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0" r:id="rId1"/>
  </p:sldMasterIdLst>
  <p:notesMasterIdLst>
    <p:notesMasterId r:id="rId24"/>
  </p:notesMasterIdLst>
  <p:sldIdLst>
    <p:sldId id="256" r:id="rId2"/>
    <p:sldId id="429" r:id="rId3"/>
    <p:sldId id="432" r:id="rId4"/>
    <p:sldId id="402" r:id="rId5"/>
    <p:sldId id="430" r:id="rId6"/>
    <p:sldId id="372" r:id="rId7"/>
    <p:sldId id="434" r:id="rId8"/>
    <p:sldId id="400" r:id="rId9"/>
    <p:sldId id="440" r:id="rId10"/>
    <p:sldId id="438" r:id="rId11"/>
    <p:sldId id="437" r:id="rId12"/>
    <p:sldId id="441" r:id="rId13"/>
    <p:sldId id="433" r:id="rId14"/>
    <p:sldId id="406" r:id="rId15"/>
    <p:sldId id="407" r:id="rId16"/>
    <p:sldId id="408" r:id="rId17"/>
    <p:sldId id="410" r:id="rId18"/>
    <p:sldId id="378" r:id="rId19"/>
    <p:sldId id="423" r:id="rId20"/>
    <p:sldId id="439" r:id="rId21"/>
    <p:sldId id="332" r:id="rId22"/>
    <p:sldId id="266" r:id="rId23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69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87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8D167-33B6-45D6-B580-67AEB6193C27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17B127-9D9F-4261-894D-840D79A628CB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ФГУП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«ЦНИИС»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70139-2EF1-4EBC-9B24-911BCE7F8A00}" type="parTrans" cxnId="{E6EAC4C0-D9BB-4ACC-8513-CB4A50C394D4}">
      <dgm:prSet/>
      <dgm:spPr/>
      <dgm:t>
        <a:bodyPr/>
        <a:lstStyle/>
        <a:p>
          <a:endParaRPr lang="ru-RU"/>
        </a:p>
      </dgm:t>
    </dgm:pt>
    <dgm:pt modelId="{45631799-59DC-42EF-BC30-88A0C50F32DF}" type="sibTrans" cxnId="{E6EAC4C0-D9BB-4ACC-8513-CB4A50C394D4}">
      <dgm:prSet/>
      <dgm:spPr/>
      <dgm:t>
        <a:bodyPr/>
        <a:lstStyle/>
        <a:p>
          <a:endParaRPr lang="ru-RU"/>
        </a:p>
      </dgm:t>
    </dgm:pt>
    <dgm:pt modelId="{00DC0185-3AC2-498D-BC1F-5EB126AA89A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Предприятие-партнер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8EEFE-6678-44CF-93E7-BA694BADA4EB}" type="parTrans" cxnId="{1528D699-A299-48B3-B412-C9AF1601C781}">
      <dgm:prSet/>
      <dgm:spPr/>
      <dgm:t>
        <a:bodyPr/>
        <a:lstStyle/>
        <a:p>
          <a:endParaRPr lang="ru-RU"/>
        </a:p>
      </dgm:t>
    </dgm:pt>
    <dgm:pt modelId="{901EBF5E-DFDD-4824-AF8A-CE2E9930446C}" type="sibTrans" cxnId="{1528D699-A299-48B3-B412-C9AF1601C781}">
      <dgm:prSet/>
      <dgm:spPr/>
      <dgm:t>
        <a:bodyPr/>
        <a:lstStyle/>
        <a:p>
          <a:endParaRPr lang="ru-RU"/>
        </a:p>
      </dgm:t>
    </dgm:pt>
    <dgm:pt modelId="{ADAE712A-B71F-48D4-81F5-C5E3852D7D4B}" type="pres">
      <dgm:prSet presAssocID="{3488D167-33B6-45D6-B580-67AEB6193C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D77A2-D693-40BE-9D6B-4130782FBBE6}" type="pres">
      <dgm:prSet presAssocID="{6D17B127-9D9F-4261-894D-840D79A628CB}" presName="arrow" presStyleLbl="node1" presStyleIdx="0" presStyleCnt="2" custScaleX="100075" custScaleY="69701" custRadScaleRad="176054" custRadScaleInc="-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F2A8-2009-4477-8113-3C2DCD90E7F0}" type="pres">
      <dgm:prSet presAssocID="{00DC0185-3AC2-498D-BC1F-5EB126AA89A2}" presName="arrow" presStyleLbl="node1" presStyleIdx="1" presStyleCnt="2" custScaleX="84725" custScaleY="72809" custRadScaleRad="84621" custRadScaleInc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EAC4C0-D9BB-4ACC-8513-CB4A50C394D4}" srcId="{3488D167-33B6-45D6-B580-67AEB6193C27}" destId="{6D17B127-9D9F-4261-894D-840D79A628CB}" srcOrd="0" destOrd="0" parTransId="{85F70139-2EF1-4EBC-9B24-911BCE7F8A00}" sibTransId="{45631799-59DC-42EF-BC30-88A0C50F32DF}"/>
    <dgm:cxn modelId="{D3DB7F5A-B368-4EC2-A480-919A26C8D6BC}" type="presOf" srcId="{3488D167-33B6-45D6-B580-67AEB6193C27}" destId="{ADAE712A-B71F-48D4-81F5-C5E3852D7D4B}" srcOrd="0" destOrd="0" presId="urn:microsoft.com/office/officeart/2005/8/layout/arrow5"/>
    <dgm:cxn modelId="{EDEB99A1-9375-442C-B10D-4475AB223FD3}" type="presOf" srcId="{00DC0185-3AC2-498D-BC1F-5EB126AA89A2}" destId="{8E6EF2A8-2009-4477-8113-3C2DCD90E7F0}" srcOrd="0" destOrd="0" presId="urn:microsoft.com/office/officeart/2005/8/layout/arrow5"/>
    <dgm:cxn modelId="{1528D699-A299-48B3-B412-C9AF1601C781}" srcId="{3488D167-33B6-45D6-B580-67AEB6193C27}" destId="{00DC0185-3AC2-498D-BC1F-5EB126AA89A2}" srcOrd="1" destOrd="0" parTransId="{A678EEFE-6678-44CF-93E7-BA694BADA4EB}" sibTransId="{901EBF5E-DFDD-4824-AF8A-CE2E9930446C}"/>
    <dgm:cxn modelId="{1715355D-FBD9-481C-A4E3-8F195FE39FC0}" type="presOf" srcId="{6D17B127-9D9F-4261-894D-840D79A628CB}" destId="{077D77A2-D693-40BE-9D6B-4130782FBBE6}" srcOrd="0" destOrd="0" presId="urn:microsoft.com/office/officeart/2005/8/layout/arrow5"/>
    <dgm:cxn modelId="{1D5C658A-0742-4736-AE8D-4A4D2C2FE9B3}" type="presParOf" srcId="{ADAE712A-B71F-48D4-81F5-C5E3852D7D4B}" destId="{077D77A2-D693-40BE-9D6B-4130782FBBE6}" srcOrd="0" destOrd="0" presId="urn:microsoft.com/office/officeart/2005/8/layout/arrow5"/>
    <dgm:cxn modelId="{73380C9F-941F-481E-A7E5-3871EE5AB4DA}" type="presParOf" srcId="{ADAE712A-B71F-48D4-81F5-C5E3852D7D4B}" destId="{8E6EF2A8-2009-4477-8113-3C2DCD90E7F0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8D167-33B6-45D6-B580-67AEB6193C27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17B127-9D9F-4261-894D-840D79A628CB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ФГУП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«ЦНИИС»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70139-2EF1-4EBC-9B24-911BCE7F8A00}" type="parTrans" cxnId="{E6EAC4C0-D9BB-4ACC-8513-CB4A50C394D4}">
      <dgm:prSet/>
      <dgm:spPr/>
      <dgm:t>
        <a:bodyPr/>
        <a:lstStyle/>
        <a:p>
          <a:endParaRPr lang="ru-RU"/>
        </a:p>
      </dgm:t>
    </dgm:pt>
    <dgm:pt modelId="{45631799-59DC-42EF-BC30-88A0C50F32DF}" type="sibTrans" cxnId="{E6EAC4C0-D9BB-4ACC-8513-CB4A50C394D4}">
      <dgm:prSet/>
      <dgm:spPr/>
      <dgm:t>
        <a:bodyPr/>
        <a:lstStyle/>
        <a:p>
          <a:endParaRPr lang="ru-RU"/>
        </a:p>
      </dgm:t>
    </dgm:pt>
    <dgm:pt modelId="{00DC0185-3AC2-498D-BC1F-5EB126AA89A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Предприятие-партнер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8EEFE-6678-44CF-93E7-BA694BADA4EB}" type="parTrans" cxnId="{1528D699-A299-48B3-B412-C9AF1601C781}">
      <dgm:prSet/>
      <dgm:spPr/>
      <dgm:t>
        <a:bodyPr/>
        <a:lstStyle/>
        <a:p>
          <a:endParaRPr lang="ru-RU"/>
        </a:p>
      </dgm:t>
    </dgm:pt>
    <dgm:pt modelId="{901EBF5E-DFDD-4824-AF8A-CE2E9930446C}" type="sibTrans" cxnId="{1528D699-A299-48B3-B412-C9AF1601C781}">
      <dgm:prSet/>
      <dgm:spPr/>
      <dgm:t>
        <a:bodyPr/>
        <a:lstStyle/>
        <a:p>
          <a:endParaRPr lang="ru-RU"/>
        </a:p>
      </dgm:t>
    </dgm:pt>
    <dgm:pt modelId="{ADAE712A-B71F-48D4-81F5-C5E3852D7D4B}" type="pres">
      <dgm:prSet presAssocID="{3488D167-33B6-45D6-B580-67AEB6193C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D77A2-D693-40BE-9D6B-4130782FBBE6}" type="pres">
      <dgm:prSet presAssocID="{6D17B127-9D9F-4261-894D-840D79A628CB}" presName="arrow" presStyleLbl="node1" presStyleIdx="0" presStyleCnt="2" custScaleX="100075" custScaleY="69701" custRadScaleRad="176054" custRadScaleInc="-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F2A8-2009-4477-8113-3C2DCD90E7F0}" type="pres">
      <dgm:prSet presAssocID="{00DC0185-3AC2-498D-BC1F-5EB126AA89A2}" presName="arrow" presStyleLbl="node1" presStyleIdx="1" presStyleCnt="2" custScaleX="84725" custScaleY="72809" custRadScaleRad="84621" custRadScaleInc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EAC4C0-D9BB-4ACC-8513-CB4A50C394D4}" srcId="{3488D167-33B6-45D6-B580-67AEB6193C27}" destId="{6D17B127-9D9F-4261-894D-840D79A628CB}" srcOrd="0" destOrd="0" parTransId="{85F70139-2EF1-4EBC-9B24-911BCE7F8A00}" sibTransId="{45631799-59DC-42EF-BC30-88A0C50F32DF}"/>
    <dgm:cxn modelId="{6C683D57-A36A-4BFC-8BCF-0118718B686B}" type="presOf" srcId="{00DC0185-3AC2-498D-BC1F-5EB126AA89A2}" destId="{8E6EF2A8-2009-4477-8113-3C2DCD90E7F0}" srcOrd="0" destOrd="0" presId="urn:microsoft.com/office/officeart/2005/8/layout/arrow5"/>
    <dgm:cxn modelId="{1528D699-A299-48B3-B412-C9AF1601C781}" srcId="{3488D167-33B6-45D6-B580-67AEB6193C27}" destId="{00DC0185-3AC2-498D-BC1F-5EB126AA89A2}" srcOrd="1" destOrd="0" parTransId="{A678EEFE-6678-44CF-93E7-BA694BADA4EB}" sibTransId="{901EBF5E-DFDD-4824-AF8A-CE2E9930446C}"/>
    <dgm:cxn modelId="{78C581D5-56E2-4263-B384-ADF89934E72B}" type="presOf" srcId="{3488D167-33B6-45D6-B580-67AEB6193C27}" destId="{ADAE712A-B71F-48D4-81F5-C5E3852D7D4B}" srcOrd="0" destOrd="0" presId="urn:microsoft.com/office/officeart/2005/8/layout/arrow5"/>
    <dgm:cxn modelId="{1CE449C3-569D-43AC-B0E9-B5454334EC78}" type="presOf" srcId="{6D17B127-9D9F-4261-894D-840D79A628CB}" destId="{077D77A2-D693-40BE-9D6B-4130782FBBE6}" srcOrd="0" destOrd="0" presId="urn:microsoft.com/office/officeart/2005/8/layout/arrow5"/>
    <dgm:cxn modelId="{AB00DB9C-EF2C-4256-A1EF-6D024CB98955}" type="presParOf" srcId="{ADAE712A-B71F-48D4-81F5-C5E3852D7D4B}" destId="{077D77A2-D693-40BE-9D6B-4130782FBBE6}" srcOrd="0" destOrd="0" presId="urn:microsoft.com/office/officeart/2005/8/layout/arrow5"/>
    <dgm:cxn modelId="{CC133239-F221-45E0-BAF8-C8E0045E5C73}" type="presParOf" srcId="{ADAE712A-B71F-48D4-81F5-C5E3852D7D4B}" destId="{8E6EF2A8-2009-4477-8113-3C2DCD90E7F0}" srcOrd="1" destOrd="0" presId="urn:microsoft.com/office/officeart/2005/8/layout/arrow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88D167-33B6-45D6-B580-67AEB6193C27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17B127-9D9F-4261-894D-840D79A628CB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ФГУП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«ЦНИИС»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70139-2EF1-4EBC-9B24-911BCE7F8A00}" type="parTrans" cxnId="{E6EAC4C0-D9BB-4ACC-8513-CB4A50C394D4}">
      <dgm:prSet/>
      <dgm:spPr/>
      <dgm:t>
        <a:bodyPr/>
        <a:lstStyle/>
        <a:p>
          <a:endParaRPr lang="ru-RU"/>
        </a:p>
      </dgm:t>
    </dgm:pt>
    <dgm:pt modelId="{45631799-59DC-42EF-BC30-88A0C50F32DF}" type="sibTrans" cxnId="{E6EAC4C0-D9BB-4ACC-8513-CB4A50C394D4}">
      <dgm:prSet/>
      <dgm:spPr/>
      <dgm:t>
        <a:bodyPr/>
        <a:lstStyle/>
        <a:p>
          <a:endParaRPr lang="ru-RU"/>
        </a:p>
      </dgm:t>
    </dgm:pt>
    <dgm:pt modelId="{00DC0185-3AC2-498D-BC1F-5EB126AA89A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Предприятие-партнер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8EEFE-6678-44CF-93E7-BA694BADA4EB}" type="parTrans" cxnId="{1528D699-A299-48B3-B412-C9AF1601C781}">
      <dgm:prSet/>
      <dgm:spPr/>
      <dgm:t>
        <a:bodyPr/>
        <a:lstStyle/>
        <a:p>
          <a:endParaRPr lang="ru-RU"/>
        </a:p>
      </dgm:t>
    </dgm:pt>
    <dgm:pt modelId="{901EBF5E-DFDD-4824-AF8A-CE2E9930446C}" type="sibTrans" cxnId="{1528D699-A299-48B3-B412-C9AF1601C781}">
      <dgm:prSet/>
      <dgm:spPr/>
      <dgm:t>
        <a:bodyPr/>
        <a:lstStyle/>
        <a:p>
          <a:endParaRPr lang="ru-RU"/>
        </a:p>
      </dgm:t>
    </dgm:pt>
    <dgm:pt modelId="{ADAE712A-B71F-48D4-81F5-C5E3852D7D4B}" type="pres">
      <dgm:prSet presAssocID="{3488D167-33B6-45D6-B580-67AEB6193C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D77A2-D693-40BE-9D6B-4130782FBBE6}" type="pres">
      <dgm:prSet presAssocID="{6D17B127-9D9F-4261-894D-840D79A628CB}" presName="arrow" presStyleLbl="node1" presStyleIdx="0" presStyleCnt="2" custScaleX="100075" custScaleY="69701" custRadScaleRad="176054" custRadScaleInc="-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F2A8-2009-4477-8113-3C2DCD90E7F0}" type="pres">
      <dgm:prSet presAssocID="{00DC0185-3AC2-498D-BC1F-5EB126AA89A2}" presName="arrow" presStyleLbl="node1" presStyleIdx="1" presStyleCnt="2" custScaleX="84725" custScaleY="72809" custRadScaleRad="84621" custRadScaleInc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EAC4C0-D9BB-4ACC-8513-CB4A50C394D4}" srcId="{3488D167-33B6-45D6-B580-67AEB6193C27}" destId="{6D17B127-9D9F-4261-894D-840D79A628CB}" srcOrd="0" destOrd="0" parTransId="{85F70139-2EF1-4EBC-9B24-911BCE7F8A00}" sibTransId="{45631799-59DC-42EF-BC30-88A0C50F32DF}"/>
    <dgm:cxn modelId="{94462848-5FD8-461F-A7F9-64190F22CBD1}" type="presOf" srcId="{3488D167-33B6-45D6-B580-67AEB6193C27}" destId="{ADAE712A-B71F-48D4-81F5-C5E3852D7D4B}" srcOrd="0" destOrd="0" presId="urn:microsoft.com/office/officeart/2005/8/layout/arrow5"/>
    <dgm:cxn modelId="{1528D699-A299-48B3-B412-C9AF1601C781}" srcId="{3488D167-33B6-45D6-B580-67AEB6193C27}" destId="{00DC0185-3AC2-498D-BC1F-5EB126AA89A2}" srcOrd="1" destOrd="0" parTransId="{A678EEFE-6678-44CF-93E7-BA694BADA4EB}" sibTransId="{901EBF5E-DFDD-4824-AF8A-CE2E9930446C}"/>
    <dgm:cxn modelId="{48DB11EF-A946-408D-9977-27835B36ABCE}" type="presOf" srcId="{00DC0185-3AC2-498D-BC1F-5EB126AA89A2}" destId="{8E6EF2A8-2009-4477-8113-3C2DCD90E7F0}" srcOrd="0" destOrd="0" presId="urn:microsoft.com/office/officeart/2005/8/layout/arrow5"/>
    <dgm:cxn modelId="{6823748A-FA15-4493-8FA0-05C2F6410486}" type="presOf" srcId="{6D17B127-9D9F-4261-894D-840D79A628CB}" destId="{077D77A2-D693-40BE-9D6B-4130782FBBE6}" srcOrd="0" destOrd="0" presId="urn:microsoft.com/office/officeart/2005/8/layout/arrow5"/>
    <dgm:cxn modelId="{24F40219-8079-4CA5-AA82-CFB6508C0D33}" type="presParOf" srcId="{ADAE712A-B71F-48D4-81F5-C5E3852D7D4B}" destId="{077D77A2-D693-40BE-9D6B-4130782FBBE6}" srcOrd="0" destOrd="0" presId="urn:microsoft.com/office/officeart/2005/8/layout/arrow5"/>
    <dgm:cxn modelId="{00D0D4D5-9392-4F74-A9DA-B73B76249B06}" type="presParOf" srcId="{ADAE712A-B71F-48D4-81F5-C5E3852D7D4B}" destId="{8E6EF2A8-2009-4477-8113-3C2DCD90E7F0}" srcOrd="1" destOrd="0" presId="urn:microsoft.com/office/officeart/2005/8/layout/arrow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88D167-33B6-45D6-B580-67AEB6193C27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17B127-9D9F-4261-894D-840D79A628CB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ФГУП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«ЦНИИС»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70139-2EF1-4EBC-9B24-911BCE7F8A00}" type="parTrans" cxnId="{E6EAC4C0-D9BB-4ACC-8513-CB4A50C394D4}">
      <dgm:prSet/>
      <dgm:spPr/>
      <dgm:t>
        <a:bodyPr/>
        <a:lstStyle/>
        <a:p>
          <a:endParaRPr lang="ru-RU"/>
        </a:p>
      </dgm:t>
    </dgm:pt>
    <dgm:pt modelId="{45631799-59DC-42EF-BC30-88A0C50F32DF}" type="sibTrans" cxnId="{E6EAC4C0-D9BB-4ACC-8513-CB4A50C394D4}">
      <dgm:prSet/>
      <dgm:spPr/>
      <dgm:t>
        <a:bodyPr/>
        <a:lstStyle/>
        <a:p>
          <a:endParaRPr lang="ru-RU"/>
        </a:p>
      </dgm:t>
    </dgm:pt>
    <dgm:pt modelId="{00DC0185-3AC2-498D-BC1F-5EB126AA89A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Предприятие-партнер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8EEFE-6678-44CF-93E7-BA694BADA4EB}" type="parTrans" cxnId="{1528D699-A299-48B3-B412-C9AF1601C781}">
      <dgm:prSet/>
      <dgm:spPr/>
      <dgm:t>
        <a:bodyPr/>
        <a:lstStyle/>
        <a:p>
          <a:endParaRPr lang="ru-RU"/>
        </a:p>
      </dgm:t>
    </dgm:pt>
    <dgm:pt modelId="{901EBF5E-DFDD-4824-AF8A-CE2E9930446C}" type="sibTrans" cxnId="{1528D699-A299-48B3-B412-C9AF1601C781}">
      <dgm:prSet/>
      <dgm:spPr/>
      <dgm:t>
        <a:bodyPr/>
        <a:lstStyle/>
        <a:p>
          <a:endParaRPr lang="ru-RU"/>
        </a:p>
      </dgm:t>
    </dgm:pt>
    <dgm:pt modelId="{ADAE712A-B71F-48D4-81F5-C5E3852D7D4B}" type="pres">
      <dgm:prSet presAssocID="{3488D167-33B6-45D6-B580-67AEB6193C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D77A2-D693-40BE-9D6B-4130782FBBE6}" type="pres">
      <dgm:prSet presAssocID="{6D17B127-9D9F-4261-894D-840D79A628CB}" presName="arrow" presStyleLbl="node1" presStyleIdx="0" presStyleCnt="2" custScaleX="100075" custScaleY="69701" custRadScaleRad="176054" custRadScaleInc="-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F2A8-2009-4477-8113-3C2DCD90E7F0}" type="pres">
      <dgm:prSet presAssocID="{00DC0185-3AC2-498D-BC1F-5EB126AA89A2}" presName="arrow" presStyleLbl="node1" presStyleIdx="1" presStyleCnt="2" custScaleX="84725" custScaleY="72809" custRadScaleRad="84621" custRadScaleInc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5EB1C-CCE4-4968-B548-19F5AA57DA80}" type="presOf" srcId="{6D17B127-9D9F-4261-894D-840D79A628CB}" destId="{077D77A2-D693-40BE-9D6B-4130782FBBE6}" srcOrd="0" destOrd="0" presId="urn:microsoft.com/office/officeart/2005/8/layout/arrow5"/>
    <dgm:cxn modelId="{42B1094C-2485-429F-9114-AF4711C6960F}" type="presOf" srcId="{00DC0185-3AC2-498D-BC1F-5EB126AA89A2}" destId="{8E6EF2A8-2009-4477-8113-3C2DCD90E7F0}" srcOrd="0" destOrd="0" presId="urn:microsoft.com/office/officeart/2005/8/layout/arrow5"/>
    <dgm:cxn modelId="{E6EAC4C0-D9BB-4ACC-8513-CB4A50C394D4}" srcId="{3488D167-33B6-45D6-B580-67AEB6193C27}" destId="{6D17B127-9D9F-4261-894D-840D79A628CB}" srcOrd="0" destOrd="0" parTransId="{85F70139-2EF1-4EBC-9B24-911BCE7F8A00}" sibTransId="{45631799-59DC-42EF-BC30-88A0C50F32DF}"/>
    <dgm:cxn modelId="{1528D699-A299-48B3-B412-C9AF1601C781}" srcId="{3488D167-33B6-45D6-B580-67AEB6193C27}" destId="{00DC0185-3AC2-498D-BC1F-5EB126AA89A2}" srcOrd="1" destOrd="0" parTransId="{A678EEFE-6678-44CF-93E7-BA694BADA4EB}" sibTransId="{901EBF5E-DFDD-4824-AF8A-CE2E9930446C}"/>
    <dgm:cxn modelId="{17588325-C74D-43B9-BBBA-BA198CECEF99}" type="presOf" srcId="{3488D167-33B6-45D6-B580-67AEB6193C27}" destId="{ADAE712A-B71F-48D4-81F5-C5E3852D7D4B}" srcOrd="0" destOrd="0" presId="urn:microsoft.com/office/officeart/2005/8/layout/arrow5"/>
    <dgm:cxn modelId="{684380B6-C6DE-4BCE-A780-B428F5D3281E}" type="presParOf" srcId="{ADAE712A-B71F-48D4-81F5-C5E3852D7D4B}" destId="{077D77A2-D693-40BE-9D6B-4130782FBBE6}" srcOrd="0" destOrd="0" presId="urn:microsoft.com/office/officeart/2005/8/layout/arrow5"/>
    <dgm:cxn modelId="{5B0CBD31-1064-4284-93C6-9B3F39016F84}" type="presParOf" srcId="{ADAE712A-B71F-48D4-81F5-C5E3852D7D4B}" destId="{8E6EF2A8-2009-4477-8113-3C2DCD90E7F0}" srcOrd="1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88D167-33B6-45D6-B580-67AEB6193C27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17B127-9D9F-4261-894D-840D79A628CB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ФГУП</a:t>
          </a:r>
        </a:p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«ЦНИИС»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70139-2EF1-4EBC-9B24-911BCE7F8A00}" type="parTrans" cxnId="{E6EAC4C0-D9BB-4ACC-8513-CB4A50C394D4}">
      <dgm:prSet/>
      <dgm:spPr/>
      <dgm:t>
        <a:bodyPr/>
        <a:lstStyle/>
        <a:p>
          <a:endParaRPr lang="ru-RU"/>
        </a:p>
      </dgm:t>
    </dgm:pt>
    <dgm:pt modelId="{45631799-59DC-42EF-BC30-88A0C50F32DF}" type="sibTrans" cxnId="{E6EAC4C0-D9BB-4ACC-8513-CB4A50C394D4}">
      <dgm:prSet/>
      <dgm:spPr/>
      <dgm:t>
        <a:bodyPr/>
        <a:lstStyle/>
        <a:p>
          <a:endParaRPr lang="ru-RU"/>
        </a:p>
      </dgm:t>
    </dgm:pt>
    <dgm:pt modelId="{00DC0185-3AC2-498D-BC1F-5EB126AA89A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Предприятие-партнер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8EEFE-6678-44CF-93E7-BA694BADA4EB}" type="parTrans" cxnId="{1528D699-A299-48B3-B412-C9AF1601C781}">
      <dgm:prSet/>
      <dgm:spPr/>
      <dgm:t>
        <a:bodyPr/>
        <a:lstStyle/>
        <a:p>
          <a:endParaRPr lang="ru-RU"/>
        </a:p>
      </dgm:t>
    </dgm:pt>
    <dgm:pt modelId="{901EBF5E-DFDD-4824-AF8A-CE2E9930446C}" type="sibTrans" cxnId="{1528D699-A299-48B3-B412-C9AF1601C781}">
      <dgm:prSet/>
      <dgm:spPr/>
      <dgm:t>
        <a:bodyPr/>
        <a:lstStyle/>
        <a:p>
          <a:endParaRPr lang="ru-RU"/>
        </a:p>
      </dgm:t>
    </dgm:pt>
    <dgm:pt modelId="{ADAE712A-B71F-48D4-81F5-C5E3852D7D4B}" type="pres">
      <dgm:prSet presAssocID="{3488D167-33B6-45D6-B580-67AEB6193C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D77A2-D693-40BE-9D6B-4130782FBBE6}" type="pres">
      <dgm:prSet presAssocID="{6D17B127-9D9F-4261-894D-840D79A628CB}" presName="arrow" presStyleLbl="node1" presStyleIdx="0" presStyleCnt="2" custScaleX="100075" custScaleY="69701" custRadScaleRad="176054" custRadScaleInc="-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F2A8-2009-4477-8113-3C2DCD90E7F0}" type="pres">
      <dgm:prSet presAssocID="{00DC0185-3AC2-498D-BC1F-5EB126AA89A2}" presName="arrow" presStyleLbl="node1" presStyleIdx="1" presStyleCnt="2" custScaleX="84725" custScaleY="72809" custRadScaleRad="84621" custRadScaleInc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1F2E2-4F58-4C3C-9CCA-C80F6C34C8DA}" type="presOf" srcId="{6D17B127-9D9F-4261-894D-840D79A628CB}" destId="{077D77A2-D693-40BE-9D6B-4130782FBBE6}" srcOrd="0" destOrd="0" presId="urn:microsoft.com/office/officeart/2005/8/layout/arrow5"/>
    <dgm:cxn modelId="{E6EAC4C0-D9BB-4ACC-8513-CB4A50C394D4}" srcId="{3488D167-33B6-45D6-B580-67AEB6193C27}" destId="{6D17B127-9D9F-4261-894D-840D79A628CB}" srcOrd="0" destOrd="0" parTransId="{85F70139-2EF1-4EBC-9B24-911BCE7F8A00}" sibTransId="{45631799-59DC-42EF-BC30-88A0C50F32DF}"/>
    <dgm:cxn modelId="{F2AD4EC4-C462-4660-88C4-6DA8F4863D0F}" type="presOf" srcId="{00DC0185-3AC2-498D-BC1F-5EB126AA89A2}" destId="{8E6EF2A8-2009-4477-8113-3C2DCD90E7F0}" srcOrd="0" destOrd="0" presId="urn:microsoft.com/office/officeart/2005/8/layout/arrow5"/>
    <dgm:cxn modelId="{02C9AA1F-D1E9-4648-9592-E1266A40B13C}" type="presOf" srcId="{3488D167-33B6-45D6-B580-67AEB6193C27}" destId="{ADAE712A-B71F-48D4-81F5-C5E3852D7D4B}" srcOrd="0" destOrd="0" presId="urn:microsoft.com/office/officeart/2005/8/layout/arrow5"/>
    <dgm:cxn modelId="{1528D699-A299-48B3-B412-C9AF1601C781}" srcId="{3488D167-33B6-45D6-B580-67AEB6193C27}" destId="{00DC0185-3AC2-498D-BC1F-5EB126AA89A2}" srcOrd="1" destOrd="0" parTransId="{A678EEFE-6678-44CF-93E7-BA694BADA4EB}" sibTransId="{901EBF5E-DFDD-4824-AF8A-CE2E9930446C}"/>
    <dgm:cxn modelId="{0C9ADBF8-0A3D-40AE-8462-57833A931320}" type="presParOf" srcId="{ADAE712A-B71F-48D4-81F5-C5E3852D7D4B}" destId="{077D77A2-D693-40BE-9D6B-4130782FBBE6}" srcOrd="0" destOrd="0" presId="urn:microsoft.com/office/officeart/2005/8/layout/arrow5"/>
    <dgm:cxn modelId="{0C25123C-F149-486F-B25E-6C436DE3D7A9}" type="presParOf" srcId="{ADAE712A-B71F-48D4-81F5-C5E3852D7D4B}" destId="{8E6EF2A8-2009-4477-8113-3C2DCD90E7F0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8ABB-A2B8-48F0-8EEF-2A74AC12E3E6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2E624-D830-4A38-AB56-E695A8B56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71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5520-983B-4929-91F6-08480EDE81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24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="" xmlns:p14="http://schemas.microsoft.com/office/powerpoint/2010/main" val="154280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9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409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16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187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60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488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34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32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23\Nataly\Исходные файлы Контроль ИТ\ИНФА\2222\подложка-цниис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0006"/>
            <a:ext cx="9138493" cy="6466115"/>
          </a:xfrm>
          <a:prstGeom prst="rect">
            <a:avLst/>
          </a:prstGeom>
          <a:noFill/>
        </p:spPr>
      </p:pic>
      <p:pic>
        <p:nvPicPr>
          <p:cNvPr id="8" name="Picture 2" descr="C:\Users\123\Desktop\2222\подложка-для-контроль-ит.png"/>
          <p:cNvPicPr>
            <a:picLocks noChangeAspect="1" noChangeArrowheads="1"/>
          </p:cNvPicPr>
          <p:nvPr userDrawn="1"/>
        </p:nvPicPr>
        <p:blipFill>
          <a:blip r:embed="rId3" cstate="print"/>
          <a:srcRect l="3944" r="1836" b="18441"/>
          <a:stretch>
            <a:fillRect/>
          </a:stretch>
        </p:blipFill>
        <p:spPr bwMode="auto">
          <a:xfrm>
            <a:off x="0" y="-1"/>
            <a:ext cx="9144000" cy="5747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7617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23\Nataly\Исходные файлы Контроль ИТ\ИНФА\2222\подложка-цниис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1886"/>
            <a:ext cx="9150368" cy="6466115"/>
          </a:xfrm>
          <a:prstGeom prst="rect">
            <a:avLst/>
          </a:prstGeom>
          <a:noFill/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2855" y="63014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азвание 2"/>
          <p:cNvSpPr>
            <a:spLocks noGrp="1"/>
          </p:cNvSpPr>
          <p:nvPr>
            <p:ph type="title"/>
          </p:nvPr>
        </p:nvSpPr>
        <p:spPr>
          <a:xfrm>
            <a:off x="431539" y="416256"/>
            <a:ext cx="8431907" cy="8471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ru-RU" sz="2400" b="1" dirty="0" smtClean="0">
                <a:solidFill>
                  <a:srgbClr val="1769AD"/>
                </a:solidFill>
              </a:rPr>
              <a:t>Заголовок</a:t>
            </a:r>
            <a:br>
              <a:rPr lang="ru-RU" sz="2400" b="1" dirty="0" smtClean="0">
                <a:solidFill>
                  <a:srgbClr val="1769AD"/>
                </a:solidFill>
              </a:rPr>
            </a:br>
            <a:r>
              <a:rPr lang="ru-RU" sz="2000" i="1" dirty="0" smtClean="0">
                <a:solidFill>
                  <a:srgbClr val="1769AD"/>
                </a:solidFill>
              </a:rPr>
              <a:t>Подзаголовок</a:t>
            </a:r>
            <a:endParaRPr lang="ru-RU" sz="2000" i="1" dirty="0">
              <a:solidFill>
                <a:srgbClr val="1769AD"/>
              </a:solidFill>
            </a:endParaRPr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457199" y="1263415"/>
            <a:ext cx="8428325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Текст Текст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Текст Текст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Текст Текс Текст Текст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Текст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ТекстТекст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ТекстТекст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Текст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Текст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Текст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Текст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7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B0F0D49-874A-427A-8148-BC86239FAE7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123\Nataly\Исходные файлы Контроль ИТ\ИНФА\2222\подложка-цниис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1886"/>
            <a:ext cx="9150368" cy="6466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714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2288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200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8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784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688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24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61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24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69" r:id="rId19"/>
    <p:sldLayoutId id="2147483789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44444" y="1925569"/>
            <a:ext cx="6550025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МЕХАНИЗМ АДАПТАЦИИ ПЕРСОНАЛЬНЫХ ТРАЕКТОРИЙ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РАЗВИТИЯ МОЛОДЫХ СПЕЦИАЛИСТОВ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УСЛОВИЯХ ЦИФРОВОЙ ЭКОНОМИКИ</a:t>
            </a:r>
            <a:endParaRPr lang="ru-RU" sz="2800" b="1" dirty="0">
              <a:solidFill>
                <a:srgbClr val="1769AD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2093" y="5720316"/>
            <a:ext cx="333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924900" y="5871096"/>
            <a:ext cx="3157870" cy="831827"/>
            <a:chOff x="1" y="0"/>
            <a:chExt cx="12559144" cy="1504414"/>
          </a:xfrm>
        </p:grpSpPr>
        <p:grpSp>
          <p:nvGrpSpPr>
            <p:cNvPr id="7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8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61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6627" y="0"/>
            <a:ext cx="9168760" cy="6847417"/>
          </a:xfrm>
          <a:prstGeom prst="rect">
            <a:avLst/>
          </a:prstGeom>
        </p:spPr>
      </p:pic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2925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altLang="ru-RU" sz="2200" b="1" dirty="0" smtClean="0">
                <a:latin typeface="Arial Narrow" panose="020B0606020202030204" pitchFamily="34" charset="0"/>
              </a:rPr>
              <a:t>МОДЕЛЬ ЦИФРОВОЙ ТРАНСФОРМАЦИИ ЭКОНОМИКИ ОСНОВЕ ИКТ И РКД  (ОТРАСЛЕВОЙ ПОДХОД) </a:t>
            </a:r>
          </a:p>
        </p:txBody>
      </p:sp>
      <p:sp>
        <p:nvSpPr>
          <p:cNvPr id="9220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</p:spPr>
        <p:txBody>
          <a:bodyPr/>
          <a:lstStyle/>
          <a:p>
            <a:r>
              <a:rPr lang="ru-RU" smtClean="0"/>
              <a:t> </a:t>
            </a:r>
            <a:endParaRPr lang="ru-RU" altLang="ru-RU" sz="2100" b="1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48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496944" cy="467337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четвертой промышленной революции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 с развитием глобальных промышленных сетей, созданием интеллектуального производства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внедрением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киберфизических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распространением сервисов автоматической идентификации, сбора данных, машинно-машинного взаимодействия и др. Таким образом, в настоящее время есть несколько технологий, претендующих на статус основополагающих для новой промышленной революции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Киберфизические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(CPS) – это умные системы, которые включают интерактивные инженерные сети из физических и коммуникационных компонент. CPS и связанные с ним системы (включая интернет вещей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индустриальный интернет) являются общепризнанными инструментами, имеющими огромный потенциал внедрения, создающий пути реализации инновационных приложений, которые оказывают огромное влияние на множество секторов мировой экономики.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/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prstClr val="black"/>
              </a:solidFill>
            </a:endParaRPr>
          </a:p>
          <a:p>
            <a:r>
              <a:rPr lang="ru-RU" sz="3600" b="1" dirty="0" smtClean="0">
                <a:solidFill>
                  <a:prstClr val="black"/>
                </a:solidFill>
              </a:rPr>
              <a:t>Промышленный  </a:t>
            </a:r>
            <a:r>
              <a:rPr lang="ru-RU" sz="3600" b="1" dirty="0" smtClean="0">
                <a:solidFill>
                  <a:prstClr val="black"/>
                </a:solidFill>
              </a:rPr>
              <a:t>Интернет как </a:t>
            </a:r>
            <a:r>
              <a:rPr lang="ru-RU" sz="3600" b="1" dirty="0" smtClean="0">
                <a:solidFill>
                  <a:prstClr val="black"/>
                </a:solidFill>
              </a:rPr>
              <a:t>основная  технология ФИП</a:t>
            </a:r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5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12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873820887"/>
              </p:ext>
            </p:extLst>
          </p:nvPr>
        </p:nvGraphicFramePr>
        <p:xfrm>
          <a:off x="480646" y="2091103"/>
          <a:ext cx="8663354" cy="294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58761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работодатели  машиностроительного комплекса РФ формируют требования  к ФИП: </a:t>
            </a:r>
            <a:endParaRPr lang="ru-RU" b="1" dirty="0" smtClean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Роскосмос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ГК «Ростех», другие машиностроительные предприятия РФ</a:t>
            </a:r>
            <a:endParaRPr lang="ru-RU" b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24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75846" y="0"/>
            <a:ext cx="87336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i="1" u="sng" dirty="0" smtClean="0">
                <a:solidFill>
                  <a:srgbClr val="00B050"/>
                </a:solidFill>
              </a:rPr>
              <a:t>ФИП как механизм адаптации  персональных траекторий развития  с участием  СПО,школ и детских садов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20462" y="2602523"/>
            <a:ext cx="3739660" cy="2215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ФИП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Формирует совместные  проекты  с  участием  СПО, школ и детских садов по компетенции «Интернет вещей»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67907" y="1781908"/>
            <a:ext cx="484632" cy="7854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13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0"/>
            <a:ext cx="8846288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15.02.14 Оснащение средствами автоматизации технологических процессов и производств (по отраслям):</a:t>
            </a:r>
            <a:endParaRPr lang="ru-RU" sz="2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Утвержден Приказом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- 09.12.2016 г.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Утверждена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"Цифровая экономика Российской Федерации  (Распоряжение Правительства РФ от 28.07.2017 N 1632-р)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Утвержден ПЛАН мероприятий  </a:t>
            </a:r>
            <a:r>
              <a:rPr lang="ru-RU" sz="2400" b="1" dirty="0" smtClean="0">
                <a:solidFill>
                  <a:srgbClr val="1769AD"/>
                </a:solidFill>
              </a:rPr>
              <a:t>по направлению «Кадры и образование» Программы «Цифровая экономика»</a:t>
            </a:r>
            <a:br>
              <a:rPr lang="ru-RU" sz="2400" b="1" dirty="0" smtClean="0">
                <a:solidFill>
                  <a:srgbClr val="1769AD"/>
                </a:solidFill>
              </a:rPr>
            </a:br>
            <a:r>
              <a:rPr lang="ru-RU" sz="2000" b="1" dirty="0" smtClean="0">
                <a:solidFill>
                  <a:srgbClr val="1769AD"/>
                </a:solidFill>
              </a:rPr>
              <a:t>(утвержден Правительственной комиссией от 9 февраля 2018 г.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1769AD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1769AD"/>
                </a:solidFill>
              </a:rPr>
              <a:t/>
            </a:r>
            <a:br>
              <a:rPr lang="ru-RU" sz="2400" b="1" dirty="0" smtClean="0">
                <a:solidFill>
                  <a:srgbClr val="1769AD"/>
                </a:solidFill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3566574"/>
            <a:ext cx="3786553" cy="221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15" y="3544760"/>
            <a:ext cx="35306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0"/>
            <a:ext cx="8846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769AD"/>
                </a:solidFill>
              </a:rPr>
              <a:t>Модель </a:t>
            </a:r>
            <a:r>
              <a:rPr lang="ru-RU" sz="3600" b="1" dirty="0" smtClean="0">
                <a:solidFill>
                  <a:srgbClr val="1769AD"/>
                </a:solidFill>
              </a:rPr>
              <a:t>ФИП  </a:t>
            </a:r>
            <a:r>
              <a:rPr lang="ru-RU" sz="3600" b="1" dirty="0" smtClean="0">
                <a:solidFill>
                  <a:srgbClr val="1769AD"/>
                </a:solidFill>
              </a:rPr>
              <a:t>включает:</a:t>
            </a:r>
            <a:endParaRPr lang="ru-RU" sz="3600" b="1" dirty="0">
              <a:solidFill>
                <a:srgbClr val="1769AD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проектов в колледже по 15.02.14 совместно с представителями компаний цифровой экономики 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проекта под требования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производственных предприятий,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3.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Трудоустройство, повышение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квалификации, освоение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дополнительных профессиональных компетенций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84" y="2198011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15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863010" y="3527592"/>
            <a:ext cx="3753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проектов в колледже по 15.02.14 совместно с представителями компаний цифровой экономики (ФГУП ЦНИИС)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Downloads\DSC_140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2614" y="111744"/>
            <a:ext cx="5173867" cy="291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ользователь\Desktop\Downloads\DSC_139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157" y="3056709"/>
            <a:ext cx="4388478" cy="246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16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44954" y="122597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проекта под требования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производственных предприятий. 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 предполагает практическое знакомство молодого специалиста со своими обязательствами и требованиями, которые к нему предъявляются со стороны организации.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47" y="864462"/>
            <a:ext cx="4131537" cy="275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33808" y="4609258"/>
            <a:ext cx="7839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для студентов – практикантов дополнительной социальной поддержки в виде стипендиального обеспечения со стороны производственных  предприятий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17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 rot="10800000" flipV="1">
            <a:off x="247650" y="1467879"/>
            <a:ext cx="4457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3. Трудоустройство и повышение квалификации,   а так же освоение дополнительных профессиональных компетенций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clubfile.net/files/018_expertsz_2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85" y="1057276"/>
            <a:ext cx="4269682" cy="293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1990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Промышленный  Интернет как основа мониторинга состояния систем</a:t>
            </a:r>
            <a:br>
              <a:rPr lang="ru-RU" sz="2000" b="1" dirty="0" smtClean="0"/>
            </a:br>
            <a:r>
              <a:rPr lang="ru-RU" sz="2000" b="1" dirty="0" smtClean="0"/>
              <a:t>Автоматизации (ВД 4 по 15.02.14)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52736"/>
            <a:ext cx="9036496" cy="40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7"/>
            <a:ext cx="8927976" cy="1171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7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2"/>
          <p:cNvGrpSpPr/>
          <p:nvPr/>
        </p:nvGrpSpPr>
        <p:grpSpPr>
          <a:xfrm>
            <a:off x="111542" y="244249"/>
            <a:ext cx="8978028" cy="6308939"/>
            <a:chOff x="111542" y="244249"/>
            <a:chExt cx="8978028" cy="6308939"/>
          </a:xfrm>
        </p:grpSpPr>
        <p:sp>
          <p:nvSpPr>
            <p:cNvPr id="60" name="Rounded Rectangle 91"/>
            <p:cNvSpPr/>
            <p:nvPr/>
          </p:nvSpPr>
          <p:spPr>
            <a:xfrm rot="10800000">
              <a:off x="5127169" y="1295389"/>
              <a:ext cx="3846347" cy="2547257"/>
            </a:xfrm>
            <a:prstGeom prst="roundRect">
              <a:avLst>
                <a:gd name="adj" fmla="val 21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alpha val="66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lIns="274320" tIns="274320" rIns="182880" bIns="41061" anchor="t" anchorCtr="0"/>
            <a:lstStyle/>
            <a:p>
              <a:pPr marL="236538" indent="-236538" defTabSz="8143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bg1"/>
                </a:buClr>
                <a:buSzPct val="100000"/>
              </a:pPr>
              <a:endParaRPr lang="en-US" dirty="0">
                <a:solidFill>
                  <a:srgbClr val="3A3A3A"/>
                </a:solidFill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581325" y="2769396"/>
              <a:ext cx="744388" cy="741628"/>
              <a:chOff x="1125424" y="4001716"/>
              <a:chExt cx="889658" cy="886360"/>
            </a:xfrm>
          </p:grpSpPr>
          <p:grpSp>
            <p:nvGrpSpPr>
              <p:cNvPr id="4" name="Group 13"/>
              <p:cNvGrpSpPr/>
              <p:nvPr/>
            </p:nvGrpSpPr>
            <p:grpSpPr>
              <a:xfrm>
                <a:off x="1125424" y="4001716"/>
                <a:ext cx="889658" cy="886360"/>
                <a:chOff x="2478695" y="4059386"/>
                <a:chExt cx="1034037" cy="1030205"/>
              </a:xfrm>
            </p:grpSpPr>
            <p:sp>
              <p:nvSpPr>
                <p:cNvPr id="6" name="Oval 168"/>
                <p:cNvSpPr>
                  <a:spLocks noChangeArrowheads="1"/>
                </p:cNvSpPr>
                <p:nvPr/>
              </p:nvSpPr>
              <p:spPr bwMode="auto">
                <a:xfrm>
                  <a:off x="2478695" y="4059386"/>
                  <a:ext cx="1034037" cy="1030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C0E1"/>
                    </a:gs>
                    <a:gs pos="100000">
                      <a:srgbClr val="275968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lnSpc>
                      <a:spcPct val="90000"/>
                    </a:lnSpc>
                  </a:pPr>
                  <a:endParaRPr lang="en-US" sz="2400" dirty="0">
                    <a:solidFill>
                      <a:srgbClr val="0096D6"/>
                    </a:solidFill>
                    <a:cs typeface="+mn-cs"/>
                  </a:endParaRPr>
                </a:p>
              </p:txBody>
            </p:sp>
            <p:pic>
              <p:nvPicPr>
                <p:cNvPr id="7" name="Picture 8" descr="11912_11_2005&#10;connected_home.psd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1596" y="4259717"/>
                  <a:ext cx="708234" cy="6295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" name="Oval 169"/>
              <p:cNvSpPr>
                <a:spLocks noChangeArrowheads="1"/>
              </p:cNvSpPr>
              <p:nvPr/>
            </p:nvSpPr>
            <p:spPr bwMode="auto">
              <a:xfrm>
                <a:off x="1251014" y="4040814"/>
                <a:ext cx="639691" cy="48889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82124" tIns="41061" rIns="82124" bIns="41061" anchor="ctr">
                <a:spAutoFit/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8" name="Group 50"/>
            <p:cNvGrpSpPr/>
            <p:nvPr/>
          </p:nvGrpSpPr>
          <p:grpSpPr>
            <a:xfrm>
              <a:off x="613982" y="1550998"/>
              <a:ext cx="744388" cy="741628"/>
              <a:chOff x="7123924" y="4001716"/>
              <a:chExt cx="889658" cy="886360"/>
            </a:xfrm>
          </p:grpSpPr>
          <p:grpSp>
            <p:nvGrpSpPr>
              <p:cNvPr id="9" name="Group 51"/>
              <p:cNvGrpSpPr/>
              <p:nvPr/>
            </p:nvGrpSpPr>
            <p:grpSpPr>
              <a:xfrm>
                <a:off x="7123924" y="4001716"/>
                <a:ext cx="889658" cy="886360"/>
                <a:chOff x="7123924" y="4001716"/>
                <a:chExt cx="889658" cy="886360"/>
              </a:xfrm>
            </p:grpSpPr>
            <p:sp>
              <p:nvSpPr>
                <p:cNvPr id="11" name="Oval 168"/>
                <p:cNvSpPr>
                  <a:spLocks noChangeArrowheads="1"/>
                </p:cNvSpPr>
                <p:nvPr/>
              </p:nvSpPr>
              <p:spPr bwMode="auto">
                <a:xfrm>
                  <a:off x="7123924" y="4001716"/>
                  <a:ext cx="889658" cy="886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C0E1"/>
                    </a:gs>
                    <a:gs pos="100000">
                      <a:srgbClr val="275968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lnSpc>
                      <a:spcPct val="90000"/>
                    </a:lnSpc>
                  </a:pPr>
                  <a:endParaRPr lang="en-US" sz="2400" dirty="0">
                    <a:solidFill>
                      <a:srgbClr val="0096D6"/>
                    </a:solidFill>
                    <a:cs typeface="+mn-cs"/>
                  </a:endParaRPr>
                </a:p>
              </p:txBody>
            </p:sp>
            <p:pic>
              <p:nvPicPr>
                <p:cNvPr id="12" name="Picture 13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0837" y="4179071"/>
                  <a:ext cx="535670" cy="536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" name="Oval 169"/>
              <p:cNvSpPr>
                <a:spLocks noChangeArrowheads="1"/>
              </p:cNvSpPr>
              <p:nvPr/>
            </p:nvSpPr>
            <p:spPr bwMode="auto">
              <a:xfrm>
                <a:off x="7249514" y="4040814"/>
                <a:ext cx="639691" cy="48889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82124" tIns="41061" rIns="82124" bIns="41061" anchor="ctr">
                <a:spAutoFit/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3" name="Group 132"/>
            <p:cNvGrpSpPr/>
            <p:nvPr/>
          </p:nvGrpSpPr>
          <p:grpSpPr>
            <a:xfrm>
              <a:off x="607050" y="3966023"/>
              <a:ext cx="744388" cy="741628"/>
              <a:chOff x="653182" y="4768562"/>
              <a:chExt cx="744388" cy="741628"/>
            </a:xfrm>
          </p:grpSpPr>
          <p:grpSp>
            <p:nvGrpSpPr>
              <p:cNvPr id="14" name="Group 51"/>
              <p:cNvGrpSpPr/>
              <p:nvPr/>
            </p:nvGrpSpPr>
            <p:grpSpPr>
              <a:xfrm>
                <a:off x="653182" y="4768562"/>
                <a:ext cx="744388" cy="741628"/>
                <a:chOff x="7123924" y="4001716"/>
                <a:chExt cx="889658" cy="886360"/>
              </a:xfrm>
            </p:grpSpPr>
            <p:sp>
              <p:nvSpPr>
                <p:cNvPr id="16" name="Oval 168"/>
                <p:cNvSpPr>
                  <a:spLocks noChangeArrowheads="1"/>
                </p:cNvSpPr>
                <p:nvPr/>
              </p:nvSpPr>
              <p:spPr bwMode="auto">
                <a:xfrm>
                  <a:off x="7123924" y="4001716"/>
                  <a:ext cx="889658" cy="886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C0E1"/>
                    </a:gs>
                    <a:gs pos="100000">
                      <a:srgbClr val="275968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lnSpc>
                      <a:spcPct val="90000"/>
                    </a:lnSpc>
                  </a:pPr>
                  <a:endParaRPr lang="en-US" sz="2400" dirty="0">
                    <a:solidFill>
                      <a:srgbClr val="0096D6"/>
                    </a:solidFill>
                    <a:cs typeface="+mn-cs"/>
                  </a:endParaRPr>
                </a:p>
              </p:txBody>
            </p:sp>
            <p:pic>
              <p:nvPicPr>
                <p:cNvPr id="17" name="Picture 13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0837" y="4179071"/>
                  <a:ext cx="535670" cy="536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" name="Oval 169"/>
              <p:cNvSpPr>
                <a:spLocks noChangeArrowheads="1"/>
              </p:cNvSpPr>
              <p:nvPr/>
            </p:nvSpPr>
            <p:spPr bwMode="auto">
              <a:xfrm>
                <a:off x="758265" y="4801276"/>
                <a:ext cx="535237" cy="40906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82124" tIns="41061" rIns="82124" bIns="41061" anchor="ctr">
                <a:spAutoFit/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8" name="Group 50"/>
            <p:cNvGrpSpPr/>
            <p:nvPr/>
          </p:nvGrpSpPr>
          <p:grpSpPr>
            <a:xfrm>
              <a:off x="592211" y="5155579"/>
              <a:ext cx="744388" cy="741628"/>
              <a:chOff x="7123924" y="4001716"/>
              <a:chExt cx="889658" cy="886360"/>
            </a:xfrm>
          </p:grpSpPr>
          <p:grpSp>
            <p:nvGrpSpPr>
              <p:cNvPr id="19" name="Group 51"/>
              <p:cNvGrpSpPr/>
              <p:nvPr/>
            </p:nvGrpSpPr>
            <p:grpSpPr>
              <a:xfrm>
                <a:off x="7123924" y="4001716"/>
                <a:ext cx="889658" cy="886360"/>
                <a:chOff x="7123924" y="4001716"/>
                <a:chExt cx="889658" cy="886360"/>
              </a:xfrm>
            </p:grpSpPr>
            <p:sp>
              <p:nvSpPr>
                <p:cNvPr id="21" name="Oval 168"/>
                <p:cNvSpPr>
                  <a:spLocks noChangeArrowheads="1"/>
                </p:cNvSpPr>
                <p:nvPr/>
              </p:nvSpPr>
              <p:spPr bwMode="auto">
                <a:xfrm>
                  <a:off x="7123924" y="4001716"/>
                  <a:ext cx="889658" cy="886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5C0E1"/>
                    </a:gs>
                    <a:gs pos="100000">
                      <a:srgbClr val="275968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lnSpc>
                      <a:spcPct val="90000"/>
                    </a:lnSpc>
                  </a:pPr>
                  <a:endParaRPr lang="en-US" sz="2400" dirty="0">
                    <a:solidFill>
                      <a:srgbClr val="0096D6"/>
                    </a:solidFill>
                    <a:cs typeface="+mn-cs"/>
                  </a:endParaRPr>
                </a:p>
              </p:txBody>
            </p:sp>
            <p:pic>
              <p:nvPicPr>
                <p:cNvPr id="22" name="Picture 13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0837" y="4179071"/>
                  <a:ext cx="535670" cy="536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" name="Oval 169"/>
              <p:cNvSpPr>
                <a:spLocks noChangeArrowheads="1"/>
              </p:cNvSpPr>
              <p:nvPr/>
            </p:nvSpPr>
            <p:spPr bwMode="auto">
              <a:xfrm>
                <a:off x="7249514" y="4040814"/>
                <a:ext cx="639691" cy="48889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82124" tIns="41061" rIns="82124" bIns="41061" anchor="ctr">
                <a:spAutoFit/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3" name="Cloud 46"/>
            <p:cNvSpPr>
              <a:spLocks noChangeArrowheads="1"/>
            </p:cNvSpPr>
            <p:nvPr/>
          </p:nvSpPr>
          <p:spPr bwMode="auto">
            <a:xfrm>
              <a:off x="2252517" y="2631109"/>
              <a:ext cx="2656942" cy="1559891"/>
            </a:xfrm>
            <a:custGeom>
              <a:avLst/>
              <a:gdLst>
                <a:gd name="T0" fmla="*/ 2147483647 w 43200"/>
                <a:gd name="T1" fmla="*/ 649331688 h 43200"/>
                <a:gd name="T2" fmla="*/ 2147483647 w 43200"/>
                <a:gd name="T3" fmla="*/ 1297279867 h 43200"/>
                <a:gd name="T4" fmla="*/ 29049044 w 43200"/>
                <a:gd name="T5" fmla="*/ 649331688 h 43200"/>
                <a:gd name="T6" fmla="*/ 2147483647 w 43200"/>
                <a:gd name="T7" fmla="*/ 74252079 h 43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67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26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  <a:cs typeface="ＭＳ Ｐゴシック" charset="-128"/>
                </a:rPr>
                <a:t>М2М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cs typeface="ＭＳ Ｐゴシック" charset="-128"/>
              </a:endParaRPr>
            </a:p>
          </p:txBody>
        </p:sp>
        <p:pic>
          <p:nvPicPr>
            <p:cNvPr id="24" name="Picture 18" descr="network, signal, wi-fi, wifi, wireless ico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321457">
              <a:off x="1235266" y="1339885"/>
              <a:ext cx="279378" cy="3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51" descr="SP Wi-Fi Diagram for Ciscopedia July 2011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83477" y="2819400"/>
              <a:ext cx="707742" cy="62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8" descr="network, signal, wi-fi, wifi, wireless ico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321457">
              <a:off x="1311466" y="2624399"/>
              <a:ext cx="279378" cy="3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8" descr="network, signal, wi-fi, wifi, wireless ico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321457">
              <a:off x="1311465" y="3810942"/>
              <a:ext cx="279378" cy="3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8" descr="network, signal, wi-fi, wifi, wireless ico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321457">
              <a:off x="1278810" y="5030143"/>
              <a:ext cx="279378" cy="3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19"/>
            <p:cNvSpPr/>
            <p:nvPr/>
          </p:nvSpPr>
          <p:spPr bwMode="gray">
            <a:xfrm>
              <a:off x="293914" y="244249"/>
              <a:ext cx="8665029" cy="811666"/>
            </a:xfrm>
            <a:prstGeom prst="rect">
              <a:avLst/>
            </a:prstGeom>
            <a:solidFill>
              <a:srgbClr val="F0AB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90000" tIns="72000" rIns="90000" bIns="72000" anchor="ctr"/>
            <a:lstStyle/>
            <a:p>
              <a:pPr algn="ctr" defTabSz="914400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endParaRPr lang="ru-RU" sz="2000" kern="0" dirty="0" err="1"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Заголовок 1"/>
            <p:cNvSpPr txBox="1">
              <a:spLocks/>
            </p:cNvSpPr>
            <p:nvPr/>
          </p:nvSpPr>
          <p:spPr bwMode="gray">
            <a:xfrm>
              <a:off x="293914" y="415472"/>
              <a:ext cx="8665029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noProof="0" dirty="0" smtClean="0">
                  <a:solidFill>
                    <a:srgbClr val="262626"/>
                  </a:solidFill>
                  <a:latin typeface="+mj-lt"/>
                  <a:ea typeface="Verdana" pitchFamily="34" charset="0"/>
                  <a:cs typeface="Verdana" pitchFamily="34" charset="0"/>
                </a:rPr>
                <a:t>СХЕМА УПРАВЛЕНИЯ ТЕХНОЛОГИЧЕСКОЙ ИНФРАСТРУКТУРОЙ  </a:t>
              </a:r>
              <a:r>
                <a:rPr lang="ru-RU" sz="2000" dirty="0" smtClean="0">
                  <a:solidFill>
                    <a:srgbClr val="262626"/>
                  </a:solidFill>
                  <a:latin typeface="+mj-lt"/>
                  <a:ea typeface="Verdana" pitchFamily="34" charset="0"/>
                  <a:cs typeface="Verdana" pitchFamily="34" charset="0"/>
                </a:rPr>
                <a:t>  </a:t>
              </a:r>
              <a:r>
                <a:rPr lang="ru-RU" sz="2000" noProof="0" dirty="0" smtClean="0">
                  <a:solidFill>
                    <a:srgbClr val="262626"/>
                  </a:solidFill>
                  <a:latin typeface="+mj-lt"/>
                  <a:ea typeface="Verdana" pitchFamily="34" charset="0"/>
                  <a:cs typeface="Verdana" pitchFamily="34" charset="0"/>
                </a:rPr>
                <a:t>В КАЧЕСТВЕ СЕРВИСНОЙ </a:t>
              </a:r>
              <a:r>
                <a:rPr lang="ru-RU" sz="2000" noProof="0" dirty="0" smtClean="0">
                  <a:solidFill>
                    <a:srgbClr val="262626"/>
                  </a:solidFill>
                  <a:latin typeface="+mj-lt"/>
                  <a:ea typeface="Verdana" pitchFamily="34" charset="0"/>
                  <a:cs typeface="Verdana" pitchFamily="34" charset="0"/>
                </a:rPr>
                <a:t>УСЛУГИ </a:t>
              </a: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Freeform 182"/>
            <p:cNvSpPr/>
            <p:nvPr/>
          </p:nvSpPr>
          <p:spPr>
            <a:xfrm rot="16028322">
              <a:off x="1482863" y="4028683"/>
              <a:ext cx="1488839" cy="1608901"/>
            </a:xfrm>
            <a:custGeom>
              <a:avLst/>
              <a:gdLst>
                <a:gd name="connsiteX0" fmla="*/ 0 w 2553005"/>
                <a:gd name="connsiteY0" fmla="*/ 0 h 534008"/>
                <a:gd name="connsiteX1" fmla="*/ 811987 w 2553005"/>
                <a:gd name="connsiteY1" fmla="*/ 460857 h 534008"/>
                <a:gd name="connsiteX2" fmla="*/ 2553005 w 2553005"/>
                <a:gd name="connsiteY2" fmla="*/ 526694 h 534008"/>
                <a:gd name="connsiteX0" fmla="*/ 0 w 2553005"/>
                <a:gd name="connsiteY0" fmla="*/ 0 h 526912"/>
                <a:gd name="connsiteX1" fmla="*/ 1486381 w 2553005"/>
                <a:gd name="connsiteY1" fmla="*/ 43541 h 526912"/>
                <a:gd name="connsiteX2" fmla="*/ 2553005 w 2553005"/>
                <a:gd name="connsiteY2" fmla="*/ 526694 h 526912"/>
                <a:gd name="connsiteX0" fmla="*/ 0 w 2513330"/>
                <a:gd name="connsiteY0" fmla="*/ 0 h 751555"/>
                <a:gd name="connsiteX1" fmla="*/ 1486381 w 2513330"/>
                <a:gd name="connsiteY1" fmla="*/ 43541 h 751555"/>
                <a:gd name="connsiteX2" fmla="*/ 2513330 w 2513330"/>
                <a:gd name="connsiteY2" fmla="*/ 751406 h 751555"/>
                <a:gd name="connsiteX0" fmla="*/ 0 w 2513330"/>
                <a:gd name="connsiteY0" fmla="*/ 0 h 751406"/>
                <a:gd name="connsiteX1" fmla="*/ 1486381 w 2513330"/>
                <a:gd name="connsiteY1" fmla="*/ 43541 h 751406"/>
                <a:gd name="connsiteX2" fmla="*/ 2513330 w 2513330"/>
                <a:gd name="connsiteY2" fmla="*/ 751406 h 751406"/>
                <a:gd name="connsiteX0" fmla="*/ 0 w 7432452"/>
                <a:gd name="connsiteY0" fmla="*/ 0 h 911914"/>
                <a:gd name="connsiteX1" fmla="*/ 6405503 w 7432452"/>
                <a:gd name="connsiteY1" fmla="*/ 204049 h 911914"/>
                <a:gd name="connsiteX2" fmla="*/ 7432452 w 7432452"/>
                <a:gd name="connsiteY2" fmla="*/ 911914 h 911914"/>
                <a:gd name="connsiteX0" fmla="*/ 0 w 7432452"/>
                <a:gd name="connsiteY0" fmla="*/ 59225 h 971139"/>
                <a:gd name="connsiteX1" fmla="*/ 4858357 w 7432452"/>
                <a:gd name="connsiteY1" fmla="*/ 38560 h 971139"/>
                <a:gd name="connsiteX2" fmla="*/ 7432452 w 7432452"/>
                <a:gd name="connsiteY2" fmla="*/ 971139 h 971139"/>
                <a:gd name="connsiteX0" fmla="*/ 17077 w 7449529"/>
                <a:gd name="connsiteY0" fmla="*/ 0 h 911914"/>
                <a:gd name="connsiteX1" fmla="*/ 767946 w 7449529"/>
                <a:gd name="connsiteY1" fmla="*/ 656590 h 911914"/>
                <a:gd name="connsiteX2" fmla="*/ 7449529 w 744952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8449" h="911914">
                  <a:moveTo>
                    <a:pt x="245997" y="0"/>
                  </a:moveTo>
                  <a:cubicBezTo>
                    <a:pt x="439240" y="186537"/>
                    <a:pt x="-818366" y="511054"/>
                    <a:pt x="996866" y="656590"/>
                  </a:cubicBezTo>
                  <a:cubicBezTo>
                    <a:pt x="2812098" y="802126"/>
                    <a:pt x="7064370" y="651432"/>
                    <a:pt x="7678449" y="91191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82"/>
            <p:cNvSpPr/>
            <p:nvPr/>
          </p:nvSpPr>
          <p:spPr>
            <a:xfrm rot="16028322">
              <a:off x="1604465" y="3582636"/>
              <a:ext cx="744077" cy="1134887"/>
            </a:xfrm>
            <a:custGeom>
              <a:avLst/>
              <a:gdLst>
                <a:gd name="connsiteX0" fmla="*/ 0 w 2553005"/>
                <a:gd name="connsiteY0" fmla="*/ 0 h 534008"/>
                <a:gd name="connsiteX1" fmla="*/ 811987 w 2553005"/>
                <a:gd name="connsiteY1" fmla="*/ 460857 h 534008"/>
                <a:gd name="connsiteX2" fmla="*/ 2553005 w 2553005"/>
                <a:gd name="connsiteY2" fmla="*/ 526694 h 534008"/>
                <a:gd name="connsiteX0" fmla="*/ 0 w 2553005"/>
                <a:gd name="connsiteY0" fmla="*/ 0 h 526912"/>
                <a:gd name="connsiteX1" fmla="*/ 1486381 w 2553005"/>
                <a:gd name="connsiteY1" fmla="*/ 43541 h 526912"/>
                <a:gd name="connsiteX2" fmla="*/ 2553005 w 2553005"/>
                <a:gd name="connsiteY2" fmla="*/ 526694 h 526912"/>
                <a:gd name="connsiteX0" fmla="*/ 0 w 2513330"/>
                <a:gd name="connsiteY0" fmla="*/ 0 h 751555"/>
                <a:gd name="connsiteX1" fmla="*/ 1486381 w 2513330"/>
                <a:gd name="connsiteY1" fmla="*/ 43541 h 751555"/>
                <a:gd name="connsiteX2" fmla="*/ 2513330 w 2513330"/>
                <a:gd name="connsiteY2" fmla="*/ 751406 h 751555"/>
                <a:gd name="connsiteX0" fmla="*/ 0 w 2513330"/>
                <a:gd name="connsiteY0" fmla="*/ 0 h 751406"/>
                <a:gd name="connsiteX1" fmla="*/ 1486381 w 2513330"/>
                <a:gd name="connsiteY1" fmla="*/ 43541 h 751406"/>
                <a:gd name="connsiteX2" fmla="*/ 2513330 w 2513330"/>
                <a:gd name="connsiteY2" fmla="*/ 751406 h 751406"/>
                <a:gd name="connsiteX0" fmla="*/ 0 w 7432452"/>
                <a:gd name="connsiteY0" fmla="*/ 0 h 911914"/>
                <a:gd name="connsiteX1" fmla="*/ 6405503 w 7432452"/>
                <a:gd name="connsiteY1" fmla="*/ 204049 h 911914"/>
                <a:gd name="connsiteX2" fmla="*/ 7432452 w 7432452"/>
                <a:gd name="connsiteY2" fmla="*/ 911914 h 911914"/>
                <a:gd name="connsiteX0" fmla="*/ 0 w 7432452"/>
                <a:gd name="connsiteY0" fmla="*/ 59225 h 971139"/>
                <a:gd name="connsiteX1" fmla="*/ 4858357 w 7432452"/>
                <a:gd name="connsiteY1" fmla="*/ 38560 h 971139"/>
                <a:gd name="connsiteX2" fmla="*/ 7432452 w 7432452"/>
                <a:gd name="connsiteY2" fmla="*/ 971139 h 971139"/>
                <a:gd name="connsiteX0" fmla="*/ 17077 w 7449529"/>
                <a:gd name="connsiteY0" fmla="*/ 0 h 911914"/>
                <a:gd name="connsiteX1" fmla="*/ 767946 w 7449529"/>
                <a:gd name="connsiteY1" fmla="*/ 656590 h 911914"/>
                <a:gd name="connsiteX2" fmla="*/ 7449529 w 744952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8449" h="911914">
                  <a:moveTo>
                    <a:pt x="245997" y="0"/>
                  </a:moveTo>
                  <a:cubicBezTo>
                    <a:pt x="439240" y="186537"/>
                    <a:pt x="-818366" y="511054"/>
                    <a:pt x="996866" y="656590"/>
                  </a:cubicBezTo>
                  <a:cubicBezTo>
                    <a:pt x="2812098" y="802126"/>
                    <a:pt x="7064370" y="651432"/>
                    <a:pt x="7678449" y="91191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182"/>
            <p:cNvSpPr/>
            <p:nvPr/>
          </p:nvSpPr>
          <p:spPr>
            <a:xfrm rot="16716369" flipH="1">
              <a:off x="1746492" y="1614040"/>
              <a:ext cx="750766" cy="1608901"/>
            </a:xfrm>
            <a:custGeom>
              <a:avLst/>
              <a:gdLst>
                <a:gd name="connsiteX0" fmla="*/ 0 w 2553005"/>
                <a:gd name="connsiteY0" fmla="*/ 0 h 534008"/>
                <a:gd name="connsiteX1" fmla="*/ 811987 w 2553005"/>
                <a:gd name="connsiteY1" fmla="*/ 460857 h 534008"/>
                <a:gd name="connsiteX2" fmla="*/ 2553005 w 2553005"/>
                <a:gd name="connsiteY2" fmla="*/ 526694 h 534008"/>
                <a:gd name="connsiteX0" fmla="*/ 0 w 2553005"/>
                <a:gd name="connsiteY0" fmla="*/ 0 h 526912"/>
                <a:gd name="connsiteX1" fmla="*/ 1486381 w 2553005"/>
                <a:gd name="connsiteY1" fmla="*/ 43541 h 526912"/>
                <a:gd name="connsiteX2" fmla="*/ 2553005 w 2553005"/>
                <a:gd name="connsiteY2" fmla="*/ 526694 h 526912"/>
                <a:gd name="connsiteX0" fmla="*/ 0 w 2513330"/>
                <a:gd name="connsiteY0" fmla="*/ 0 h 751555"/>
                <a:gd name="connsiteX1" fmla="*/ 1486381 w 2513330"/>
                <a:gd name="connsiteY1" fmla="*/ 43541 h 751555"/>
                <a:gd name="connsiteX2" fmla="*/ 2513330 w 2513330"/>
                <a:gd name="connsiteY2" fmla="*/ 751406 h 751555"/>
                <a:gd name="connsiteX0" fmla="*/ 0 w 2513330"/>
                <a:gd name="connsiteY0" fmla="*/ 0 h 751406"/>
                <a:gd name="connsiteX1" fmla="*/ 1486381 w 2513330"/>
                <a:gd name="connsiteY1" fmla="*/ 43541 h 751406"/>
                <a:gd name="connsiteX2" fmla="*/ 2513330 w 2513330"/>
                <a:gd name="connsiteY2" fmla="*/ 751406 h 751406"/>
                <a:gd name="connsiteX0" fmla="*/ 0 w 7432452"/>
                <a:gd name="connsiteY0" fmla="*/ 0 h 911914"/>
                <a:gd name="connsiteX1" fmla="*/ 6405503 w 7432452"/>
                <a:gd name="connsiteY1" fmla="*/ 204049 h 911914"/>
                <a:gd name="connsiteX2" fmla="*/ 7432452 w 7432452"/>
                <a:gd name="connsiteY2" fmla="*/ 911914 h 911914"/>
                <a:gd name="connsiteX0" fmla="*/ 0 w 7432452"/>
                <a:gd name="connsiteY0" fmla="*/ 59225 h 971139"/>
                <a:gd name="connsiteX1" fmla="*/ 4858357 w 7432452"/>
                <a:gd name="connsiteY1" fmla="*/ 38560 h 971139"/>
                <a:gd name="connsiteX2" fmla="*/ 7432452 w 7432452"/>
                <a:gd name="connsiteY2" fmla="*/ 971139 h 971139"/>
                <a:gd name="connsiteX0" fmla="*/ 17077 w 7449529"/>
                <a:gd name="connsiteY0" fmla="*/ 0 h 911914"/>
                <a:gd name="connsiteX1" fmla="*/ 767946 w 7449529"/>
                <a:gd name="connsiteY1" fmla="*/ 656590 h 911914"/>
                <a:gd name="connsiteX2" fmla="*/ 7449529 w 744952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8449" h="911914">
                  <a:moveTo>
                    <a:pt x="245997" y="0"/>
                  </a:moveTo>
                  <a:cubicBezTo>
                    <a:pt x="439240" y="186537"/>
                    <a:pt x="-818366" y="511054"/>
                    <a:pt x="996866" y="656590"/>
                  </a:cubicBezTo>
                  <a:cubicBezTo>
                    <a:pt x="2812098" y="802126"/>
                    <a:pt x="7064370" y="651432"/>
                    <a:pt x="7678449" y="91191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182"/>
            <p:cNvSpPr/>
            <p:nvPr/>
          </p:nvSpPr>
          <p:spPr>
            <a:xfrm rot="16028322" flipH="1">
              <a:off x="1792325" y="2893134"/>
              <a:ext cx="254964" cy="1029422"/>
            </a:xfrm>
            <a:custGeom>
              <a:avLst/>
              <a:gdLst>
                <a:gd name="connsiteX0" fmla="*/ 0 w 2553005"/>
                <a:gd name="connsiteY0" fmla="*/ 0 h 534008"/>
                <a:gd name="connsiteX1" fmla="*/ 811987 w 2553005"/>
                <a:gd name="connsiteY1" fmla="*/ 460857 h 534008"/>
                <a:gd name="connsiteX2" fmla="*/ 2553005 w 2553005"/>
                <a:gd name="connsiteY2" fmla="*/ 526694 h 534008"/>
                <a:gd name="connsiteX0" fmla="*/ 0 w 2553005"/>
                <a:gd name="connsiteY0" fmla="*/ 0 h 526912"/>
                <a:gd name="connsiteX1" fmla="*/ 1486381 w 2553005"/>
                <a:gd name="connsiteY1" fmla="*/ 43541 h 526912"/>
                <a:gd name="connsiteX2" fmla="*/ 2553005 w 2553005"/>
                <a:gd name="connsiteY2" fmla="*/ 526694 h 526912"/>
                <a:gd name="connsiteX0" fmla="*/ 0 w 2513330"/>
                <a:gd name="connsiteY0" fmla="*/ 0 h 751555"/>
                <a:gd name="connsiteX1" fmla="*/ 1486381 w 2513330"/>
                <a:gd name="connsiteY1" fmla="*/ 43541 h 751555"/>
                <a:gd name="connsiteX2" fmla="*/ 2513330 w 2513330"/>
                <a:gd name="connsiteY2" fmla="*/ 751406 h 751555"/>
                <a:gd name="connsiteX0" fmla="*/ 0 w 2513330"/>
                <a:gd name="connsiteY0" fmla="*/ 0 h 751406"/>
                <a:gd name="connsiteX1" fmla="*/ 1486381 w 2513330"/>
                <a:gd name="connsiteY1" fmla="*/ 43541 h 751406"/>
                <a:gd name="connsiteX2" fmla="*/ 2513330 w 2513330"/>
                <a:gd name="connsiteY2" fmla="*/ 751406 h 751406"/>
                <a:gd name="connsiteX0" fmla="*/ 0 w 7432452"/>
                <a:gd name="connsiteY0" fmla="*/ 0 h 911914"/>
                <a:gd name="connsiteX1" fmla="*/ 6405503 w 7432452"/>
                <a:gd name="connsiteY1" fmla="*/ 204049 h 911914"/>
                <a:gd name="connsiteX2" fmla="*/ 7432452 w 7432452"/>
                <a:gd name="connsiteY2" fmla="*/ 911914 h 911914"/>
                <a:gd name="connsiteX0" fmla="*/ 0 w 7432452"/>
                <a:gd name="connsiteY0" fmla="*/ 59225 h 971139"/>
                <a:gd name="connsiteX1" fmla="*/ 4858357 w 7432452"/>
                <a:gd name="connsiteY1" fmla="*/ 38560 h 971139"/>
                <a:gd name="connsiteX2" fmla="*/ 7432452 w 7432452"/>
                <a:gd name="connsiteY2" fmla="*/ 971139 h 971139"/>
                <a:gd name="connsiteX0" fmla="*/ 17077 w 7449529"/>
                <a:gd name="connsiteY0" fmla="*/ 0 h 911914"/>
                <a:gd name="connsiteX1" fmla="*/ 767946 w 7449529"/>
                <a:gd name="connsiteY1" fmla="*/ 656590 h 911914"/>
                <a:gd name="connsiteX2" fmla="*/ 7449529 w 744952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  <a:gd name="connsiteX0" fmla="*/ 245997 w 7678449"/>
                <a:gd name="connsiteY0" fmla="*/ 0 h 911914"/>
                <a:gd name="connsiteX1" fmla="*/ 996866 w 7678449"/>
                <a:gd name="connsiteY1" fmla="*/ 656590 h 911914"/>
                <a:gd name="connsiteX2" fmla="*/ 7678449 w 7678449"/>
                <a:gd name="connsiteY2" fmla="*/ 911914 h 91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8449" h="911914">
                  <a:moveTo>
                    <a:pt x="245997" y="0"/>
                  </a:moveTo>
                  <a:cubicBezTo>
                    <a:pt x="439240" y="186537"/>
                    <a:pt x="-818366" y="511054"/>
                    <a:pt x="996866" y="656590"/>
                  </a:cubicBezTo>
                  <a:cubicBezTo>
                    <a:pt x="2812098" y="802126"/>
                    <a:pt x="7064370" y="651432"/>
                    <a:pt x="7678449" y="911914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542" y="2307771"/>
              <a:ext cx="167674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000" kern="0" dirty="0" smtClean="0">
                  <a:ea typeface="Arial Unicode MS" pitchFamily="34" charset="-128"/>
                  <a:cs typeface="Arial Unicode MS" pitchFamily="34" charset="-128"/>
                </a:rPr>
                <a:t>Многоквартирный жилой дом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6727" y="3526971"/>
              <a:ext cx="1732847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000" kern="0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Агропромышленный  комплекс</a:t>
              </a:r>
              <a:endParaRPr lang="ru-RU" sz="1000" kern="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ru-RU" sz="1000" kern="0" dirty="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8503" y="4713514"/>
              <a:ext cx="2013372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000" kern="0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Машиностроительные предприятия</a:t>
              </a:r>
              <a:endParaRPr lang="ru-RU" sz="1000" kern="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ru-RU" sz="1000" kern="0" dirty="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1164" y="5954485"/>
              <a:ext cx="1388202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000" kern="0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Нефтегазовый  комплекс</a:t>
              </a:r>
              <a:endParaRPr lang="ru-RU" sz="1000" kern="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ru-RU" sz="1000" kern="0" dirty="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Rounded Rectangle 90"/>
            <p:cNvSpPr/>
            <p:nvPr/>
          </p:nvSpPr>
          <p:spPr>
            <a:xfrm>
              <a:off x="5236030" y="1777604"/>
              <a:ext cx="1752600" cy="1967072"/>
            </a:xfrm>
            <a:prstGeom prst="roundRect">
              <a:avLst>
                <a:gd name="adj" fmla="val 677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lang="en-US" sz="16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10199" y="1872339"/>
              <a:ext cx="51296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b="1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ЦОД</a:t>
              </a:r>
              <a:endParaRPr lang="ru-RU" sz="18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Rounded Rectangle 112"/>
            <p:cNvSpPr/>
            <p:nvPr/>
          </p:nvSpPr>
          <p:spPr>
            <a:xfrm>
              <a:off x="5339942" y="2200200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Сервер клиента 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46" name="Rounded Rectangle 112"/>
            <p:cNvSpPr/>
            <p:nvPr/>
          </p:nvSpPr>
          <p:spPr>
            <a:xfrm>
              <a:off x="5339942" y="2700943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Система безопасности 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48" name="Rounded Rectangle 112"/>
            <p:cNvSpPr/>
            <p:nvPr/>
          </p:nvSpPr>
          <p:spPr>
            <a:xfrm>
              <a:off x="5339942" y="3212571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Облачное хранение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49" name="Rounded Rectangle 112"/>
            <p:cNvSpPr/>
            <p:nvPr/>
          </p:nvSpPr>
          <p:spPr>
            <a:xfrm>
              <a:off x="7353799" y="2276405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Рабочее место</a:t>
              </a:r>
            </a:p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диспетчера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50" name="Rounded Rectangle 112"/>
            <p:cNvSpPr/>
            <p:nvPr/>
          </p:nvSpPr>
          <p:spPr>
            <a:xfrm>
              <a:off x="7364684" y="2820691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Рабочее место</a:t>
              </a:r>
            </a:p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оператора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51" name="Rounded Rectangle 112"/>
            <p:cNvSpPr/>
            <p:nvPr/>
          </p:nvSpPr>
          <p:spPr>
            <a:xfrm>
              <a:off x="7364685" y="1732119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Рабочее место</a:t>
              </a:r>
            </a:p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администратора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53" name="Straight Arrow Connector 123"/>
            <p:cNvCxnSpPr/>
            <p:nvPr/>
          </p:nvCxnSpPr>
          <p:spPr>
            <a:xfrm flipH="1" flipV="1">
              <a:off x="6835132" y="2389562"/>
              <a:ext cx="469182" cy="27056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124"/>
            <p:cNvCxnSpPr/>
            <p:nvPr/>
          </p:nvCxnSpPr>
          <p:spPr>
            <a:xfrm flipH="1">
              <a:off x="6847114" y="1905598"/>
              <a:ext cx="412208" cy="36951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123"/>
            <p:cNvCxnSpPr/>
            <p:nvPr/>
          </p:nvCxnSpPr>
          <p:spPr>
            <a:xfrm flipH="1" flipV="1">
              <a:off x="6846017" y="2498419"/>
              <a:ext cx="436526" cy="320976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464628" y="1382478"/>
              <a:ext cx="30457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0AB00"/>
                </a:buClr>
                <a:buSzPct val="80000"/>
              </a:pPr>
              <a:r>
                <a:rPr lang="ru-RU" dirty="0" smtClean="0">
                  <a:solidFill>
                    <a:srgbClr val="3A3A3A"/>
                  </a:solidFill>
                </a:rPr>
                <a:t>Облачные технологии</a:t>
              </a:r>
              <a:endParaRPr lang="en-US" dirty="0" smtClean="0">
                <a:solidFill>
                  <a:srgbClr val="3A3A3A"/>
                </a:solidFill>
              </a:endParaRPr>
            </a:p>
          </p:txBody>
        </p:sp>
        <p:sp>
          <p:nvSpPr>
            <p:cNvPr id="63" name="Rounded Rectangle 91"/>
            <p:cNvSpPr/>
            <p:nvPr/>
          </p:nvSpPr>
          <p:spPr>
            <a:xfrm rot="10800000">
              <a:off x="5116284" y="4005931"/>
              <a:ext cx="3846347" cy="2547257"/>
            </a:xfrm>
            <a:prstGeom prst="roundRect">
              <a:avLst>
                <a:gd name="adj" fmla="val 21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alpha val="66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lIns="274320" tIns="274320" rIns="182880" bIns="41061" anchor="t" anchorCtr="0"/>
            <a:lstStyle/>
            <a:p>
              <a:pPr marL="236538" indent="-236538" defTabSz="814388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bg1"/>
                </a:buClr>
                <a:buSzPct val="100000"/>
              </a:pPr>
              <a:endParaRPr lang="en-US" dirty="0">
                <a:solidFill>
                  <a:srgbClr val="3A3A3A"/>
                </a:solidFill>
              </a:endParaRPr>
            </a:p>
          </p:txBody>
        </p:sp>
        <p:sp>
          <p:nvSpPr>
            <p:cNvPr id="64" name="Rounded Rectangle 90"/>
            <p:cNvSpPr/>
            <p:nvPr/>
          </p:nvSpPr>
          <p:spPr>
            <a:xfrm>
              <a:off x="5225145" y="4488146"/>
              <a:ext cx="1752600" cy="1967072"/>
            </a:xfrm>
            <a:prstGeom prst="roundRect">
              <a:avLst>
                <a:gd name="adj" fmla="val 677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endParaRPr lang="en-US" sz="16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38800" y="4561109"/>
              <a:ext cx="94897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b="1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СЕРВЕР</a:t>
              </a:r>
              <a:endParaRPr lang="ru-RU" sz="18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Rounded Rectangle 112"/>
            <p:cNvSpPr/>
            <p:nvPr/>
          </p:nvSpPr>
          <p:spPr>
            <a:xfrm>
              <a:off x="5350829" y="5237315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Сервер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69" name="Rounded Rectangle 112"/>
            <p:cNvSpPr/>
            <p:nvPr/>
          </p:nvSpPr>
          <p:spPr>
            <a:xfrm>
              <a:off x="7342914" y="4986947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Рабочее место</a:t>
              </a:r>
            </a:p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диспетчера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70" name="Rounded Rectangle 112"/>
            <p:cNvSpPr/>
            <p:nvPr/>
          </p:nvSpPr>
          <p:spPr>
            <a:xfrm>
              <a:off x="7353799" y="5531233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Рабочее место</a:t>
              </a:r>
            </a:p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оператора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sp>
          <p:nvSpPr>
            <p:cNvPr id="71" name="Rounded Rectangle 112"/>
            <p:cNvSpPr/>
            <p:nvPr/>
          </p:nvSpPr>
          <p:spPr>
            <a:xfrm>
              <a:off x="7353800" y="4442661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Рабочее место</a:t>
              </a:r>
            </a:p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администратора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72" name="Straight Arrow Connector 123"/>
            <p:cNvCxnSpPr/>
            <p:nvPr/>
          </p:nvCxnSpPr>
          <p:spPr>
            <a:xfrm flipH="1">
              <a:off x="6825342" y="5170704"/>
              <a:ext cx="402771" cy="283681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124"/>
            <p:cNvCxnSpPr/>
            <p:nvPr/>
          </p:nvCxnSpPr>
          <p:spPr>
            <a:xfrm flipH="1">
              <a:off x="6803571" y="4757057"/>
              <a:ext cx="457200" cy="59871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123"/>
            <p:cNvCxnSpPr/>
            <p:nvPr/>
          </p:nvCxnSpPr>
          <p:spPr>
            <a:xfrm flipH="1" flipV="1">
              <a:off x="6792686" y="5529943"/>
              <a:ext cx="478972" cy="206823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236029" y="4093020"/>
              <a:ext cx="37120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0AB00"/>
                </a:buClr>
                <a:buSzPct val="80000"/>
              </a:pPr>
              <a:r>
                <a:rPr lang="ru-RU" dirty="0" smtClean="0">
                  <a:solidFill>
                    <a:srgbClr val="3A3A3A"/>
                  </a:solidFill>
                </a:rPr>
                <a:t>Классические технологии</a:t>
              </a:r>
              <a:endParaRPr lang="en-US" dirty="0" smtClean="0">
                <a:solidFill>
                  <a:srgbClr val="3A3A3A"/>
                </a:solidFill>
              </a:endParaRPr>
            </a:p>
          </p:txBody>
        </p:sp>
        <p:sp>
          <p:nvSpPr>
            <p:cNvPr id="76" name="Left-Right Arrow 119"/>
            <p:cNvSpPr/>
            <p:nvPr/>
          </p:nvSpPr>
          <p:spPr>
            <a:xfrm rot="18632314">
              <a:off x="4160571" y="1875097"/>
              <a:ext cx="1047416" cy="490224"/>
            </a:xfrm>
            <a:prstGeom prst="leftRightArrow">
              <a:avLst>
                <a:gd name="adj1" fmla="val 72206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85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Open Interface</a:t>
              </a:r>
            </a:p>
          </p:txBody>
        </p:sp>
        <p:sp>
          <p:nvSpPr>
            <p:cNvPr id="77" name="Left-Right Arrow 119"/>
            <p:cNvSpPr/>
            <p:nvPr/>
          </p:nvSpPr>
          <p:spPr>
            <a:xfrm rot="2377166">
              <a:off x="4084372" y="4182870"/>
              <a:ext cx="1047416" cy="490224"/>
            </a:xfrm>
            <a:prstGeom prst="leftRightArrow">
              <a:avLst>
                <a:gd name="adj1" fmla="val 72206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85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Open Interface</a:t>
              </a:r>
            </a:p>
          </p:txBody>
        </p:sp>
        <p:sp>
          <p:nvSpPr>
            <p:cNvPr id="78" name="Left-Right Arrow 118"/>
            <p:cNvSpPr/>
            <p:nvPr/>
          </p:nvSpPr>
          <p:spPr>
            <a:xfrm rot="16200000">
              <a:off x="8202054" y="3492168"/>
              <a:ext cx="1176535" cy="598496"/>
            </a:xfrm>
            <a:prstGeom prst="leftRightArrow">
              <a:avLst>
                <a:gd name="adj1" fmla="val 69624"/>
                <a:gd name="adj2" fmla="val 4496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rgbClr val="000000"/>
                  </a:solidFill>
                </a:rPr>
                <a:t>Легкий переход</a:t>
              </a:r>
              <a:endParaRPr lang="en-US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44885" y="4844138"/>
              <a:ext cx="15036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b="1" kern="0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предприятия</a:t>
              </a:r>
              <a:endParaRPr lang="ru-RU" sz="1800" b="1" kern="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0" name="Rounded Rectangle 112"/>
            <p:cNvSpPr/>
            <p:nvPr/>
          </p:nvSpPr>
          <p:spPr>
            <a:xfrm>
              <a:off x="5350829" y="5738058"/>
              <a:ext cx="1539829" cy="4341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Сервер</a:t>
              </a:r>
              <a:b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</a:br>
              <a:r>
                <a:rPr lang="ru-RU" sz="1000" dirty="0" smtClean="0">
                  <a:solidFill>
                    <a:schemeClr val="accent3">
                      <a:lumMod val="10000"/>
                    </a:schemeClr>
                  </a:solidFill>
                </a:rPr>
                <a:t>резервирования</a:t>
              </a:r>
              <a:endParaRPr lang="en-US" sz="1000" dirty="0" smtClean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61915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873820887"/>
              </p:ext>
            </p:extLst>
          </p:nvPr>
        </p:nvGraphicFramePr>
        <p:xfrm>
          <a:off x="504824" y="1047750"/>
          <a:ext cx="5572126" cy="294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ogo mmz 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69" y="509954"/>
            <a:ext cx="1452262" cy="1138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olid.ru/bld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72" y="3742356"/>
            <a:ext cx="1908301" cy="68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 descr="http://www.okbkp.ru/bitrix/templates/okb_rus/pic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5" y="2588446"/>
            <a:ext cx="257559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0" descr="http://7770003.ru/netcat_files/userfiles/tarke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51" b="38725"/>
          <a:stretch/>
        </p:blipFill>
        <p:spPr bwMode="auto">
          <a:xfrm>
            <a:off x="3936980" y="3842457"/>
            <a:ext cx="2312555" cy="543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2" descr="https://jobfilter.ru/uploaded_files/images/2016/12/14/82603/bbUa_3s49ccOIqz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66" y="723169"/>
            <a:ext cx="3201005" cy="777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94" y="1599473"/>
            <a:ext cx="2591106" cy="7745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5148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партнеры: </a:t>
            </a:r>
          </a:p>
          <a:p>
            <a:pPr algn="ctr"/>
            <a:r>
              <a:rPr lang="ru-RU" b="1" dirty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"Центральный научно-исследовательский институт 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связи«, ГК </a:t>
            </a:r>
            <a:r>
              <a:rPr lang="ru-RU" b="1" dirty="0" err="1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«Мытищинский машиностроительный завод», ОАО «МЕТРОВАГОНМАШ»,  ООО «Специальные системы и технологии», НВП «Болид», ООО «</a:t>
            </a:r>
            <a:r>
              <a:rPr lang="ru-RU" b="1" dirty="0" err="1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Таркет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24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Логотип образовательного учреждени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52" y="2047875"/>
            <a:ext cx="1177776" cy="1133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" y="657225"/>
            <a:ext cx="3113548" cy="80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ÐÐ¾ÑÑÐ´Ð°ÑÑÑÐ²ÐµÐ½Ð½Ð°Ñ ÐºÐ¾ÑÐ¿Ð¾ÑÐ°ÑÐ¸Ñ Ð¿Ð¾ ÐºÐ¾ÑÐ¼Ð¸ÑÐµÑÐºÐ¾Ð¹ Ð´ÐµÑÑÐµÐ»ÑÐ½Ð¾ÑÑÐ¸ Ð ÐÐ¡ÐÐÐ¡ÐÐÐ¡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718047"/>
            <a:ext cx="3695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55077" y="0"/>
            <a:ext cx="706901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i="1" u="sng" dirty="0" smtClean="0">
                <a:solidFill>
                  <a:srgbClr val="00B050"/>
                </a:solidFill>
              </a:rPr>
              <a:t>Структура существующего инновационного  комплекса  </a:t>
            </a:r>
            <a:r>
              <a:rPr lang="ru-RU" b="1" i="1" u="sng" dirty="0" smtClean="0">
                <a:solidFill>
                  <a:srgbClr val="00B050"/>
                </a:solidFill>
              </a:rPr>
              <a:t>"Молодые профессионалы цифровой экономики"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42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21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897" y="332952"/>
            <a:ext cx="8007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КОМПЛЕКСА 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rgbClr val="1769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компетенции </a:t>
            </a:r>
            <a:r>
              <a:rPr lang="en-US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9 направлениям технологического развития цифровой экономики (</a:t>
            </a:r>
            <a:r>
              <a:rPr lang="ru-RU" sz="2400" b="1" dirty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28.07.2017 N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1632-р &lt;</a:t>
            </a:r>
            <a:r>
              <a:rPr lang="ru-RU" sz="2400" b="1" dirty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программы "Цифровая экономика Российской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Федерации"&gt;)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400" b="1" dirty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технологическую платформу </a:t>
            </a:r>
            <a:r>
              <a:rPr lang="ru-RU" sz="2400" b="1" dirty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из этих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направлений. 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 по цифровой экономике с </a:t>
            </a:r>
            <a:r>
              <a:rPr lang="ru-RU" sz="2400" b="1" dirty="0" smtClean="0">
                <a:solidFill>
                  <a:srgbClr val="176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ведущих промышленных предприятий России.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b="1" dirty="0" smtClean="0">
              <a:solidFill>
                <a:srgbClr val="1769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ЗАИНТЕРЕСОВАННЫЕ ОРГАНИЗАЦИИ ПРИНЯТЬ В ЭТОМ УЧАСТИЕ.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610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33377" y="2392326"/>
            <a:ext cx="6943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1769A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</a:t>
            </a:r>
            <a:r>
              <a:rPr lang="ru-RU" sz="4000" b="1" dirty="0" smtClean="0">
                <a:solidFill>
                  <a:srgbClr val="1769A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внимание!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348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1371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</a:rPr>
              <a:t>Формирование </a:t>
            </a:r>
            <a:r>
              <a:rPr lang="ru-RU" sz="3600" b="1" dirty="0" smtClean="0">
                <a:solidFill>
                  <a:prstClr val="black"/>
                </a:solidFill>
              </a:rPr>
              <a:t>Индустрии </a:t>
            </a:r>
            <a:r>
              <a:rPr lang="ru-RU" sz="3600" b="1" dirty="0" smtClean="0">
                <a:solidFill>
                  <a:prstClr val="black"/>
                </a:solidFill>
              </a:rPr>
              <a:t>4.0 как мировая тенденция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9" y="1196752"/>
            <a:ext cx="8962751" cy="482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4"/>
          <p:cNvGrpSpPr/>
          <p:nvPr/>
        </p:nvGrpSpPr>
        <p:grpSpPr>
          <a:xfrm>
            <a:off x="5752214" y="6026173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164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4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7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0"/>
            <a:ext cx="8846288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Индустрии 4.0 в РФ :</a:t>
            </a:r>
            <a:endParaRPr lang="ru-RU" sz="20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"Цифровая экономика Российской Федерации  (Распоряжение Правительства РФ от 28.07.2017 N 1632-р)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 ПЛАН мероприятий  </a:t>
            </a:r>
            <a:r>
              <a:rPr lang="ru-RU" sz="2400" b="1" dirty="0" smtClean="0">
                <a:solidFill>
                  <a:srgbClr val="1769AD"/>
                </a:solidFill>
              </a:rPr>
              <a:t>по направлению «Кадры и образование» Программы «Цифровая экономика»</a:t>
            </a:r>
            <a:br>
              <a:rPr lang="ru-RU" sz="2400" b="1" dirty="0" smtClean="0">
                <a:solidFill>
                  <a:srgbClr val="1769AD"/>
                </a:solidFill>
              </a:rPr>
            </a:br>
            <a:r>
              <a:rPr lang="ru-RU" sz="2000" b="1" dirty="0" smtClean="0">
                <a:solidFill>
                  <a:srgbClr val="1769AD"/>
                </a:solidFill>
              </a:rPr>
              <a:t>(утвержден Правительственной комиссией от 9 февраля 2018 г.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1769AD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1769AD"/>
                </a:solidFill>
              </a:rPr>
              <a:t/>
            </a:r>
            <a:br>
              <a:rPr lang="ru-RU" sz="2400" b="1" dirty="0" smtClean="0">
                <a:solidFill>
                  <a:srgbClr val="1769AD"/>
                </a:solidFill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3566574"/>
            <a:ext cx="3786553" cy="221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15" y="3544760"/>
            <a:ext cx="35306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873820887"/>
              </p:ext>
            </p:extLst>
          </p:nvPr>
        </p:nvGraphicFramePr>
        <p:xfrm>
          <a:off x="504824" y="1047750"/>
          <a:ext cx="5572126" cy="294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ogo mmz 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69" y="509954"/>
            <a:ext cx="1452262" cy="1138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olid.ru/bld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72" y="3742356"/>
            <a:ext cx="1908301" cy="68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 descr="http://www.okbkp.ru/bitrix/templates/okb_rus/pic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5" y="2588446"/>
            <a:ext cx="257559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0" descr="http://7770003.ru/netcat_files/userfiles/tarke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51" b="38725"/>
          <a:stretch/>
        </p:blipFill>
        <p:spPr bwMode="auto">
          <a:xfrm>
            <a:off x="3936980" y="3842457"/>
            <a:ext cx="2312555" cy="543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2" descr="https://jobfilter.ru/uploaded_files/images/2016/12/14/82603/bbUa_3s49ccOIqz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66" y="723169"/>
            <a:ext cx="3201005" cy="777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94" y="1599473"/>
            <a:ext cx="2591106" cy="7745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45148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партнеры: </a:t>
            </a:r>
          </a:p>
          <a:p>
            <a:pPr algn="ctr"/>
            <a:r>
              <a:rPr lang="ru-RU" b="1" dirty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"Центральный научно-исследовательский институт 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связи«, ГК </a:t>
            </a:r>
            <a:r>
              <a:rPr lang="ru-RU" b="1" dirty="0" err="1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«Мытищинский машиностроительный завод», ОАО «МЕТРОВАГОНМАШ»,  ООО «Специальные системы и технологии», НВП «Болид», ООО «</a:t>
            </a:r>
            <a:r>
              <a:rPr lang="ru-RU" b="1" dirty="0" err="1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Таркет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24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1" y="657225"/>
            <a:ext cx="3113548" cy="80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ÐÐ¾ÑÑÐ´Ð°ÑÑÑÐ²ÐµÐ½Ð½Ð°Ñ ÐºÐ¾ÑÐ¿Ð¾ÑÐ°ÑÐ¸Ñ Ð¿Ð¾ ÐºÐ¾ÑÐ¼Ð¸ÑÐµÑÐºÐ¾Ð¹ Ð´ÐµÑÑÐµÐ»ÑÐ½Ð¾ÑÑÐ¸ Ð ÐÐ¡ÐÐÐ¡ÐÐÐ¡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718047"/>
            <a:ext cx="3695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5846" y="0"/>
            <a:ext cx="87336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i="1" u="sng" dirty="0" smtClean="0">
                <a:solidFill>
                  <a:srgbClr val="00B050"/>
                </a:solidFill>
              </a:rPr>
              <a:t>Предлагаемая  Модель инновационного  комплекса на основе ФИП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14954" y="2203939"/>
            <a:ext cx="11840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ФИП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2855" y="63014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5814" y="365125"/>
            <a:ext cx="8633638" cy="963945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1769AD"/>
                </a:solidFill>
              </a:rPr>
              <a:t> </a:t>
            </a:r>
            <a:r>
              <a:rPr lang="ru-RU" sz="2400" b="1" dirty="0" smtClean="0">
                <a:solidFill>
                  <a:srgbClr val="1769AD"/>
                </a:solidFill>
              </a:rPr>
              <a:t/>
            </a:r>
            <a:br>
              <a:rPr lang="ru-RU" sz="2400" b="1" dirty="0" smtClean="0">
                <a:solidFill>
                  <a:srgbClr val="1769AD"/>
                </a:solidFill>
              </a:rPr>
            </a:br>
            <a:r>
              <a:rPr lang="ru-RU" sz="2400" b="1" dirty="0" smtClean="0">
                <a:solidFill>
                  <a:srgbClr val="1769AD"/>
                </a:solidFill>
              </a:rPr>
              <a:t>ПЛАН мероприятий  по направлению «Кадры и образование»</a:t>
            </a:r>
            <a:br>
              <a:rPr lang="ru-RU" sz="2400" b="1" dirty="0" smtClean="0">
                <a:solidFill>
                  <a:srgbClr val="1769AD"/>
                </a:solidFill>
              </a:rPr>
            </a:br>
            <a:r>
              <a:rPr lang="ru-RU" sz="2400" b="1" dirty="0" smtClean="0">
                <a:solidFill>
                  <a:srgbClr val="1769AD"/>
                </a:solidFill>
              </a:rPr>
              <a:t>(утвержден Правительственной комиссией от 9 февраля 2018 г.</a:t>
            </a:r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rgbClr val="1769AD"/>
                </a:solidFill>
              </a:rPr>
              <a:t>)</a:t>
            </a:r>
            <a:br>
              <a:rPr lang="ru-RU" sz="2400" b="1" dirty="0" smtClean="0">
                <a:solidFill>
                  <a:srgbClr val="1769AD"/>
                </a:solidFill>
              </a:rPr>
            </a:br>
            <a:endParaRPr lang="ru-RU" sz="2400" b="1" dirty="0">
              <a:solidFill>
                <a:srgbClr val="1769A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833" y="1251199"/>
            <a:ext cx="86761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	</a:t>
            </a:r>
          </a:p>
          <a:p>
            <a:r>
              <a:rPr lang="ru-RU" b="1" dirty="0" smtClean="0"/>
              <a:t>02.02.06. Система высшего и среднего профессионального образования должна работать в интересах подготовки и </a:t>
            </a:r>
            <a:r>
              <a:rPr lang="ru-RU" b="1" dirty="0" smtClean="0">
                <a:solidFill>
                  <a:srgbClr val="FF0000"/>
                </a:solidFill>
              </a:rPr>
              <a:t>адаптации граждан к условиям цифровой экономики</a:t>
            </a:r>
            <a:r>
              <a:rPr lang="ru-RU" b="1" dirty="0" smtClean="0"/>
              <a:t> и подготовки компетентных специалистов для цифровой экономики :  </a:t>
            </a:r>
          </a:p>
          <a:p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B050"/>
                </a:solidFill>
              </a:rPr>
              <a:t>Реализация образовательными организациями </a:t>
            </a:r>
            <a:r>
              <a:rPr lang="ru-RU" b="1" i="1" dirty="0" smtClean="0">
                <a:solidFill>
                  <a:srgbClr val="FF0000"/>
                </a:solidFill>
              </a:rPr>
              <a:t>персональных траекторий обучения </a:t>
            </a:r>
            <a:r>
              <a:rPr lang="ru-RU" b="1" i="1" dirty="0" smtClean="0">
                <a:solidFill>
                  <a:srgbClr val="00B050"/>
                </a:solidFill>
              </a:rPr>
              <a:t>в </a:t>
            </a:r>
            <a:r>
              <a:rPr lang="ru-RU" b="1" i="1" dirty="0" err="1" smtClean="0">
                <a:solidFill>
                  <a:srgbClr val="00B050"/>
                </a:solidFill>
              </a:rPr>
              <a:t>апробационном</a:t>
            </a:r>
            <a:r>
              <a:rPr lang="ru-RU" b="1" i="1" dirty="0" smtClean="0">
                <a:solidFill>
                  <a:srgbClr val="00B050"/>
                </a:solidFill>
              </a:rPr>
              <a:t> режиме	,</a:t>
            </a:r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r>
              <a:rPr lang="ru-RU" b="1" i="1" u="sng" dirty="0" smtClean="0">
                <a:solidFill>
                  <a:srgbClr val="00B050"/>
                </a:solidFill>
              </a:rPr>
              <a:t>Разработка </a:t>
            </a:r>
            <a:r>
              <a:rPr lang="ru-RU" b="1" i="1" u="sng" dirty="0" smtClean="0">
                <a:solidFill>
                  <a:srgbClr val="FF0000"/>
                </a:solidFill>
              </a:rPr>
              <a:t>модели центра подготовки </a:t>
            </a:r>
            <a:r>
              <a:rPr lang="ru-RU" b="1" i="1" u="sng" dirty="0" smtClean="0">
                <a:solidFill>
                  <a:srgbClr val="00B050"/>
                </a:solidFill>
              </a:rPr>
              <a:t>"Молодые профессионалы цифровой экономики"</a:t>
            </a:r>
            <a:r>
              <a:rPr lang="ru-RU" b="1" i="1" dirty="0" smtClean="0">
                <a:solidFill>
                  <a:srgbClr val="00B050"/>
                </a:solidFill>
              </a:rPr>
              <a:t>, реализующего программы профессиональной подготовки различной длительности на материале реальных производственных процессов совместно с предприятиями-партнерами,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u="sng" dirty="0" smtClean="0">
                <a:solidFill>
                  <a:srgbClr val="00B050"/>
                </a:solidFill>
              </a:rPr>
              <a:t>Подготовка совместно с представителями компаний цифровой экономики предложений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 включению </a:t>
            </a:r>
            <a:r>
              <a:rPr lang="ru-RU" b="1" i="1" dirty="0" smtClean="0">
                <a:solidFill>
                  <a:srgbClr val="00B050"/>
                </a:solidFill>
              </a:rPr>
              <a:t>отечественных и зарубежных </a:t>
            </a:r>
            <a:r>
              <a:rPr lang="ru-RU" b="1" i="1" dirty="0" smtClean="0">
                <a:solidFill>
                  <a:srgbClr val="FF0000"/>
                </a:solidFill>
              </a:rPr>
              <a:t>разработок</a:t>
            </a:r>
            <a:r>
              <a:rPr lang="ru-RU" b="1" i="1" dirty="0" smtClean="0">
                <a:solidFill>
                  <a:srgbClr val="00B050"/>
                </a:solidFill>
              </a:rPr>
              <a:t> в сфере информатики и вычислительной техники </a:t>
            </a:r>
            <a:r>
              <a:rPr lang="ru-RU" b="1" i="1" dirty="0" smtClean="0">
                <a:solidFill>
                  <a:srgbClr val="FF0000"/>
                </a:solidFill>
              </a:rPr>
              <a:t>в образовательные программы профессионального образования</a:t>
            </a:r>
            <a:r>
              <a:rPr lang="ru-RU" b="1" i="1" dirty="0" smtClean="0">
                <a:solidFill>
                  <a:srgbClr val="00B050"/>
                </a:solidFill>
              </a:rPr>
              <a:t> и направление их в образовательные организации.                                                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ru-RU" b="1" dirty="0" smtClean="0">
                <a:solidFill>
                  <a:srgbClr val="1769AD"/>
                </a:solidFill>
              </a:rPr>
              <a:t>Решению прежде всего этих  задач и посвящен  данный доклад .</a:t>
            </a:r>
          </a:p>
          <a:p>
            <a:pPr algn="just"/>
            <a:r>
              <a:rPr lang="ru-RU" b="1" dirty="0" smtClean="0"/>
              <a:t>	</a:t>
            </a:r>
          </a:p>
          <a:p>
            <a:r>
              <a:rPr lang="ru-RU" b="1" dirty="0" smtClean="0"/>
              <a:t>                                                                                   </a:t>
            </a:r>
          </a:p>
          <a:p>
            <a:pPr algn="just">
              <a:buFontTx/>
              <a:buChar char="-"/>
            </a:pPr>
            <a:endParaRPr lang="ru-RU" b="1" i="1" u="sng" dirty="0" smtClean="0"/>
          </a:p>
          <a:p>
            <a:pPr algn="just">
              <a:buFontTx/>
              <a:buChar char="-"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2773" y="2923952"/>
            <a:ext cx="8420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>
              <a:buFontTx/>
              <a:buChar char="-"/>
            </a:pPr>
            <a:endParaRPr lang="ru-RU" b="1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9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10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348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873820887"/>
              </p:ext>
            </p:extLst>
          </p:nvPr>
        </p:nvGraphicFramePr>
        <p:xfrm>
          <a:off x="480646" y="2091103"/>
          <a:ext cx="8663354" cy="294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58761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работодатели  машиностроительного комплекса РФ формируют требования  к ФИП: </a:t>
            </a:r>
            <a:endParaRPr lang="ru-RU" b="1" dirty="0" smtClean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Роскосмос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ГК «Ростех», другие машиностроительные предприятия РФ</a:t>
            </a:r>
            <a:endParaRPr lang="ru-RU" b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24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75846" y="0"/>
            <a:ext cx="87336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i="1" u="sng" dirty="0" smtClean="0">
                <a:solidFill>
                  <a:srgbClr val="00B050"/>
                </a:solidFill>
              </a:rPr>
              <a:t>ФИП как механизм адаптации  персональных траекторий развития молодых специалистов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20462" y="2602523"/>
            <a:ext cx="3739660" cy="1934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ФИП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67907" y="1781908"/>
            <a:ext cx="484632" cy="7854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2855" y="6301488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5814" y="365125"/>
            <a:ext cx="8633638" cy="963945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1769AD"/>
                </a:solidFill>
              </a:rPr>
              <a:t> </a:t>
            </a:r>
            <a:r>
              <a:rPr lang="ru-RU" sz="2400" b="1" dirty="0" smtClean="0">
                <a:solidFill>
                  <a:srgbClr val="1769AD"/>
                </a:solidFill>
              </a:rPr>
              <a:t>Совместные проекты  ФИП  предполагают</a:t>
            </a:r>
            <a:r>
              <a:rPr lang="ru-RU" sz="2400" b="1" dirty="0" smtClean="0">
                <a:solidFill>
                  <a:srgbClr val="1769AD"/>
                </a:solidFill>
              </a:rPr>
              <a:t/>
            </a:r>
            <a:br>
              <a:rPr lang="ru-RU" sz="2400" b="1" dirty="0" smtClean="0">
                <a:solidFill>
                  <a:srgbClr val="1769AD"/>
                </a:solidFill>
              </a:rPr>
            </a:br>
            <a:r>
              <a:rPr lang="ru-RU" sz="2400" b="1" dirty="0" smtClean="0">
                <a:solidFill>
                  <a:srgbClr val="1769AD"/>
                </a:solidFill>
              </a:rPr>
              <a:t>использование  современных технологий : </a:t>
            </a:r>
            <a:br>
              <a:rPr lang="ru-RU" sz="2400" b="1" dirty="0" smtClean="0">
                <a:solidFill>
                  <a:srgbClr val="1769AD"/>
                </a:solidFill>
              </a:rPr>
            </a:br>
            <a:endParaRPr lang="ru-RU" sz="2400" b="1" dirty="0">
              <a:solidFill>
                <a:srgbClr val="1769A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833" y="1765004"/>
            <a:ext cx="86761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04.01. </a:t>
            </a:r>
            <a:r>
              <a:rPr lang="en-US" b="1" dirty="0" smtClean="0">
                <a:solidFill>
                  <a:prstClr val="black"/>
                </a:solidFill>
              </a:rPr>
              <a:t>KPI </a:t>
            </a:r>
            <a:r>
              <a:rPr lang="ru-RU" b="1" dirty="0" smtClean="0">
                <a:solidFill>
                  <a:prstClr val="black"/>
                </a:solidFill>
              </a:rPr>
              <a:t>по сбору и передаче данных. 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Доля утвержденных объектов транспортной инфраструктуры, охваченных сетями связи с возможностью беспроводной передачи голоса и данных, процентов -100 % (2020 г.).   </a:t>
            </a:r>
            <a:r>
              <a:rPr lang="ru-RU" b="1" i="1" u="sng" dirty="0" smtClean="0">
                <a:solidFill>
                  <a:prstClr val="black"/>
                </a:solidFill>
              </a:rPr>
              <a:t>Особенно  сложно обеспечить 100 % охват в Арктической зоне, включая зону  Северного морского пути).</a:t>
            </a:r>
          </a:p>
          <a:p>
            <a:pPr algn="just">
              <a:buFontTx/>
              <a:buChar char="-"/>
            </a:pP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360967"/>
            <a:ext cx="8786812" cy="4391247"/>
          </a:xfrm>
          <a:noFill/>
        </p:spPr>
      </p:pic>
      <p:grpSp>
        <p:nvGrpSpPr>
          <p:cNvPr id="2" name="Группа 7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/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10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864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B0F0D49-874A-427A-8148-BC86239FAE7C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873820887"/>
              </p:ext>
            </p:extLst>
          </p:nvPr>
        </p:nvGraphicFramePr>
        <p:xfrm>
          <a:off x="480646" y="2091103"/>
          <a:ext cx="8663354" cy="294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58761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работодатели  машиностроительного комплекса РФ формируют требования  к ФИП: </a:t>
            </a:r>
            <a:endParaRPr lang="ru-RU" b="1" dirty="0" smtClean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Роскосмос</a:t>
            </a:r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ГК «Ростех», другие машиностроительные предприятия РФ</a:t>
            </a:r>
            <a:endParaRPr lang="ru-RU" b="1" dirty="0">
              <a:ln w="3175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752214" y="5879805"/>
            <a:ext cx="3157870" cy="831827"/>
            <a:chOff x="1" y="0"/>
            <a:chExt cx="12559144" cy="1504414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1" y="0"/>
              <a:ext cx="12559144" cy="1504414"/>
              <a:chOff x="1" y="0"/>
              <a:chExt cx="12559144" cy="150441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0"/>
                <a:ext cx="12192000" cy="1136072"/>
              </a:xfrm>
              <a:prstGeom prst="rect">
                <a:avLst/>
              </a:prstGeom>
              <a:solidFill>
                <a:schemeClr val="l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83671" y="84997"/>
                <a:ext cx="11575474" cy="141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ГБПОУ МО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</a:t>
                </a:r>
                <a:r>
                  <a:rPr lang="ru-RU" sz="1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МЫТИЩИНСКИЙ КОЛЛЕДЖ»</a:t>
                </a:r>
              </a:p>
            </p:txBody>
          </p:sp>
        </p:grpSp>
        <p:pic>
          <p:nvPicPr>
            <p:cNvPr id="24" name="Picture 6" descr="Логотип образовательного учреждения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" y="24792"/>
              <a:ext cx="2763213" cy="1378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75846" y="0"/>
            <a:ext cx="87336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i="1" u="sng" dirty="0" smtClean="0">
                <a:solidFill>
                  <a:srgbClr val="00B050"/>
                </a:solidFill>
              </a:rPr>
              <a:t>ФИП как механизм адаптации  персональных траекторий развития молодых специалистов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20462" y="2602523"/>
            <a:ext cx="3739660" cy="1934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ФИП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Формирует совместные  проекты  с работодателями, ВО и СПО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67907" y="1781908"/>
            <a:ext cx="484632" cy="7854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1842</TotalTime>
  <Words>897</Words>
  <Application>Microsoft Office PowerPoint</Application>
  <PresentationFormat>Экран (4:3)</PresentationFormat>
  <Paragraphs>183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Параллакс</vt:lpstr>
      <vt:lpstr> МЕХАНИЗМ АДАПТАЦИИ ПЕРСОНАЛЬНЫХ ТРАЕКТОРИЙ РАЗВИТИЯ МОЛОДЫХ СПЕЦИАЛИСТОВ В УСЛОВИЯХ ЦИФРОВОЙ ЭКОНОМИКИ</vt:lpstr>
      <vt:lpstr>Слайд 2</vt:lpstr>
      <vt:lpstr>Слайд 3</vt:lpstr>
      <vt:lpstr>Слайд 4</vt:lpstr>
      <vt:lpstr>Слайд 5</vt:lpstr>
      <vt:lpstr>  ПЛАН мероприятий  по направлению «Кадры и образование» (утвержден Правительственной комиссией от 9 февраля 2018 г. ) </vt:lpstr>
      <vt:lpstr>Слайд 7</vt:lpstr>
      <vt:lpstr> Совместные проекты  ФИП  предполагают использование  современных технологий :  </vt:lpstr>
      <vt:lpstr>Слайд 9</vt:lpstr>
      <vt:lpstr>МОДЕЛЬ ЦИФРОВОЙ ТРАНСФОРМАЦИИ ЭКОНОМИКИ ОСНОВЕ ИКТ И РКД  (ОТРАСЛЕВОЙ ПОДХОД)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         Промышленный  Интернет как основа мониторинга состояния систем Автоматизации (ВД 4 по 15.02.14)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экопарка Коктебель</dc:title>
  <dc:creator>Анжела</dc:creator>
  <cp:lastModifiedBy>Alexander</cp:lastModifiedBy>
  <cp:revision>162</cp:revision>
  <dcterms:created xsi:type="dcterms:W3CDTF">2015-08-14T07:01:05Z</dcterms:created>
  <dcterms:modified xsi:type="dcterms:W3CDTF">2018-10-27T19:35:16Z</dcterms:modified>
</cp:coreProperties>
</file>