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4" r:id="rId8"/>
    <p:sldMasterId id="2147483756" r:id="rId9"/>
  </p:sldMasterIdLst>
  <p:notesMasterIdLst>
    <p:notesMasterId r:id="rId138"/>
  </p:notesMasterIdLst>
  <p:sldIdLst>
    <p:sldId id="270" r:id="rId10"/>
    <p:sldId id="409" r:id="rId11"/>
    <p:sldId id="311" r:id="rId12"/>
    <p:sldId id="462" r:id="rId13"/>
    <p:sldId id="271" r:id="rId14"/>
    <p:sldId id="274" r:id="rId15"/>
    <p:sldId id="291" r:id="rId16"/>
    <p:sldId id="451" r:id="rId17"/>
    <p:sldId id="453" r:id="rId18"/>
    <p:sldId id="515" r:id="rId19"/>
    <p:sldId id="288" r:id="rId20"/>
    <p:sldId id="285" r:id="rId21"/>
    <p:sldId id="413" r:id="rId22"/>
    <p:sldId id="551" r:id="rId23"/>
    <p:sldId id="412" r:id="rId24"/>
    <p:sldId id="552" r:id="rId25"/>
    <p:sldId id="463" r:id="rId26"/>
    <p:sldId id="516" r:id="rId27"/>
    <p:sldId id="461" r:id="rId28"/>
    <p:sldId id="464" r:id="rId29"/>
    <p:sldId id="455" r:id="rId30"/>
    <p:sldId id="457" r:id="rId31"/>
    <p:sldId id="456" r:id="rId32"/>
    <p:sldId id="465" r:id="rId33"/>
    <p:sldId id="525" r:id="rId34"/>
    <p:sldId id="526" r:id="rId35"/>
    <p:sldId id="528" r:id="rId36"/>
    <p:sldId id="530" r:id="rId37"/>
    <p:sldId id="531" r:id="rId38"/>
    <p:sldId id="532" r:id="rId39"/>
    <p:sldId id="533" r:id="rId40"/>
    <p:sldId id="534" r:id="rId41"/>
    <p:sldId id="535" r:id="rId42"/>
    <p:sldId id="536" r:id="rId43"/>
    <p:sldId id="549" r:id="rId44"/>
    <p:sldId id="537" r:id="rId45"/>
    <p:sldId id="538" r:id="rId46"/>
    <p:sldId id="539" r:id="rId47"/>
    <p:sldId id="540" r:id="rId48"/>
    <p:sldId id="541" r:id="rId49"/>
    <p:sldId id="542" r:id="rId50"/>
    <p:sldId id="550" r:id="rId51"/>
    <p:sldId id="548" r:id="rId52"/>
    <p:sldId id="544" r:id="rId53"/>
    <p:sldId id="545" r:id="rId54"/>
    <p:sldId id="546" r:id="rId55"/>
    <p:sldId id="547" r:id="rId56"/>
    <p:sldId id="466" r:id="rId57"/>
    <p:sldId id="467" r:id="rId58"/>
    <p:sldId id="468" r:id="rId59"/>
    <p:sldId id="469" r:id="rId60"/>
    <p:sldId id="470" r:id="rId61"/>
    <p:sldId id="472" r:id="rId62"/>
    <p:sldId id="473" r:id="rId63"/>
    <p:sldId id="474" r:id="rId64"/>
    <p:sldId id="475" r:id="rId65"/>
    <p:sldId id="524" r:id="rId66"/>
    <p:sldId id="523" r:id="rId67"/>
    <p:sldId id="517" r:id="rId68"/>
    <p:sldId id="477" r:id="rId69"/>
    <p:sldId id="478" r:id="rId70"/>
    <p:sldId id="479" r:id="rId71"/>
    <p:sldId id="519" r:id="rId72"/>
    <p:sldId id="520" r:id="rId73"/>
    <p:sldId id="521" r:id="rId74"/>
    <p:sldId id="522" r:id="rId75"/>
    <p:sldId id="480" r:id="rId76"/>
    <p:sldId id="481" r:id="rId77"/>
    <p:sldId id="518" r:id="rId78"/>
    <p:sldId id="292" r:id="rId79"/>
    <p:sldId id="275" r:id="rId80"/>
    <p:sldId id="276" r:id="rId81"/>
    <p:sldId id="293" r:id="rId82"/>
    <p:sldId id="294" r:id="rId83"/>
    <p:sldId id="444" r:id="rId84"/>
    <p:sldId id="445" r:id="rId85"/>
    <p:sldId id="507" r:id="rId86"/>
    <p:sldId id="509" r:id="rId87"/>
    <p:sldId id="508" r:id="rId88"/>
    <p:sldId id="485" r:id="rId89"/>
    <p:sldId id="483" r:id="rId90"/>
    <p:sldId id="484" r:id="rId91"/>
    <p:sldId id="486" r:id="rId92"/>
    <p:sldId id="487" r:id="rId93"/>
    <p:sldId id="488" r:id="rId94"/>
    <p:sldId id="489" r:id="rId95"/>
    <p:sldId id="490" r:id="rId96"/>
    <p:sldId id="491" r:id="rId97"/>
    <p:sldId id="492" r:id="rId98"/>
    <p:sldId id="493" r:id="rId99"/>
    <p:sldId id="494" r:id="rId100"/>
    <p:sldId id="495" r:id="rId101"/>
    <p:sldId id="496" r:id="rId102"/>
    <p:sldId id="373" r:id="rId103"/>
    <p:sldId id="331" r:id="rId104"/>
    <p:sldId id="332" r:id="rId105"/>
    <p:sldId id="414" r:id="rId106"/>
    <p:sldId id="334" r:id="rId107"/>
    <p:sldId id="335" r:id="rId108"/>
    <p:sldId id="336" r:id="rId109"/>
    <p:sldId id="337" r:id="rId110"/>
    <p:sldId id="338" r:id="rId111"/>
    <p:sldId id="339" r:id="rId112"/>
    <p:sldId id="340" r:id="rId113"/>
    <p:sldId id="341" r:id="rId114"/>
    <p:sldId id="342" r:id="rId115"/>
    <p:sldId id="343" r:id="rId116"/>
    <p:sldId id="322" r:id="rId117"/>
    <p:sldId id="352" r:id="rId118"/>
    <p:sldId id="510" r:id="rId119"/>
    <p:sldId id="354" r:id="rId120"/>
    <p:sldId id="355" r:id="rId121"/>
    <p:sldId id="360" r:id="rId122"/>
    <p:sldId id="356" r:id="rId123"/>
    <p:sldId id="512" r:id="rId124"/>
    <p:sldId id="497" r:id="rId125"/>
    <p:sldId id="513" r:id="rId126"/>
    <p:sldId id="514" r:id="rId127"/>
    <p:sldId id="498" r:id="rId128"/>
    <p:sldId id="499" r:id="rId129"/>
    <p:sldId id="500" r:id="rId130"/>
    <p:sldId id="501" r:id="rId131"/>
    <p:sldId id="502" r:id="rId132"/>
    <p:sldId id="503" r:id="rId133"/>
    <p:sldId id="504" r:id="rId134"/>
    <p:sldId id="506" r:id="rId135"/>
    <p:sldId id="505" r:id="rId136"/>
    <p:sldId id="261" r:id="rId1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155D"/>
    <a:srgbClr val="006C31"/>
    <a:srgbClr val="FF0066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404" autoAdjust="0"/>
    <p:restoredTop sz="94660"/>
  </p:normalViewPr>
  <p:slideViewPr>
    <p:cSldViewPr>
      <p:cViewPr varScale="1">
        <p:scale>
          <a:sx n="87" d="100"/>
          <a:sy n="87" d="100"/>
        </p:scale>
        <p:origin x="-132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2222" y="5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7.xml"/><Relationship Id="rId117" Type="http://schemas.openxmlformats.org/officeDocument/2006/relationships/slide" Target="slides/slide108.xml"/><Relationship Id="rId21" Type="http://schemas.openxmlformats.org/officeDocument/2006/relationships/slide" Target="slides/slide12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63" Type="http://schemas.openxmlformats.org/officeDocument/2006/relationships/slide" Target="slides/slide54.xml"/><Relationship Id="rId68" Type="http://schemas.openxmlformats.org/officeDocument/2006/relationships/slide" Target="slides/slide59.xml"/><Relationship Id="rId84" Type="http://schemas.openxmlformats.org/officeDocument/2006/relationships/slide" Target="slides/slide75.xml"/><Relationship Id="rId89" Type="http://schemas.openxmlformats.org/officeDocument/2006/relationships/slide" Target="slides/slide80.xml"/><Relationship Id="rId112" Type="http://schemas.openxmlformats.org/officeDocument/2006/relationships/slide" Target="slides/slide103.xml"/><Relationship Id="rId133" Type="http://schemas.openxmlformats.org/officeDocument/2006/relationships/slide" Target="slides/slide124.xml"/><Relationship Id="rId138" Type="http://schemas.openxmlformats.org/officeDocument/2006/relationships/notesMaster" Target="notesMasters/notesMaster1.xml"/><Relationship Id="rId16" Type="http://schemas.openxmlformats.org/officeDocument/2006/relationships/slide" Target="slides/slide7.xml"/><Relationship Id="rId107" Type="http://schemas.openxmlformats.org/officeDocument/2006/relationships/slide" Target="slides/slide98.xml"/><Relationship Id="rId11" Type="http://schemas.openxmlformats.org/officeDocument/2006/relationships/slide" Target="slides/slide2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53" Type="http://schemas.openxmlformats.org/officeDocument/2006/relationships/slide" Target="slides/slide44.xml"/><Relationship Id="rId58" Type="http://schemas.openxmlformats.org/officeDocument/2006/relationships/slide" Target="slides/slide49.xml"/><Relationship Id="rId74" Type="http://schemas.openxmlformats.org/officeDocument/2006/relationships/slide" Target="slides/slide65.xml"/><Relationship Id="rId79" Type="http://schemas.openxmlformats.org/officeDocument/2006/relationships/slide" Target="slides/slide70.xml"/><Relationship Id="rId102" Type="http://schemas.openxmlformats.org/officeDocument/2006/relationships/slide" Target="slides/slide93.xml"/><Relationship Id="rId123" Type="http://schemas.openxmlformats.org/officeDocument/2006/relationships/slide" Target="slides/slide114.xml"/><Relationship Id="rId128" Type="http://schemas.openxmlformats.org/officeDocument/2006/relationships/slide" Target="slides/slide119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81.xml"/><Relationship Id="rId95" Type="http://schemas.openxmlformats.org/officeDocument/2006/relationships/slide" Target="slides/slide86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64" Type="http://schemas.openxmlformats.org/officeDocument/2006/relationships/slide" Target="slides/slide55.xml"/><Relationship Id="rId69" Type="http://schemas.openxmlformats.org/officeDocument/2006/relationships/slide" Target="slides/slide60.xml"/><Relationship Id="rId113" Type="http://schemas.openxmlformats.org/officeDocument/2006/relationships/slide" Target="slides/slide104.xml"/><Relationship Id="rId118" Type="http://schemas.openxmlformats.org/officeDocument/2006/relationships/slide" Target="slides/slide109.xml"/><Relationship Id="rId134" Type="http://schemas.openxmlformats.org/officeDocument/2006/relationships/slide" Target="slides/slide125.xml"/><Relationship Id="rId139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2.xml"/><Relationship Id="rId72" Type="http://schemas.openxmlformats.org/officeDocument/2006/relationships/slide" Target="slides/slide63.xml"/><Relationship Id="rId80" Type="http://schemas.openxmlformats.org/officeDocument/2006/relationships/slide" Target="slides/slide71.xml"/><Relationship Id="rId85" Type="http://schemas.openxmlformats.org/officeDocument/2006/relationships/slide" Target="slides/slide76.xml"/><Relationship Id="rId93" Type="http://schemas.openxmlformats.org/officeDocument/2006/relationships/slide" Target="slides/slide84.xml"/><Relationship Id="rId98" Type="http://schemas.openxmlformats.org/officeDocument/2006/relationships/slide" Target="slides/slide89.xml"/><Relationship Id="rId121" Type="http://schemas.openxmlformats.org/officeDocument/2006/relationships/slide" Target="slides/slide112.xml"/><Relationship Id="rId142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59" Type="http://schemas.openxmlformats.org/officeDocument/2006/relationships/slide" Target="slides/slide50.xml"/><Relationship Id="rId67" Type="http://schemas.openxmlformats.org/officeDocument/2006/relationships/slide" Target="slides/slide58.xml"/><Relationship Id="rId103" Type="http://schemas.openxmlformats.org/officeDocument/2006/relationships/slide" Target="slides/slide94.xml"/><Relationship Id="rId108" Type="http://schemas.openxmlformats.org/officeDocument/2006/relationships/slide" Target="slides/slide99.xml"/><Relationship Id="rId116" Type="http://schemas.openxmlformats.org/officeDocument/2006/relationships/slide" Target="slides/slide107.xml"/><Relationship Id="rId124" Type="http://schemas.openxmlformats.org/officeDocument/2006/relationships/slide" Target="slides/slide115.xml"/><Relationship Id="rId129" Type="http://schemas.openxmlformats.org/officeDocument/2006/relationships/slide" Target="slides/slide120.xml"/><Relationship Id="rId137" Type="http://schemas.openxmlformats.org/officeDocument/2006/relationships/slide" Target="slides/slide128.xml"/><Relationship Id="rId20" Type="http://schemas.openxmlformats.org/officeDocument/2006/relationships/slide" Target="slides/slide11.xml"/><Relationship Id="rId41" Type="http://schemas.openxmlformats.org/officeDocument/2006/relationships/slide" Target="slides/slide32.xml"/><Relationship Id="rId54" Type="http://schemas.openxmlformats.org/officeDocument/2006/relationships/slide" Target="slides/slide45.xml"/><Relationship Id="rId62" Type="http://schemas.openxmlformats.org/officeDocument/2006/relationships/slide" Target="slides/slide53.xml"/><Relationship Id="rId70" Type="http://schemas.openxmlformats.org/officeDocument/2006/relationships/slide" Target="slides/slide61.xml"/><Relationship Id="rId75" Type="http://schemas.openxmlformats.org/officeDocument/2006/relationships/slide" Target="slides/slide66.xml"/><Relationship Id="rId83" Type="http://schemas.openxmlformats.org/officeDocument/2006/relationships/slide" Target="slides/slide74.xml"/><Relationship Id="rId88" Type="http://schemas.openxmlformats.org/officeDocument/2006/relationships/slide" Target="slides/slide79.xml"/><Relationship Id="rId91" Type="http://schemas.openxmlformats.org/officeDocument/2006/relationships/slide" Target="slides/slide82.xml"/><Relationship Id="rId96" Type="http://schemas.openxmlformats.org/officeDocument/2006/relationships/slide" Target="slides/slide87.xml"/><Relationship Id="rId111" Type="http://schemas.openxmlformats.org/officeDocument/2006/relationships/slide" Target="slides/slide102.xml"/><Relationship Id="rId132" Type="http://schemas.openxmlformats.org/officeDocument/2006/relationships/slide" Target="slides/slide123.xml"/><Relationship Id="rId14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slide" Target="slides/slide48.xml"/><Relationship Id="rId106" Type="http://schemas.openxmlformats.org/officeDocument/2006/relationships/slide" Target="slides/slide97.xml"/><Relationship Id="rId114" Type="http://schemas.openxmlformats.org/officeDocument/2006/relationships/slide" Target="slides/slide105.xml"/><Relationship Id="rId119" Type="http://schemas.openxmlformats.org/officeDocument/2006/relationships/slide" Target="slides/slide110.xml"/><Relationship Id="rId127" Type="http://schemas.openxmlformats.org/officeDocument/2006/relationships/slide" Target="slides/slide118.xml"/><Relationship Id="rId10" Type="http://schemas.openxmlformats.org/officeDocument/2006/relationships/slide" Target="slides/slide1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slide" Target="slides/slide43.xml"/><Relationship Id="rId60" Type="http://schemas.openxmlformats.org/officeDocument/2006/relationships/slide" Target="slides/slide51.xml"/><Relationship Id="rId65" Type="http://schemas.openxmlformats.org/officeDocument/2006/relationships/slide" Target="slides/slide56.xml"/><Relationship Id="rId73" Type="http://schemas.openxmlformats.org/officeDocument/2006/relationships/slide" Target="slides/slide64.xml"/><Relationship Id="rId78" Type="http://schemas.openxmlformats.org/officeDocument/2006/relationships/slide" Target="slides/slide69.xml"/><Relationship Id="rId81" Type="http://schemas.openxmlformats.org/officeDocument/2006/relationships/slide" Target="slides/slide72.xml"/><Relationship Id="rId86" Type="http://schemas.openxmlformats.org/officeDocument/2006/relationships/slide" Target="slides/slide77.xml"/><Relationship Id="rId94" Type="http://schemas.openxmlformats.org/officeDocument/2006/relationships/slide" Target="slides/slide85.xml"/><Relationship Id="rId99" Type="http://schemas.openxmlformats.org/officeDocument/2006/relationships/slide" Target="slides/slide90.xml"/><Relationship Id="rId101" Type="http://schemas.openxmlformats.org/officeDocument/2006/relationships/slide" Target="slides/slide92.xml"/><Relationship Id="rId122" Type="http://schemas.openxmlformats.org/officeDocument/2006/relationships/slide" Target="slides/slide113.xml"/><Relationship Id="rId130" Type="http://schemas.openxmlformats.org/officeDocument/2006/relationships/slide" Target="slides/slide121.xml"/><Relationship Id="rId135" Type="http://schemas.openxmlformats.org/officeDocument/2006/relationships/slide" Target="slides/slide126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39" Type="http://schemas.openxmlformats.org/officeDocument/2006/relationships/slide" Target="slides/slide30.xml"/><Relationship Id="rId109" Type="http://schemas.openxmlformats.org/officeDocument/2006/relationships/slide" Target="slides/slide100.xml"/><Relationship Id="rId34" Type="http://schemas.openxmlformats.org/officeDocument/2006/relationships/slide" Target="slides/slide25.xml"/><Relationship Id="rId50" Type="http://schemas.openxmlformats.org/officeDocument/2006/relationships/slide" Target="slides/slide41.xml"/><Relationship Id="rId55" Type="http://schemas.openxmlformats.org/officeDocument/2006/relationships/slide" Target="slides/slide46.xml"/><Relationship Id="rId76" Type="http://schemas.openxmlformats.org/officeDocument/2006/relationships/slide" Target="slides/slide67.xml"/><Relationship Id="rId97" Type="http://schemas.openxmlformats.org/officeDocument/2006/relationships/slide" Target="slides/slide88.xml"/><Relationship Id="rId104" Type="http://schemas.openxmlformats.org/officeDocument/2006/relationships/slide" Target="slides/slide95.xml"/><Relationship Id="rId120" Type="http://schemas.openxmlformats.org/officeDocument/2006/relationships/slide" Target="slides/slide111.xml"/><Relationship Id="rId125" Type="http://schemas.openxmlformats.org/officeDocument/2006/relationships/slide" Target="slides/slide116.xml"/><Relationship Id="rId141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2.xml"/><Relationship Id="rId92" Type="http://schemas.openxmlformats.org/officeDocument/2006/relationships/slide" Target="slides/slide83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0.xml"/><Relationship Id="rId24" Type="http://schemas.openxmlformats.org/officeDocument/2006/relationships/slide" Target="slides/slide15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66" Type="http://schemas.openxmlformats.org/officeDocument/2006/relationships/slide" Target="slides/slide57.xml"/><Relationship Id="rId87" Type="http://schemas.openxmlformats.org/officeDocument/2006/relationships/slide" Target="slides/slide78.xml"/><Relationship Id="rId110" Type="http://schemas.openxmlformats.org/officeDocument/2006/relationships/slide" Target="slides/slide101.xml"/><Relationship Id="rId115" Type="http://schemas.openxmlformats.org/officeDocument/2006/relationships/slide" Target="slides/slide106.xml"/><Relationship Id="rId131" Type="http://schemas.openxmlformats.org/officeDocument/2006/relationships/slide" Target="slides/slide122.xml"/><Relationship Id="rId136" Type="http://schemas.openxmlformats.org/officeDocument/2006/relationships/slide" Target="slides/slide127.xml"/><Relationship Id="rId61" Type="http://schemas.openxmlformats.org/officeDocument/2006/relationships/slide" Target="slides/slide52.xml"/><Relationship Id="rId82" Type="http://schemas.openxmlformats.org/officeDocument/2006/relationships/slide" Target="slides/slide73.xml"/><Relationship Id="rId19" Type="http://schemas.openxmlformats.org/officeDocument/2006/relationships/slide" Target="slides/slide10.xml"/><Relationship Id="rId14" Type="http://schemas.openxmlformats.org/officeDocument/2006/relationships/slide" Target="slides/slide5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56" Type="http://schemas.openxmlformats.org/officeDocument/2006/relationships/slide" Target="slides/slide47.xml"/><Relationship Id="rId77" Type="http://schemas.openxmlformats.org/officeDocument/2006/relationships/slide" Target="slides/slide68.xml"/><Relationship Id="rId100" Type="http://schemas.openxmlformats.org/officeDocument/2006/relationships/slide" Target="slides/slide91.xml"/><Relationship Id="rId105" Type="http://schemas.openxmlformats.org/officeDocument/2006/relationships/slide" Target="slides/slide96.xml"/><Relationship Id="rId126" Type="http://schemas.openxmlformats.org/officeDocument/2006/relationships/slide" Target="slides/slide11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2EDEA6-6D39-4B9A-A98C-86D4050E9F32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76ACD2-9DE2-40F7-A89B-E03714C514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940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430EE-FAD7-4AAA-9F67-A2A08D05B35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82653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6ACD2-9DE2-40F7-A89B-E03714C5147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88302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2E969D-566C-433F-BE0B-9CB882DD58E3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C25C83-5DF2-4878-8854-D5D96AFD7C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2E969D-566C-433F-BE0B-9CB882DD58E3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C25C83-5DF2-4878-8854-D5D96AFD7C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2E969D-566C-433F-BE0B-9CB882DD58E3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C25C83-5DF2-4878-8854-D5D96AFD7C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166751-68A3-4135-A52C-EF066DF871C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533E41-E774-4D4D-9ADB-20F6CCA8CB2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9AF709-3DC9-4C89-A948-E131DE25ED2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16BD75-BBB7-467A-AB10-7289423B8E3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FE3E30-A974-41D6-9AB7-001E333693B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82141E-0ACE-4E49-A230-A3DBE5F8AA3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18A13E-E16D-4E37-AB9C-E094486C69F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558045-183A-40C7-A984-715CFC791E7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2E969D-566C-433F-BE0B-9CB882DD58E3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C25C83-5DF2-4878-8854-D5D96AFD7C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3C4A51-DF53-4B22-B062-B0372D889D6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DE0F26-CFB9-42CD-ADA3-073E2789018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E982AE-DEE6-4428-9BE8-36D46DA44D8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623F55-11F3-4313-BAE8-DA8DB692D1D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67B9E5-C6F2-47F8-A15D-87E3E08C7C3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8729CF-DF45-4ED3-B955-0C286C69B2A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43000" y="29718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9718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B42AE9-A1FF-4639-88F2-CDDE29BAEEE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3EEBEA-540C-495E-AC26-C8D24BB9220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3EADA7-292D-4434-A9C1-932A70B9898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01D94E-E79E-4169-8017-C8862ACE4DF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2E969D-566C-433F-BE0B-9CB882DD58E3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C25C83-5DF2-4878-8854-D5D96AFD7C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E1D575-87D4-464D-B02A-B2FF9C2FAD5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83B875-F749-4DA3-AE85-4197D11B3FC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1ED5D6-99B4-4030-9C6A-B87744248E8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676400"/>
            <a:ext cx="2057400" cy="4449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76400"/>
            <a:ext cx="6019800" cy="4449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DC982E-7712-4E95-86A4-6749785C4D2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CF6E21-072E-4AE9-BE17-9E133FC2CFC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631B3A-5B64-4FBE-B5C1-D7B759465E6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B1A39D-8FD3-4879-A4E5-AB0A83C6B54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AC819A-9A6A-4BED-A403-DE3AA34CE9A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FB4FD4-39CA-4EFD-89CD-3450DC3CE1B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A89F3A-59E6-42A1-96E9-6E0F7EFD7BA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2E969D-566C-433F-BE0B-9CB882DD58E3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C25C83-5DF2-4878-8854-D5D96AFD7C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F5CC85-5650-4145-B008-98045D91F72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502E9D-746F-4D1D-9BD3-E38E7E4F98E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2DAE5B-D20E-488E-A546-99661AD4481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D60B8A-752A-4C24-A2A8-3D25EAD4EDA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BCD3CE-532E-45F7-83E8-898C8654CD7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CE2B07-C284-4B97-B8F4-F39A1213043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0EAB24-AEEF-429D-A16C-B56000385B8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B0A155-91F4-476F-876E-AECF5A0D161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DEBC31-5521-4B7E-8F1A-F41F905016E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C85CBE-0AC7-4B6F-B4F0-B2A88F46113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2E969D-566C-433F-BE0B-9CB882DD58E3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C25C83-5DF2-4878-8854-D5D96AFD7C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3E87DD-4769-43F2-9EA4-060CA5C51C9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5B5EEF-F0A2-42B6-8869-8B9F5109B77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C53DB7-0AA4-478B-803F-E7ECCF9538B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977561-3CD0-41CE-A542-4AFC1D883E8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A31DD6-F5DC-42CF-B877-31C2ED94589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FADEC-27BF-4B60-88A4-F548F557C40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8F76C0-A6F7-4D90-8811-B5E568831FE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1F76CA-0A5D-4A22-B41A-030A4BBE160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D09336-2D74-41C0-A4D7-E2E843D3926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43000" y="29718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9718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B94968-85AA-440C-B80A-EBCD57EDB3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2E969D-566C-433F-BE0B-9CB882DD58E3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C25C83-5DF2-4878-8854-D5D96AFD7C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B69799-343E-4C0D-8384-2FDDE9094DD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C46998-AF70-407C-97C2-DF755091D74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9186CE-E4CF-4125-9F44-D77CCA050AB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E7907-CF2E-4D0A-8E79-3DDF2C3D4FD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31AEAB-2168-4C4A-B3F7-2708B2BBD88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A965C5-64FC-45CC-BD76-DA2BA697C84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676400"/>
            <a:ext cx="2057400" cy="4449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76400"/>
            <a:ext cx="6019800" cy="4449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1DD46D-C0B9-4415-93A4-209841C099B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8280B1-CECD-40A4-9C7D-A3F23595A78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F75460-D409-40E0-994D-08FB85C2A0A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1DF857-74C5-4F60-9BB3-DCC40A455D9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2E969D-566C-433F-BE0B-9CB882DD58E3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C25C83-5DF2-4878-8854-D5D96AFD7C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673AE6-8F01-4575-804D-7D6A8DC2BC3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458529-7032-4403-94FB-D37A2088AB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5D8FAE-F66B-4CD0-9CDF-64F68EE01F5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7244BC-FB40-41D4-8687-DDCA8C9EF80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718032-E31A-4667-860C-D362186E594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729FA4-B912-452A-9A41-80F88B86C88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967A68-9E09-41D4-90CD-576F0C115C9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7E3F2D-5233-4001-9153-8187A9F04F7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42578B-DEDC-46AA-8E43-5CF883409FA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7D4B80-6BA5-4149-BBDB-03BF2EAABAA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2E969D-566C-433F-BE0B-9CB882DD58E3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C25C83-5DF2-4878-8854-D5D96AFD7C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0CF8AE-3418-475A-B764-CAD22895750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B87992-49AE-4FE0-AE85-86A345E5721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DE3ED0-6C9E-4D6E-8E43-3830E86C8F0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70BCFF-D0F2-4EAA-AD9E-1AB3589889D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70783D-25E2-452A-98FA-4123229DF39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5934FE-E48C-4568-B378-6FA224B1A8E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41277E-050B-4F30-890E-A2EA1CEA9FD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4F69D0-8E79-4860-A78C-9B740A1C09F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0D77E9-EE23-45F0-96E7-3A2A334906D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076C1-BAC6-4CBC-B83B-1D0CD8790E2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2E969D-566C-433F-BE0B-9CB882DD58E3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C25C83-5DF2-4878-8854-D5D96AFD7C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ECF37C-E7D8-46BC-8E70-3A6A630F333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351D7A-EDA9-4623-9285-3269E587A98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43000" y="29718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9718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804B6C-4793-470F-B778-48E31648F6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8D245-3ACB-40A2-921B-741E8E70BF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841974-7669-4383-B8D6-A98C74457D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98540B-40BF-4BF7-9497-16984FB4423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CC4D9C-D64C-4AD0-8EB4-5B19660FB51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9B6264-D05D-44B3-89DF-1CECA55C89A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5955FE-9348-4375-BACC-02E680A8D68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676400"/>
            <a:ext cx="2057400" cy="4449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76400"/>
            <a:ext cx="6019800" cy="4449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0973AD-3674-43EE-A949-4478BBE8BB6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0E2E969D-566C-433F-BE0B-9CB882DD58E3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3C25C83-5DF2-4878-8854-D5D96AFD7C9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8E17187-D4E3-4278-90C7-16CF011612F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676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2971800"/>
            <a:ext cx="6858000" cy="315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B4199E3-84B7-4014-84EB-C9C1C3407ED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4A4F512-2B91-4C17-9B65-AA8BB68BF19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BDEC9DD-CAEA-4804-8336-9A8B86635E3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676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2971800"/>
            <a:ext cx="6858000" cy="315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747EE03-7A89-4156-BB0C-88B883DA2E5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AB9E572-F366-499B-803B-6ECC7FAD177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5F15D70-AAEE-4523-B9C3-DC0EA0B17D6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676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2971800"/>
            <a:ext cx="6858000" cy="315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7121937-B0A9-4FA4-A416-23D99A701C9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7.jpeg"/><Relationship Id="rId2" Type="http://schemas.openxmlformats.org/officeDocument/2006/relationships/image" Target="../media/image18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9.jpeg"/><Relationship Id="rId4" Type="http://schemas.openxmlformats.org/officeDocument/2006/relationships/image" Target="../media/image188.jpe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jpeg"/><Relationship Id="rId2" Type="http://schemas.openxmlformats.org/officeDocument/2006/relationships/image" Target="../media/image190.jpe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2.jpe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3.jpe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4.jpe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5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jpeg"/><Relationship Id="rId2" Type="http://schemas.openxmlformats.org/officeDocument/2006/relationships/image" Target="../media/image19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jpeg"/><Relationship Id="rId2" Type="http://schemas.openxmlformats.org/officeDocument/2006/relationships/image" Target="../media/image199.jpe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2.jpeg"/><Relationship Id="rId2" Type="http://schemas.openxmlformats.org/officeDocument/2006/relationships/image" Target="../media/image20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3.jpe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5.jpg"/><Relationship Id="rId2" Type="http://schemas.openxmlformats.org/officeDocument/2006/relationships/image" Target="../media/image204.jpe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6.jpe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7" Type="http://schemas.openxmlformats.org/officeDocument/2006/relationships/image" Target="../media/image111.jpeg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0.jpeg"/><Relationship Id="rId5" Type="http://schemas.openxmlformats.org/officeDocument/2006/relationships/image" Target="../media/image109.jpg"/><Relationship Id="rId4" Type="http://schemas.openxmlformats.org/officeDocument/2006/relationships/image" Target="../media/image207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jpeg"/><Relationship Id="rId2" Type="http://schemas.openxmlformats.org/officeDocument/2006/relationships/image" Target="../media/image20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0.jpe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jpeg"/><Relationship Id="rId2" Type="http://schemas.openxmlformats.org/officeDocument/2006/relationships/image" Target="../media/image211.jpe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4.jpeg"/><Relationship Id="rId2" Type="http://schemas.openxmlformats.org/officeDocument/2006/relationships/image" Target="../media/image213.jpe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5.jpe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7.jpe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9.jpeg"/><Relationship Id="rId2" Type="http://schemas.openxmlformats.org/officeDocument/2006/relationships/image" Target="../media/image218.jpe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1.jpeg"/><Relationship Id="rId2" Type="http://schemas.openxmlformats.org/officeDocument/2006/relationships/image" Target="../media/image220.jpeg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3.jpeg"/><Relationship Id="rId2" Type="http://schemas.openxmlformats.org/officeDocument/2006/relationships/image" Target="../media/image222.jpe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4.jpe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6.jpeg"/><Relationship Id="rId2" Type="http://schemas.openxmlformats.org/officeDocument/2006/relationships/image" Target="../media/image225.jpeg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jpeg"/><Relationship Id="rId2" Type="http://schemas.openxmlformats.org/officeDocument/2006/relationships/image" Target="../media/image227.jpe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9.jpeg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7" Type="http://schemas.openxmlformats.org/officeDocument/2006/relationships/image" Target="../media/image40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g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g"/><Relationship Id="rId4" Type="http://schemas.openxmlformats.org/officeDocument/2006/relationships/image" Target="../media/image43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image" Target="../media/image58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jp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7" Type="http://schemas.openxmlformats.org/officeDocument/2006/relationships/image" Target="../media/image78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jpeg"/><Relationship Id="rId5" Type="http://schemas.openxmlformats.org/officeDocument/2006/relationships/image" Target="../media/image93.jpg"/><Relationship Id="rId4" Type="http://schemas.openxmlformats.org/officeDocument/2006/relationships/image" Target="../media/image92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7" Type="http://schemas.openxmlformats.org/officeDocument/2006/relationships/image" Target="../media/image100.jp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jpeg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5.jpe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jpeg"/><Relationship Id="rId3" Type="http://schemas.openxmlformats.org/officeDocument/2006/relationships/image" Target="../media/image109.jpg"/><Relationship Id="rId7" Type="http://schemas.openxmlformats.org/officeDocument/2006/relationships/image" Target="../media/image113.jpe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2.jpeg"/><Relationship Id="rId5" Type="http://schemas.openxmlformats.org/officeDocument/2006/relationships/image" Target="../media/image111.jpeg"/><Relationship Id="rId4" Type="http://schemas.openxmlformats.org/officeDocument/2006/relationships/image" Target="../media/image110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7.jpe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7" Type="http://schemas.openxmlformats.org/officeDocument/2006/relationships/image" Target="../media/image124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3.png"/><Relationship Id="rId5" Type="http://schemas.openxmlformats.org/officeDocument/2006/relationships/image" Target="../media/image122.png"/><Relationship Id="rId4" Type="http://schemas.openxmlformats.org/officeDocument/2006/relationships/image" Target="../media/image121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7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7" Type="http://schemas.openxmlformats.org/officeDocument/2006/relationships/image" Target="../media/image132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1.png"/><Relationship Id="rId5" Type="http://schemas.openxmlformats.org/officeDocument/2006/relationships/image" Target="../media/image130.png"/><Relationship Id="rId4" Type="http://schemas.openxmlformats.org/officeDocument/2006/relationships/image" Target="../media/image129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5.jpe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8.jpeg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5.png"/><Relationship Id="rId13" Type="http://schemas.openxmlformats.org/officeDocument/2006/relationships/image" Target="../media/image150.png"/><Relationship Id="rId3" Type="http://schemas.openxmlformats.org/officeDocument/2006/relationships/image" Target="../media/image140.png"/><Relationship Id="rId7" Type="http://schemas.openxmlformats.org/officeDocument/2006/relationships/image" Target="../media/image144.png"/><Relationship Id="rId12" Type="http://schemas.openxmlformats.org/officeDocument/2006/relationships/image" Target="../media/image149.png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3.png"/><Relationship Id="rId11" Type="http://schemas.openxmlformats.org/officeDocument/2006/relationships/image" Target="../media/image148.png"/><Relationship Id="rId5" Type="http://schemas.openxmlformats.org/officeDocument/2006/relationships/image" Target="../media/image142.png"/><Relationship Id="rId10" Type="http://schemas.openxmlformats.org/officeDocument/2006/relationships/image" Target="../media/image147.png"/><Relationship Id="rId4" Type="http://schemas.openxmlformats.org/officeDocument/2006/relationships/image" Target="../media/image141.png"/><Relationship Id="rId9" Type="http://schemas.openxmlformats.org/officeDocument/2006/relationships/image" Target="../media/image14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png"/><Relationship Id="rId3" Type="http://schemas.openxmlformats.org/officeDocument/2006/relationships/image" Target="../media/image152.png"/><Relationship Id="rId7" Type="http://schemas.openxmlformats.org/officeDocument/2006/relationships/image" Target="../media/image156.png"/><Relationship Id="rId12" Type="http://schemas.openxmlformats.org/officeDocument/2006/relationships/image" Target="../media/image161.png"/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5.png"/><Relationship Id="rId11" Type="http://schemas.openxmlformats.org/officeDocument/2006/relationships/image" Target="../media/image160.png"/><Relationship Id="rId5" Type="http://schemas.openxmlformats.org/officeDocument/2006/relationships/image" Target="../media/image154.png"/><Relationship Id="rId10" Type="http://schemas.openxmlformats.org/officeDocument/2006/relationships/image" Target="../media/image159.png"/><Relationship Id="rId4" Type="http://schemas.openxmlformats.org/officeDocument/2006/relationships/image" Target="../media/image153.png"/><Relationship Id="rId9" Type="http://schemas.openxmlformats.org/officeDocument/2006/relationships/image" Target="../media/image158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jpeg"/><Relationship Id="rId7" Type="http://schemas.openxmlformats.org/officeDocument/2006/relationships/image" Target="../media/image167.jpeg"/><Relationship Id="rId2" Type="http://schemas.openxmlformats.org/officeDocument/2006/relationships/image" Target="../media/image16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6.jpeg"/><Relationship Id="rId5" Type="http://schemas.openxmlformats.org/officeDocument/2006/relationships/image" Target="../media/image165.jpeg"/><Relationship Id="rId4" Type="http://schemas.openxmlformats.org/officeDocument/2006/relationships/image" Target="../media/image164.jpe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jpg"/><Relationship Id="rId2" Type="http://schemas.openxmlformats.org/officeDocument/2006/relationships/image" Target="../media/image168.jp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jpeg"/><Relationship Id="rId2" Type="http://schemas.openxmlformats.org/officeDocument/2006/relationships/image" Target="../media/image17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2.jpe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jpeg"/><Relationship Id="rId1" Type="http://schemas.openxmlformats.org/officeDocument/2006/relationships/slideLayout" Target="../slideLayouts/slideLayout8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jpeg"/><Relationship Id="rId2" Type="http://schemas.openxmlformats.org/officeDocument/2006/relationships/image" Target="../media/image175.jpe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jpeg"/><Relationship Id="rId2" Type="http://schemas.openxmlformats.org/officeDocument/2006/relationships/image" Target="../media/image17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0.jpeg"/><Relationship Id="rId4" Type="http://schemas.openxmlformats.org/officeDocument/2006/relationships/image" Target="../media/image179.jpeg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1.jpeg"/><Relationship Id="rId1" Type="http://schemas.openxmlformats.org/officeDocument/2006/relationships/slideLayout" Target="../slideLayouts/slideLayout8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jpeg"/><Relationship Id="rId2" Type="http://schemas.openxmlformats.org/officeDocument/2006/relationships/image" Target="../media/image18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5.jpeg"/><Relationship Id="rId4" Type="http://schemas.openxmlformats.org/officeDocument/2006/relationships/image" Target="../media/image18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</a:rPr>
              <a:t>Теория и методика художественно-эстетического развития дошкольников</a:t>
            </a:r>
          </a:p>
          <a:p>
            <a:pPr marL="0" indent="0" algn="ctr">
              <a:buNone/>
            </a:pPr>
            <a:endParaRPr lang="ru-RU" b="1" dirty="0" smtClean="0">
              <a:solidFill>
                <a:srgbClr val="FF0066"/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FF0066"/>
                </a:solidFill>
              </a:rPr>
              <a:t>Арт-техники </a:t>
            </a:r>
            <a:r>
              <a:rPr lang="ru-RU" b="1" dirty="0">
                <a:solidFill>
                  <a:srgbClr val="FF0066"/>
                </a:solidFill>
              </a:rPr>
              <a:t>в раскрытия творческого потенциала ребенка</a:t>
            </a:r>
          </a:p>
          <a:p>
            <a:pPr marL="0" indent="0" algn="ctr">
              <a:buNone/>
            </a:pPr>
            <a:endParaRPr lang="ru-RU" b="1" dirty="0" smtClean="0">
              <a:solidFill>
                <a:srgbClr val="FF0066"/>
              </a:solidFill>
            </a:endParaRPr>
          </a:p>
          <a:p>
            <a:pPr marL="0" indent="0" algn="ctr">
              <a:buNone/>
            </a:pPr>
            <a:endParaRPr lang="ru-RU" b="1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 bwMode="auto">
          <a:xfrm>
            <a:off x="3831904" y="4810118"/>
            <a:ext cx="4280520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>
              <a:buNone/>
            </a:pPr>
            <a:endParaRPr lang="ru-RU" sz="2400" kern="0" dirty="0"/>
          </a:p>
        </p:txBody>
      </p:sp>
      <p:pic>
        <p:nvPicPr>
          <p:cNvPr id="5" name="Picture 4" descr="https://www.messforless.net/wp-content/uploads/2014/08/art-projects-watercolor-circle-art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5" t="54149" r="5161" b="5323"/>
          <a:stretch/>
        </p:blipFill>
        <p:spPr bwMode="auto">
          <a:xfrm>
            <a:off x="5972164" y="3140968"/>
            <a:ext cx="1788958" cy="142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62" descr="https://im0-tub-ru.yandex.net/i?id=c531dde394555ebc9605b1a550b4b2c6-l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09918"/>
            <a:ext cx="2087884" cy="3116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0134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r>
              <a:rPr lang="ru-RU" sz="2800" dirty="0"/>
              <a:t>арт-педагогике присуща «</a:t>
            </a:r>
            <a:r>
              <a:rPr lang="ru-RU" sz="2800" dirty="0" err="1"/>
              <a:t>катарсистическая</a:t>
            </a:r>
            <a:r>
              <a:rPr lang="ru-RU" sz="2800" dirty="0"/>
              <a:t>» </a:t>
            </a:r>
            <a:r>
              <a:rPr lang="ru-RU" sz="2800" dirty="0" smtClean="0"/>
              <a:t>функция (функция очищения), </a:t>
            </a:r>
            <a:r>
              <a:rPr lang="ru-RU" sz="2800" dirty="0"/>
              <a:t>т. е. общение с </a:t>
            </a:r>
            <a:r>
              <a:rPr lang="ru-RU" sz="2800" dirty="0" smtClean="0"/>
              <a:t>искусством </a:t>
            </a:r>
            <a:r>
              <a:rPr lang="ru-RU" sz="2800" dirty="0"/>
              <a:t>помогает ребёнку на время уйти от переживаний, </a:t>
            </a:r>
            <a:r>
              <a:rPr lang="ru-RU" sz="2800" dirty="0" smtClean="0"/>
              <a:t>отрицательных эмоциональных состояний и негативных чувств. </a:t>
            </a:r>
            <a:endParaRPr lang="ru-RU" sz="2800" dirty="0"/>
          </a:p>
          <a:p>
            <a:r>
              <a:rPr lang="ru-RU" sz="2800" dirty="0" err="1" smtClean="0"/>
              <a:t>психокоррекционный</a:t>
            </a:r>
            <a:r>
              <a:rPr lang="ru-RU" sz="2800" dirty="0" smtClean="0"/>
              <a:t> </a:t>
            </a:r>
            <a:r>
              <a:rPr lang="ru-RU" sz="2800" dirty="0"/>
              <a:t>эффект воздействия искусства на детей выражается и в эффекте «очищения» от накопившихся негативных </a:t>
            </a:r>
            <a:r>
              <a:rPr lang="ru-RU" sz="2800" dirty="0" smtClean="0"/>
              <a:t>переживаний, </a:t>
            </a:r>
            <a:r>
              <a:rPr lang="ru-RU" sz="2800" dirty="0"/>
              <a:t>позволяющего ребёнку </a:t>
            </a:r>
            <a:r>
              <a:rPr lang="ru-RU" sz="2800" dirty="0" smtClean="0"/>
              <a:t>строить гармонические отношения </a:t>
            </a:r>
            <a:r>
              <a:rPr lang="ru-RU" sz="2800" dirty="0"/>
              <a:t>с окружающим </a:t>
            </a:r>
            <a:r>
              <a:rPr lang="ru-RU" sz="2800" dirty="0" smtClean="0"/>
              <a:t>миром и самим собой.</a:t>
            </a:r>
            <a:endParaRPr lang="ru-RU" sz="2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5608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Содержимое 2" descr="2-CIKLUS-21-2-150x150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7250" y="3857625"/>
            <a:ext cx="2428875" cy="2428875"/>
          </a:xfrm>
        </p:spPr>
      </p:pic>
      <p:pic>
        <p:nvPicPr>
          <p:cNvPr id="9219" name="Рисунок 5" descr="17568_60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428625"/>
            <a:ext cx="4441825" cy="310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Рисунок 6" descr="125939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3286125"/>
            <a:ext cx="3932237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Рисунок 7" descr="11011562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0" y="500063"/>
            <a:ext cx="3429000" cy="240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2324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Содержимое 3" descr="IMG_0008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2938" y="928688"/>
            <a:ext cx="3500437" cy="4986337"/>
          </a:xfrm>
        </p:spPr>
      </p:pic>
      <p:pic>
        <p:nvPicPr>
          <p:cNvPr id="10243" name="Рисунок 4" descr="IMG_000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3" y="928688"/>
            <a:ext cx="3432175" cy="491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277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Содержимое 3"/>
          <p:cNvSpPr>
            <a:spLocks noGrp="1"/>
          </p:cNvSpPr>
          <p:nvPr>
            <p:ph idx="1"/>
          </p:nvPr>
        </p:nvSpPr>
        <p:spPr>
          <a:xfrm>
            <a:off x="457200" y="500063"/>
            <a:ext cx="8229600" cy="5626100"/>
          </a:xfrm>
        </p:spPr>
        <p:txBody>
          <a:bodyPr/>
          <a:lstStyle/>
          <a:p>
            <a:endParaRPr lang="ru-RU" altLang="ru-RU" smtClean="0"/>
          </a:p>
        </p:txBody>
      </p:sp>
      <p:pic>
        <p:nvPicPr>
          <p:cNvPr id="11267" name="Рисунок 1" descr="C:\Users\Юзер\AppData\Local\Microsoft\Windows\Temporary Internet Files\Content.Word\20160720_1636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357188"/>
            <a:ext cx="7786688" cy="569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413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Содержимое 3"/>
          <p:cNvSpPr>
            <a:spLocks noGrp="1"/>
          </p:cNvSpPr>
          <p:nvPr>
            <p:ph idx="1"/>
          </p:nvPr>
        </p:nvSpPr>
        <p:spPr>
          <a:xfrm>
            <a:off x="457200" y="500063"/>
            <a:ext cx="8229600" cy="5626100"/>
          </a:xfrm>
        </p:spPr>
        <p:txBody>
          <a:bodyPr/>
          <a:lstStyle/>
          <a:p>
            <a:endParaRPr lang="ru-RU" altLang="ru-RU" smtClean="0"/>
          </a:p>
        </p:txBody>
      </p:sp>
      <p:pic>
        <p:nvPicPr>
          <p:cNvPr id="12291" name="Содержимое 7" descr="IMG_297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714375"/>
            <a:ext cx="7929563" cy="528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4605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400550" cy="4525963"/>
          </a:xfrm>
        </p:spPr>
        <p:txBody>
          <a:bodyPr/>
          <a:lstStyle/>
          <a:p>
            <a:pPr marL="514350" indent="-514350" eaLnBrk="1" hangingPunct="1">
              <a:buFont typeface="Calibri" panose="020F0502020204030204" pitchFamily="34" charset="0"/>
              <a:buAutoNum type="arabicPeriod"/>
            </a:pPr>
            <a:r>
              <a:rPr lang="ru-RU" altLang="ru-RU" sz="2800" b="1" smtClean="0">
                <a:solidFill>
                  <a:srgbClr val="002060"/>
                </a:solidFill>
              </a:rPr>
              <a:t>Выполнение контура фрактального рисунка.</a:t>
            </a:r>
          </a:p>
          <a:p>
            <a:pPr marL="514350" indent="-514350" eaLnBrk="1" hangingPunct="1">
              <a:buFont typeface="Calibri" panose="020F0502020204030204" pitchFamily="34" charset="0"/>
              <a:buAutoNum type="arabicPeriod"/>
            </a:pPr>
            <a:r>
              <a:rPr lang="ru-RU" altLang="ru-RU" sz="2800" b="1" smtClean="0">
                <a:solidFill>
                  <a:srgbClr val="002060"/>
                </a:solidFill>
              </a:rPr>
              <a:t>Раскрашивание фрактального рисунка.</a:t>
            </a:r>
          </a:p>
          <a:p>
            <a:pPr marL="514350" indent="-514350" eaLnBrk="1" hangingPunct="1">
              <a:buFont typeface="Calibri" panose="020F0502020204030204" pitchFamily="34" charset="0"/>
              <a:buAutoNum type="arabicPeriod"/>
            </a:pPr>
            <a:r>
              <a:rPr lang="ru-RU" altLang="ru-RU" sz="2800" b="1" smtClean="0">
                <a:solidFill>
                  <a:srgbClr val="002060"/>
                </a:solidFill>
              </a:rPr>
              <a:t>Создание серии фрактальных рисунков.</a:t>
            </a:r>
          </a:p>
          <a:p>
            <a:pPr marL="514350" indent="-514350" eaLnBrk="1" hangingPunct="1">
              <a:buFont typeface="Arial" panose="020B0604020202020204" pitchFamily="34" charset="0"/>
              <a:buNone/>
            </a:pPr>
            <a:r>
              <a:rPr lang="ru-RU" altLang="ru-RU" sz="2400" smtClean="0">
                <a:solidFill>
                  <a:srgbClr val="002060"/>
                </a:solidFill>
              </a:rPr>
              <a:t>        </a:t>
            </a:r>
          </a:p>
          <a:p>
            <a:pPr marL="514350" indent="-514350" eaLnBrk="1" hangingPunct="1">
              <a:buFont typeface="Calibri" panose="020F0502020204030204" pitchFamily="34" charset="0"/>
              <a:buAutoNum type="arabicPeriod"/>
            </a:pPr>
            <a:endParaRPr lang="ru-RU" altLang="ru-RU" sz="2400" smtClean="0">
              <a:solidFill>
                <a:srgbClr val="002060"/>
              </a:solidFill>
            </a:endParaRPr>
          </a:p>
        </p:txBody>
      </p:sp>
      <p:pic>
        <p:nvPicPr>
          <p:cNvPr id="13316" name="Содержимое 4" descr="IMG_2965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3" y="1857375"/>
            <a:ext cx="2476500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7" y="476672"/>
            <a:ext cx="80822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Этапы работы с фрактальным рисунком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92279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800"/>
          </a:xfrm>
          <a:prstGeom prst="snip2DiagRect">
            <a:avLst/>
          </a:prstGeom>
          <a:solidFill>
            <a:srgbClr val="CCCCFF"/>
          </a:solidFill>
          <a:ln w="50800">
            <a:solidFill>
              <a:srgbClr val="7030A0"/>
            </a:solidFill>
            <a:prstDash val="sysDash"/>
            <a:miter lim="800000"/>
            <a:headEnd/>
            <a:tailEnd/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4000" b="1" dirty="0" smtClean="0">
                <a:solidFill>
                  <a:srgbClr val="C00000"/>
                </a:solidFill>
              </a:rPr>
              <a:t>Инструменты:</a:t>
            </a:r>
            <a:r>
              <a:rPr lang="ru-RU" sz="4000" dirty="0" smtClean="0">
                <a:solidFill>
                  <a:srgbClr val="C00000"/>
                </a:solidFill>
              </a:rPr>
              <a:t/>
            </a:r>
            <a:br>
              <a:rPr lang="ru-RU" sz="4000" dirty="0" smtClean="0">
                <a:solidFill>
                  <a:srgbClr val="C00000"/>
                </a:solidFill>
              </a:rPr>
            </a:b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4339" name="Содержимое 3"/>
          <p:cNvSpPr>
            <a:spLocks noGrp="1"/>
          </p:cNvSpPr>
          <p:nvPr>
            <p:ph idx="1"/>
          </p:nvPr>
        </p:nvSpPr>
        <p:spPr>
          <a:xfrm>
            <a:off x="500063" y="1643063"/>
            <a:ext cx="8229600" cy="4214812"/>
          </a:xfrm>
        </p:spPr>
        <p:txBody>
          <a:bodyPr/>
          <a:lstStyle/>
          <a:p>
            <a:r>
              <a:rPr lang="ru-RU" altLang="ru-RU" b="1" smtClean="0"/>
              <a:t>набор цветных карандашей, фломастеров и ручек по возможности большего количества цветовых оттенков;</a:t>
            </a:r>
          </a:p>
          <a:p>
            <a:r>
              <a:rPr lang="ru-RU" altLang="ru-RU" b="1" smtClean="0"/>
              <a:t>Лист формата А 4;</a:t>
            </a:r>
          </a:p>
          <a:p>
            <a:r>
              <a:rPr lang="ru-RU" altLang="ru-RU" b="1" smtClean="0"/>
              <a:t>шариковая (гелевая) ручка черного или темно-синего цвета, черный тонкий фломастер.</a:t>
            </a:r>
          </a:p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8668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428625"/>
          </a:xfrm>
          <a:prstGeom prst="snip2DiagRect">
            <a:avLst/>
          </a:prstGeom>
          <a:solidFill>
            <a:srgbClr val="CCCCFF"/>
          </a:solidFill>
          <a:ln w="50800">
            <a:solidFill>
              <a:srgbClr val="7030A0"/>
            </a:solidFill>
            <a:prstDash val="sysDash"/>
            <a:miter lim="800000"/>
            <a:headEnd/>
            <a:tailEnd/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3600" b="1" dirty="0" smtClean="0">
                <a:solidFill>
                  <a:srgbClr val="C00000"/>
                </a:solidFill>
              </a:rPr>
              <a:t>Как рисовать контур</a:t>
            </a:r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5363" name="Содержимое 3"/>
          <p:cNvSpPr>
            <a:spLocks noGrp="1"/>
          </p:cNvSpPr>
          <p:nvPr>
            <p:ph idx="1"/>
          </p:nvPr>
        </p:nvSpPr>
        <p:spPr>
          <a:xfrm>
            <a:off x="17294" y="908720"/>
            <a:ext cx="8784976" cy="5616623"/>
          </a:xfrm>
        </p:spPr>
        <p:txBody>
          <a:bodyPr/>
          <a:lstStyle/>
          <a:p>
            <a:r>
              <a:rPr lang="ru-RU" altLang="ru-RU" sz="2200" b="1" dirty="0" smtClean="0"/>
              <a:t>Лист перед собой расположить по горизонтали;</a:t>
            </a:r>
          </a:p>
          <a:p>
            <a:r>
              <a:rPr lang="ru-RU" altLang="ru-RU" sz="2200" b="1" dirty="0" smtClean="0"/>
              <a:t>Шарик ручки устанавливаем в любой точке листа;</a:t>
            </a:r>
          </a:p>
          <a:p>
            <a:r>
              <a:rPr lang="ru-RU" altLang="ru-RU" sz="2200" b="1" dirty="0" smtClean="0"/>
              <a:t>Закрыв глаза, 10-20 сек. рисуем непрерывную линию, стараясь заполнить как можно большую площадь листа;</a:t>
            </a:r>
          </a:p>
          <a:p>
            <a:r>
              <a:rPr lang="ru-RU" altLang="ru-RU" sz="2200" b="1" dirty="0" smtClean="0"/>
              <a:t>Линия должна быть четкая и хорошо прочерченная;</a:t>
            </a:r>
          </a:p>
          <a:p>
            <a:r>
              <a:rPr lang="ru-RU" altLang="ru-RU" sz="2200" b="1" dirty="0" smtClean="0"/>
              <a:t>Скорость движения ручки средняя, без резких росчерков;</a:t>
            </a:r>
          </a:p>
          <a:p>
            <a:r>
              <a:rPr lang="ru-RU" altLang="ru-RU" sz="2200" b="1" dirty="0" smtClean="0"/>
              <a:t>Достигать разнообразия направления линий, с большим количеством пересечений по горизонтали, вертикали и диагонали, </a:t>
            </a:r>
          </a:p>
          <a:p>
            <a:r>
              <a:rPr lang="ru-RU" altLang="ru-RU" sz="2200" b="1" dirty="0" smtClean="0"/>
              <a:t>Не допускать частых повторов: только круговых форм; только петлеобразных форм; только 8-образных форм; только углообразных форм.</a:t>
            </a:r>
          </a:p>
          <a:p>
            <a:r>
              <a:rPr lang="ru-RU" altLang="ru-RU" sz="2200" b="1" dirty="0" smtClean="0"/>
              <a:t>Не изображаем знакомые фигуры (цветы, домики и т.д.)</a:t>
            </a:r>
          </a:p>
          <a:p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110418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500063" y="214313"/>
            <a:ext cx="8229600" cy="654050"/>
          </a:xfrm>
          <a:prstGeom prst="snip2DiagRect">
            <a:avLst/>
          </a:prstGeom>
          <a:solidFill>
            <a:srgbClr val="CCCCFF"/>
          </a:solidFill>
          <a:ln w="50800">
            <a:solidFill>
              <a:srgbClr val="7030A0"/>
            </a:solidFill>
            <a:prstDash val="sysDash"/>
            <a:miter lim="800000"/>
            <a:headEnd/>
            <a:tailEnd/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C00000"/>
                </a:solidFill>
              </a:rPr>
              <a:t/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Технология раскрашивания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6387" name="Содержимое 3"/>
          <p:cNvSpPr>
            <a:spLocks noGrp="1"/>
          </p:cNvSpPr>
          <p:nvPr>
            <p:ph idx="1"/>
          </p:nvPr>
        </p:nvSpPr>
        <p:spPr>
          <a:xfrm>
            <a:off x="395536" y="1143000"/>
            <a:ext cx="8064896" cy="4983163"/>
          </a:xfrm>
        </p:spPr>
        <p:txBody>
          <a:bodyPr/>
          <a:lstStyle/>
          <a:p>
            <a:pPr>
              <a:buFont typeface="Arial" panose="020B0604020202020204" pitchFamily="34" charset="0"/>
              <a:buAutoNum type="arabicParenR"/>
            </a:pPr>
            <a:r>
              <a:rPr lang="ru-RU" altLang="ru-RU" sz="2000" b="1" dirty="0" smtClean="0"/>
              <a:t>карандаши выбираем с закрытыми глазами</a:t>
            </a:r>
          </a:p>
          <a:p>
            <a:pPr>
              <a:buFont typeface="Arial" panose="020B0604020202020204" pitchFamily="34" charset="0"/>
              <a:buAutoNum type="arabicParenR"/>
            </a:pPr>
            <a:r>
              <a:rPr lang="ru-RU" altLang="ru-RU" sz="2000" b="1" dirty="0" smtClean="0"/>
              <a:t>закрываем глаза и выбираем произвольно карандаш. Открываем, выбираем любую ячейку и раскрашиваем. </a:t>
            </a:r>
          </a:p>
          <a:p>
            <a:pPr>
              <a:buFont typeface="Arial" panose="020B0604020202020204" pitchFamily="34" charset="0"/>
              <a:buAutoNum type="arabicParenR"/>
            </a:pPr>
            <a:r>
              <a:rPr lang="ru-RU" altLang="ru-RU" sz="2000" b="1" dirty="0" smtClean="0"/>
              <a:t>на протяжении всей работы избегаем того, чтобы </a:t>
            </a:r>
            <a:r>
              <a:rPr lang="ru-RU" altLang="ru-RU" sz="2000" b="1" u="sng" dirty="0" smtClean="0"/>
              <a:t>одним цветом раскрашивать рядом находящиеся ячейки</a:t>
            </a:r>
            <a:r>
              <a:rPr lang="ru-RU" altLang="ru-RU" sz="2000" b="1" dirty="0" smtClean="0"/>
              <a:t>.</a:t>
            </a:r>
          </a:p>
          <a:p>
            <a:pPr>
              <a:buFont typeface="Arial" panose="020B0604020202020204" pitchFamily="34" charset="0"/>
              <a:buAutoNum type="arabicParenR"/>
            </a:pPr>
            <a:r>
              <a:rPr lang="ru-RU" altLang="ru-RU" sz="2000" b="1" dirty="0" smtClean="0"/>
              <a:t>после того как закончили с одним карандашом, кладем его обратно в коробку ко всем остальным.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	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Адаптация </a:t>
            </a:r>
            <a:r>
              <a:rPr lang="ru-RU" sz="2000" b="1" dirty="0">
                <a:solidFill>
                  <a:srgbClr val="C00000"/>
                </a:solidFill>
              </a:rPr>
              <a:t>метода к </a:t>
            </a:r>
            <a:r>
              <a:rPr lang="ru-RU" sz="2000" b="1" dirty="0" err="1" smtClean="0">
                <a:solidFill>
                  <a:srgbClr val="C00000"/>
                </a:solidFill>
              </a:rPr>
              <a:t>индив</a:t>
            </a:r>
            <a:r>
              <a:rPr lang="ru-RU" sz="2000" b="1" dirty="0" smtClean="0">
                <a:solidFill>
                  <a:srgbClr val="C00000"/>
                </a:solidFill>
              </a:rPr>
              <a:t>. Особенностям дошкольников</a:t>
            </a:r>
          </a:p>
          <a:p>
            <a:r>
              <a:rPr lang="ru-RU" altLang="ru-RU" sz="2000" b="1" dirty="0"/>
              <a:t>Ограничение площади рисунка (А-5).</a:t>
            </a:r>
          </a:p>
          <a:p>
            <a:r>
              <a:rPr lang="ru-RU" altLang="ru-RU" sz="2000" b="1" dirty="0" smtClean="0"/>
              <a:t>Допускается </a:t>
            </a:r>
            <a:r>
              <a:rPr lang="ru-RU" altLang="ru-RU" sz="2000" b="1" dirty="0"/>
              <a:t>свободное </a:t>
            </a:r>
            <a:r>
              <a:rPr lang="ru-RU" altLang="ru-RU" sz="2000" b="1" dirty="0" smtClean="0"/>
              <a:t>раскрашивание ячеек и выбор карандашей с открытыми глазами.</a:t>
            </a:r>
          </a:p>
          <a:p>
            <a:r>
              <a:rPr lang="ru-RU" altLang="ru-RU" sz="2000" b="1" dirty="0" smtClean="0"/>
              <a:t>Допускается раскрашивание не всех ячеек.</a:t>
            </a:r>
            <a:endParaRPr lang="ru-RU" altLang="ru-RU" sz="2000" b="1" dirty="0"/>
          </a:p>
          <a:p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1632472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7030A0"/>
                </a:solidFill>
              </a:rPr>
              <a:t>Адаптация метода фрактального рисования к дошкольникам</a:t>
            </a:r>
          </a:p>
          <a:p>
            <a:pPr marL="0" indent="0" algn="ctr">
              <a:buNone/>
            </a:pP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9218" name="Picture 2" descr="http://eventiks.ru/storage/app/uploads/public/576/042/e22/576042e22144f53333948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564904"/>
            <a:ext cx="7272808" cy="1913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343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60648"/>
            <a:ext cx="8124324" cy="4158589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rgbClr val="FF0000"/>
                </a:solidFill>
              </a:rPr>
              <a:t>Арт-техника: </a:t>
            </a:r>
            <a:r>
              <a:rPr lang="ru-RU" b="1" dirty="0" smtClean="0">
                <a:solidFill>
                  <a:srgbClr val="FF0000"/>
                </a:solidFill>
              </a:rPr>
              <a:t>«Разноцветные  картинки» </a:t>
            </a:r>
          </a:p>
          <a:p>
            <a:pPr marL="0" indent="0" algn="ctr">
              <a:buNone/>
            </a:pPr>
            <a:r>
              <a:rPr lang="ru-RU" dirty="0" smtClean="0"/>
              <a:t>Рисование </a:t>
            </a:r>
            <a:r>
              <a:rPr lang="ru-RU" dirty="0"/>
              <a:t>каракуль </a:t>
            </a:r>
            <a:r>
              <a:rPr lang="ru-RU" dirty="0" smtClean="0"/>
              <a:t>и их раскрашивание.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Picture 2" descr="https://im0-tub-ru.yandex.net/i?id=e458732035c22e5de1f06081c9a46ed0-l&amp;n=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9" t="3248" b="11820"/>
          <a:stretch/>
        </p:blipFill>
        <p:spPr bwMode="auto">
          <a:xfrm>
            <a:off x="3123461" y="2132856"/>
            <a:ext cx="3176338" cy="2083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41" r="20371"/>
          <a:stretch/>
        </p:blipFill>
        <p:spPr>
          <a:xfrm>
            <a:off x="251520" y="4419237"/>
            <a:ext cx="3147002" cy="2113957"/>
          </a:xfrm>
          <a:prstGeom prst="rect">
            <a:avLst/>
          </a:prstGeom>
        </p:spPr>
      </p:pic>
      <p:pic>
        <p:nvPicPr>
          <p:cNvPr id="7" name="Picture 4" descr="http://mywishlist.ru/pic/i/wish/orig/003/572/533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354993"/>
            <a:ext cx="2989923" cy="224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9258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612"/>
          </a:xfrm>
        </p:spPr>
        <p:txBody>
          <a:bodyPr/>
          <a:lstStyle/>
          <a:p>
            <a:pPr eaLnBrk="1" hangingPunct="1"/>
            <a:r>
              <a:rPr lang="ru-RU" altLang="ru-RU" sz="3600" b="1" smtClean="0">
                <a:solidFill>
                  <a:srgbClr val="C00000"/>
                </a:solidFill>
              </a:rPr>
              <a:t>Арт-педагогический подход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25"/>
            <a:ext cx="8229600" cy="5126038"/>
          </a:xfrm>
        </p:spPr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u="sng" dirty="0" smtClean="0"/>
              <a:t>не делает акцент </a:t>
            </a:r>
            <a:r>
              <a:rPr lang="ru-RU" dirty="0" smtClean="0"/>
              <a:t>на целенаправленное </a:t>
            </a:r>
            <a:r>
              <a:rPr lang="ru-RU" u="sng" dirty="0" smtClean="0"/>
              <a:t>обучение</a:t>
            </a:r>
            <a:r>
              <a:rPr lang="ru-RU" dirty="0" smtClean="0"/>
              <a:t>, овладение навыками и умениями в каком-либо виде художественной деятельности (музыкальном, изобразительном, театрализовано-игровом, художественно-речевом,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приоритет отдается </a:t>
            </a:r>
            <a:r>
              <a:rPr lang="ru-RU" u="sng" dirty="0" smtClean="0"/>
              <a:t>самовыражению и самореализации </a:t>
            </a:r>
            <a:r>
              <a:rPr lang="ru-RU" dirty="0" smtClean="0"/>
              <a:t>ребенка в продуктах художественного творчества,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на первый план выдвигается задача формирования </a:t>
            </a:r>
            <a:r>
              <a:rPr lang="ru-RU" u="sng" dirty="0" smtClean="0"/>
              <a:t>эмоциональной, мотивационно-смысловой сферы ребенка, его внутреннего духовного мира, мироощущения, мировосприятия, </a:t>
            </a:r>
            <a:r>
              <a:rPr lang="ru-RU" u="sng" dirty="0" err="1" smtClean="0"/>
              <a:t>миропонимания</a:t>
            </a:r>
            <a:r>
              <a:rPr lang="ru-RU" dirty="0" err="1" smtClean="0"/>
              <a:t>,творческого</a:t>
            </a:r>
            <a:r>
              <a:rPr lang="ru-RU" dirty="0" smtClean="0"/>
              <a:t> самовыражения.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4292330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This is an example of a drawing that I did while listening to &quot;Florence and the Machine- Dog Days are over&quot; Still a work in progress, thats what makes this technique so great!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31" t="3608" r="8506" b="4385"/>
          <a:stretch/>
        </p:blipFill>
        <p:spPr bwMode="auto">
          <a:xfrm>
            <a:off x="1691680" y="764704"/>
            <a:ext cx="2592288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2" descr="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620688"/>
            <a:ext cx="2664296" cy="3991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6477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88640"/>
            <a:ext cx="7922684" cy="1947333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Арт-техника «Фигура и фон».</a:t>
            </a:r>
          </a:p>
          <a:p>
            <a:pPr marL="0" indent="0">
              <a:buNone/>
            </a:pPr>
            <a:r>
              <a:rPr lang="ru-RU" sz="2800" dirty="0" smtClean="0"/>
              <a:t>Выделение </a:t>
            </a:r>
            <a:r>
              <a:rPr lang="ru-RU" sz="2800" dirty="0"/>
              <a:t>фигуры на фоне различного вида каракуль путем раскрашивания ячеек каракуль выделяемой фигуры (готовой образной формы) по </a:t>
            </a:r>
            <a:r>
              <a:rPr lang="ru-RU" sz="2800" dirty="0" smtClean="0"/>
              <a:t>правилу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880" r="1458" b="50368"/>
          <a:stretch/>
        </p:blipFill>
        <p:spPr>
          <a:xfrm>
            <a:off x="628650" y="3165641"/>
            <a:ext cx="1551193" cy="1557908"/>
          </a:xfrm>
          <a:prstGeom prst="rect">
            <a:avLst/>
          </a:prstGeom>
        </p:spPr>
      </p:pic>
      <p:pic>
        <p:nvPicPr>
          <p:cNvPr id="13" name="Picture 2" descr="St. Martin: Idee fÃ¼r Laternenbilder (natÃ¼rlich andere Motive)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97" t="1337" r="1856" b="69368"/>
          <a:stretch/>
        </p:blipFill>
        <p:spPr bwMode="auto">
          <a:xfrm>
            <a:off x="2520397" y="2723479"/>
            <a:ext cx="2164994" cy="2796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52" t="847" r="16701" b="1"/>
          <a:stretch/>
        </p:blipFill>
        <p:spPr>
          <a:xfrm>
            <a:off x="5240974" y="2723479"/>
            <a:ext cx="3650915" cy="2796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304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332656"/>
            <a:ext cx="7909983" cy="2142067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dirty="0">
                <a:solidFill>
                  <a:srgbClr val="FF0000"/>
                </a:solidFill>
              </a:rPr>
              <a:t>Арт-техника </a:t>
            </a:r>
            <a:r>
              <a:rPr lang="ru-RU" sz="2800" b="1" dirty="0" smtClean="0">
                <a:solidFill>
                  <a:srgbClr val="FF0000"/>
                </a:solidFill>
              </a:rPr>
              <a:t>«Фон и фигура».</a:t>
            </a:r>
            <a:endParaRPr lang="ru-RU" sz="28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2800" dirty="0" smtClean="0"/>
              <a:t>Выделение </a:t>
            </a:r>
            <a:r>
              <a:rPr lang="ru-RU" sz="2800" dirty="0"/>
              <a:t>фигуры (готовой образной формы) из фона различного вида каракуль путем раскрашивания ячеек каракуль, находящихся за выделяемой фигурой, по правилу алгоритма.</a:t>
            </a:r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8" t="2952" r="10787"/>
          <a:stretch/>
        </p:blipFill>
        <p:spPr>
          <a:xfrm>
            <a:off x="755576" y="3645024"/>
            <a:ext cx="3138117" cy="222578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8" b="4207"/>
          <a:stretch/>
        </p:blipFill>
        <p:spPr>
          <a:xfrm>
            <a:off x="4716016" y="3789040"/>
            <a:ext cx="3429000" cy="2277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99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ÐÐ²ÑÐ¾Ð¼Ð°ÑÐ¸ÑÐµÑÐºÐ¸Ð¹ Ð°Ð»ÑÑÐµÑÐ½Ð°ÑÐ¸Ð²Ð½ÑÐ¹ ÑÐµÐºÑÑ Ð¾ÑÑÑÑÑÑÐ²ÑÐµÑ.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3" t="10964" r="-2123" b="20451"/>
          <a:stretch/>
        </p:blipFill>
        <p:spPr bwMode="auto">
          <a:xfrm>
            <a:off x="2195736" y="692696"/>
            <a:ext cx="5220345" cy="51845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59349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6697" y="476672"/>
            <a:ext cx="7931150" cy="223224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4000" b="1" dirty="0">
                <a:solidFill>
                  <a:srgbClr val="FF0000"/>
                </a:solidFill>
              </a:rPr>
              <a:t>Графическая </a:t>
            </a:r>
            <a:r>
              <a:rPr lang="ru-RU" sz="4000" b="1" dirty="0" smtClean="0">
                <a:solidFill>
                  <a:srgbClr val="FF0000"/>
                </a:solidFill>
              </a:rPr>
              <a:t>арт-техника игра </a:t>
            </a:r>
            <a:r>
              <a:rPr lang="ru-RU" sz="4000" b="1" dirty="0">
                <a:solidFill>
                  <a:srgbClr val="FF0000"/>
                </a:solidFill>
              </a:rPr>
              <a:t>«Спрятанные образы</a:t>
            </a:r>
            <a:r>
              <a:rPr lang="ru-RU" sz="4000" b="1" dirty="0" smtClean="0">
                <a:solidFill>
                  <a:srgbClr val="FF0000"/>
                </a:solidFill>
              </a:rPr>
              <a:t>» </a:t>
            </a:r>
          </a:p>
          <a:p>
            <a:pPr marL="0" indent="0">
              <a:buNone/>
            </a:pPr>
            <a:r>
              <a:rPr lang="ru-RU" dirty="0" smtClean="0"/>
              <a:t>В </a:t>
            </a:r>
            <a:r>
              <a:rPr lang="ru-RU" dirty="0"/>
              <a:t>пересечении созданных каракуль найти образы (рыб, животных, овощей, фруктов, предметов в быта, людей и пр.) и раскрасить их разным цветом (Дети могут находить образы водной и той же каракули, каждый свои) .</a:t>
            </a:r>
          </a:p>
        </p:txBody>
      </p:sp>
      <p:pic>
        <p:nvPicPr>
          <p:cNvPr id="5" name="Рисунок 4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3" r="19077"/>
          <a:stretch/>
        </p:blipFill>
        <p:spPr>
          <a:xfrm rot="10800000">
            <a:off x="3149632" y="4632419"/>
            <a:ext cx="2681645" cy="1768499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6" r="15761"/>
          <a:stretch/>
        </p:blipFill>
        <p:spPr>
          <a:xfrm>
            <a:off x="6011514" y="4627519"/>
            <a:ext cx="2961191" cy="1760033"/>
          </a:xfrm>
          <a:prstGeom prst="rect">
            <a:avLst/>
          </a:prstGeom>
        </p:spPr>
      </p:pic>
      <p:pic>
        <p:nvPicPr>
          <p:cNvPr id="7170" name="Picture 2" descr="https://arhivurokov.ru/multiurok/html/2017/02/09/s_589ca9ac55a62/552447_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916" y="4649532"/>
            <a:ext cx="2819020" cy="176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03" b="2591"/>
          <a:stretch/>
        </p:blipFill>
        <p:spPr>
          <a:xfrm>
            <a:off x="3208561" y="2579310"/>
            <a:ext cx="3155065" cy="1629769"/>
          </a:xfrm>
          <a:prstGeom prst="rect">
            <a:avLst/>
          </a:prstGeom>
        </p:spPr>
      </p:pic>
      <p:pic>
        <p:nvPicPr>
          <p:cNvPr id="13314" name="Picture 2" descr="https://im0-tub-ru.yandex.net/i?id=24221df4938b728d7e04f3c0c253dd23-l&amp;n=1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0"/>
          <a:stretch/>
        </p:blipFill>
        <p:spPr bwMode="auto">
          <a:xfrm>
            <a:off x="6357882" y="2539820"/>
            <a:ext cx="2390581" cy="1712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s://im0-tub-ru.yandex.net/i?id=bf9d3ae19c2c9382b957269c8017331d-sr&amp;n=1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940" y="2410851"/>
            <a:ext cx="2902859" cy="1966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9403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625" y="171022"/>
            <a:ext cx="8185150" cy="4158589"/>
          </a:xfrm>
        </p:spPr>
        <p:txBody>
          <a:bodyPr/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Коллективная арт- техника «Фриз каракулей» </a:t>
            </a:r>
          </a:p>
          <a:p>
            <a:r>
              <a:rPr lang="ru-RU" sz="2800" dirty="0" smtClean="0"/>
              <a:t>Выполняется на широкой бумажной полосе всеми детьми одновременно или каждым на индивидуальных листах, которые в завершении работы склеиваются и соединяются между собой рисунком). </a:t>
            </a:r>
          </a:p>
          <a:p>
            <a:endParaRPr lang="ru-RU" dirty="0"/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" t="16420" r="2593" b="19492"/>
          <a:stretch/>
        </p:blipFill>
        <p:spPr>
          <a:xfrm>
            <a:off x="393241" y="3664526"/>
            <a:ext cx="3542561" cy="1245266"/>
          </a:xfrm>
          <a:prstGeom prst="rect">
            <a:avLst/>
          </a:prstGeom>
        </p:spPr>
      </p:pic>
      <p:pic>
        <p:nvPicPr>
          <p:cNvPr id="17410" name="Picture 2" descr="https://im0-tub-ru.yandex.net/i?id=a63d4deab94ddcf11c0d0f15c315c783-l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41" y="5103564"/>
            <a:ext cx="3258177" cy="1508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Love this table drawing idea!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200" y="3654096"/>
            <a:ext cx="2862176" cy="2862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9592565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237"/>
          </a:xfrm>
        </p:spPr>
        <p:txBody>
          <a:bodyPr/>
          <a:lstStyle/>
          <a:p>
            <a:r>
              <a:rPr lang="ru-RU" altLang="ru-RU" b="1" smtClean="0">
                <a:solidFill>
                  <a:srgbClr val="FF0000"/>
                </a:solidFill>
              </a:rPr>
              <a:t>Художественные фрактальные рисунки</a:t>
            </a:r>
          </a:p>
        </p:txBody>
      </p:sp>
      <p:pic>
        <p:nvPicPr>
          <p:cNvPr id="18435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650" y="1938655"/>
            <a:ext cx="2736230" cy="3916045"/>
          </a:xfrm>
        </p:spPr>
      </p:pic>
      <p:pic>
        <p:nvPicPr>
          <p:cNvPr id="1843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184645"/>
            <a:ext cx="2592288" cy="367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5465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76672"/>
            <a:ext cx="7931150" cy="4158589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dirty="0">
                <a:solidFill>
                  <a:srgbClr val="FF0000"/>
                </a:solidFill>
              </a:rPr>
              <a:t>Графическая арт- техника </a:t>
            </a:r>
            <a:r>
              <a:rPr lang="ru-RU" sz="2800" b="1" dirty="0" smtClean="0">
                <a:solidFill>
                  <a:srgbClr val="FF0000"/>
                </a:solidFill>
              </a:rPr>
              <a:t>игра </a:t>
            </a:r>
            <a:r>
              <a:rPr lang="ru-RU" sz="2800" b="1" dirty="0">
                <a:solidFill>
                  <a:srgbClr val="FF0000"/>
                </a:solidFill>
              </a:rPr>
              <a:t>«</a:t>
            </a:r>
            <a:r>
              <a:rPr lang="ru-RU" sz="2800" b="1" dirty="0" smtClean="0">
                <a:solidFill>
                  <a:srgbClr val="FF0000"/>
                </a:solidFill>
              </a:rPr>
              <a:t>Рисуем с </a:t>
            </a:r>
            <a:r>
              <a:rPr lang="ru-RU" sz="2800" b="1" dirty="0">
                <a:solidFill>
                  <a:srgbClr val="FF0000"/>
                </a:solidFill>
              </a:rPr>
              <a:t>закрытыми глазами». 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2800" dirty="0" smtClean="0"/>
              <a:t>Рисование </a:t>
            </a:r>
            <a:r>
              <a:rPr lang="ru-RU" sz="2800" dirty="0"/>
              <a:t>предметной картины (цветок, дерево, кукла и др.) линией, не отрывая руки от бумаги и ее раскрашивание, следуя алгоритму.</a:t>
            </a:r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9" r="4640" b="10617"/>
          <a:stretch/>
        </p:blipFill>
        <p:spPr>
          <a:xfrm>
            <a:off x="5364088" y="3377426"/>
            <a:ext cx="1809512" cy="2964789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05"/>
          <a:stretch/>
        </p:blipFill>
        <p:spPr>
          <a:xfrm>
            <a:off x="1475656" y="3356992"/>
            <a:ext cx="2014697" cy="2964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128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32656"/>
            <a:ext cx="4392488" cy="4158589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Графическая </a:t>
            </a:r>
            <a:r>
              <a:rPr lang="ru-RU" sz="2800" b="1" dirty="0">
                <a:solidFill>
                  <a:srgbClr val="FF0000"/>
                </a:solidFill>
              </a:rPr>
              <a:t>арт- техника </a:t>
            </a:r>
            <a:r>
              <a:rPr lang="ru-RU" sz="2800" b="1" dirty="0" smtClean="0">
                <a:solidFill>
                  <a:srgbClr val="FF0000"/>
                </a:solidFill>
              </a:rPr>
              <a:t>игра «Рисование сюжетной картины с закрытыми глазами» </a:t>
            </a:r>
          </a:p>
          <a:p>
            <a:pPr marL="0" indent="0">
              <a:buNone/>
            </a:pPr>
            <a:r>
              <a:rPr lang="ru-RU" sz="2800" dirty="0" smtClean="0"/>
              <a:t>Рисование </a:t>
            </a:r>
            <a:r>
              <a:rPr lang="ru-RU" sz="2800" dirty="0"/>
              <a:t>сюжетной картины (морской пейзаж, городской пейзаж, подводный мир и др.) линией, не отрывая руки от бумаги и ее раскрашивание, следуя алгоритму.</a:t>
            </a:r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11" t="13827" r="5225" b="17366"/>
          <a:stretch/>
        </p:blipFill>
        <p:spPr>
          <a:xfrm>
            <a:off x="4860032" y="1052736"/>
            <a:ext cx="3456384" cy="474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724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63945" y="20431"/>
            <a:ext cx="4785343" cy="6705937"/>
          </a:xfrm>
        </p:spPr>
      </p:pic>
    </p:spTree>
    <p:extLst>
      <p:ext uri="{BB962C8B-B14F-4D97-AF65-F5344CB8AC3E}">
        <p14:creationId xmlns:p14="http://schemas.microsoft.com/office/powerpoint/2010/main" val="1898125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Содержимое 2"/>
          <p:cNvSpPr>
            <a:spLocks noGrp="1"/>
          </p:cNvSpPr>
          <p:nvPr>
            <p:ph idx="1"/>
          </p:nvPr>
        </p:nvSpPr>
        <p:spPr>
          <a:xfrm>
            <a:off x="142875" y="476672"/>
            <a:ext cx="8786813" cy="6024141"/>
          </a:xfrm>
        </p:spPr>
        <p:txBody>
          <a:bodyPr/>
          <a:lstStyle/>
          <a:p>
            <a:pPr eaLnBrk="1" hangingPunct="1"/>
            <a:r>
              <a:rPr lang="ru-RU" altLang="ru-RU" sz="2400" dirty="0" smtClean="0"/>
              <a:t>осуществляется внутренняя </a:t>
            </a:r>
            <a:r>
              <a:rPr lang="ru-RU" altLang="ru-RU" sz="2400" u="sng" dirty="0" smtClean="0"/>
              <a:t>поддержка эмоционально-гармонического состояния личности</a:t>
            </a:r>
            <a:r>
              <a:rPr lang="ru-RU" altLang="ru-RU" sz="2400" dirty="0" smtClean="0"/>
              <a:t>, </a:t>
            </a:r>
            <a:r>
              <a:rPr lang="ru-RU" altLang="ru-RU" sz="2400" u="sng" dirty="0" smtClean="0"/>
              <a:t>преодоление негативных эмоций</a:t>
            </a:r>
            <a:r>
              <a:rPr lang="ru-RU" altLang="ru-RU" sz="2400" dirty="0" smtClean="0"/>
              <a:t>.</a:t>
            </a:r>
          </a:p>
          <a:p>
            <a:pPr eaLnBrk="1" hangingPunct="1"/>
            <a:r>
              <a:rPr lang="ru-RU" altLang="ru-RU" sz="2400" i="1" dirty="0" smtClean="0"/>
              <a:t>творчество ребенка рассматривается не столько как </a:t>
            </a:r>
            <a:r>
              <a:rPr lang="ru-RU" altLang="ru-RU" sz="2400" dirty="0" smtClean="0"/>
              <a:t>процесс создания нового, а как преодоление ребенком </a:t>
            </a:r>
            <a:r>
              <a:rPr lang="ru-RU" altLang="ru-RU" sz="2400" u="sng" dirty="0" smtClean="0"/>
              <a:t>стереотипов, своих границ</a:t>
            </a:r>
            <a:r>
              <a:rPr lang="ru-RU" altLang="ru-RU" sz="2400" dirty="0" smtClean="0"/>
              <a:t>, расширение пределов своих возможностей, попытка достичь </a:t>
            </a:r>
            <a:r>
              <a:rPr lang="ru-RU" altLang="ru-RU" sz="2400" u="sng" dirty="0" smtClean="0"/>
              <a:t>состояния эмоционального равновесия, позитивного настроения</a:t>
            </a:r>
            <a:r>
              <a:rPr lang="ru-RU" altLang="ru-RU" sz="2400" dirty="0" smtClean="0"/>
              <a:t>, проявить активность в самовыражении чувств и эмоций,</a:t>
            </a:r>
          </a:p>
          <a:p>
            <a:pPr eaLnBrk="1" hangingPunct="1"/>
            <a:r>
              <a:rPr lang="ru-RU" altLang="ru-RU" sz="2400" dirty="0" smtClean="0"/>
              <a:t>реализуется терапевтическая (исцеляющая), </a:t>
            </a:r>
            <a:r>
              <a:rPr lang="ru-RU" altLang="ru-RU" sz="2400" dirty="0" err="1" smtClean="0"/>
              <a:t>катарсическая</a:t>
            </a:r>
            <a:r>
              <a:rPr lang="ru-RU" altLang="ru-RU" sz="2400" dirty="0" smtClean="0"/>
              <a:t> функция (очищающая: нравственно, от аффектов, негативных эмоций и пр.) искусства. </a:t>
            </a:r>
          </a:p>
          <a:p>
            <a:pPr eaLnBrk="1" hangingPunct="1"/>
            <a:endParaRPr lang="ru-RU" alt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3508469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59731" y="-22379"/>
            <a:ext cx="4824536" cy="6830751"/>
          </a:xfrm>
        </p:spPr>
      </p:pic>
    </p:spTree>
    <p:extLst>
      <p:ext uri="{BB962C8B-B14F-4D97-AF65-F5344CB8AC3E}">
        <p14:creationId xmlns:p14="http://schemas.microsoft.com/office/powerpoint/2010/main" val="1051708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88984"/>
            <a:ext cx="3792585" cy="540067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86534" y="1480995"/>
            <a:ext cx="5407946" cy="3792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543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846138"/>
            <a:ext cx="3404652" cy="502657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974" y="846139"/>
            <a:ext cx="3477339" cy="502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870250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19459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48263" y="981075"/>
            <a:ext cx="3400425" cy="4452938"/>
          </a:xfrm>
        </p:spPr>
      </p:pic>
      <p:pic>
        <p:nvPicPr>
          <p:cNvPr id="19460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13" y="981075"/>
            <a:ext cx="4367212" cy="445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7095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20483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25538" y="1125538"/>
            <a:ext cx="6892925" cy="4525962"/>
          </a:xfrm>
        </p:spPr>
      </p:pic>
    </p:spTree>
    <p:extLst>
      <p:ext uri="{BB962C8B-B14F-4D97-AF65-F5344CB8AC3E}">
        <p14:creationId xmlns:p14="http://schemas.microsoft.com/office/powerpoint/2010/main" val="2477021789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21507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404813"/>
            <a:ext cx="4030663" cy="5545137"/>
          </a:xfrm>
        </p:spPr>
      </p:pic>
      <p:pic>
        <p:nvPicPr>
          <p:cNvPr id="21508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695325"/>
            <a:ext cx="3948112" cy="525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107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23555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0"/>
          <a:stretch>
            <a:fillRect/>
          </a:stretch>
        </p:blipFill>
        <p:spPr>
          <a:xfrm>
            <a:off x="755650" y="404813"/>
            <a:ext cx="3311525" cy="5688012"/>
          </a:xfrm>
        </p:spPr>
      </p:pic>
      <p:pic>
        <p:nvPicPr>
          <p:cNvPr id="23556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4" t="2570" b="6219"/>
          <a:stretch>
            <a:fillRect/>
          </a:stretch>
        </p:blipFill>
        <p:spPr bwMode="auto">
          <a:xfrm>
            <a:off x="4859338" y="404813"/>
            <a:ext cx="3384550" cy="561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294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2253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22532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1" t="3334" r="5901"/>
          <a:stretch>
            <a:fillRect/>
          </a:stretch>
        </p:blipFill>
        <p:spPr bwMode="auto">
          <a:xfrm>
            <a:off x="457200" y="454025"/>
            <a:ext cx="8213725" cy="506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7418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БЛАГОДАРЮ ЗА УЧАСТИЕ И СОТВОРЧЕСТВО!</a:t>
            </a:r>
            <a:endParaRPr lang="ru-RU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https://yt3.ggpht.com/a-/AJLlDp20ji_IlObF8KQThR3RLkN49EPJFVai0muJ_A=s900-mo-c-c0xffffffff-rj-k-n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3305508" y="3068960"/>
            <a:ext cx="2532983" cy="2532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67544" y="260648"/>
            <a:ext cx="8229600" cy="5649491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b="1" i="1" dirty="0">
                <a:solidFill>
                  <a:srgbClr val="FF0000"/>
                </a:solidFill>
              </a:rPr>
              <a:t>Задачи творческого самовыражения</a:t>
            </a:r>
            <a:endParaRPr lang="ru-RU" dirty="0">
              <a:solidFill>
                <a:srgbClr val="FF0000"/>
              </a:solidFill>
            </a:endParaRPr>
          </a:p>
          <a:p>
            <a:pPr lvl="0"/>
            <a:r>
              <a:rPr lang="ru-RU" sz="2800" dirty="0"/>
              <a:t>Развитие художественно способностей</a:t>
            </a:r>
            <a:r>
              <a:rPr lang="ru-RU" sz="2800" dirty="0" smtClean="0"/>
              <a:t>.</a:t>
            </a:r>
          </a:p>
          <a:p>
            <a:r>
              <a:rPr lang="ru-RU" sz="2800" dirty="0"/>
              <a:t>Развитие композиционных способностей</a:t>
            </a:r>
            <a:r>
              <a:rPr lang="ru-RU" sz="2800" dirty="0" smtClean="0"/>
              <a:t>.</a:t>
            </a:r>
          </a:p>
          <a:p>
            <a:r>
              <a:rPr lang="ru-RU" sz="2800" dirty="0"/>
              <a:t>Развитие чувства цвета.</a:t>
            </a:r>
          </a:p>
          <a:p>
            <a:pPr lvl="0"/>
            <a:r>
              <a:rPr lang="ru-RU" sz="2800" dirty="0" smtClean="0"/>
              <a:t>Реализация </a:t>
            </a:r>
            <a:r>
              <a:rPr lang="ru-RU" sz="2800" dirty="0"/>
              <a:t>их творческого потенциала.</a:t>
            </a:r>
          </a:p>
          <a:p>
            <a:pPr lvl="0"/>
            <a:r>
              <a:rPr lang="ru-RU" sz="2800" dirty="0"/>
              <a:t>Развитие способности самовыражения в изобразительной деятельности.</a:t>
            </a:r>
          </a:p>
          <a:p>
            <a:pPr lvl="0"/>
            <a:r>
              <a:rPr lang="ru-RU" sz="2800" dirty="0"/>
              <a:t>Формирование чувства радости, удовлетворенности от занятий художественной деятельностью.</a:t>
            </a:r>
          </a:p>
          <a:p>
            <a:pPr lvl="0"/>
            <a:r>
              <a:rPr lang="ru-RU" sz="2800" dirty="0"/>
              <a:t>Создать условия для получения детьми удовольствия от самовыражения.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873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12968" cy="5937523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Общее понятие о творчестве</a:t>
            </a:r>
          </a:p>
          <a:p>
            <a:r>
              <a:rPr lang="ru-RU" sz="2800" dirty="0" smtClean="0"/>
              <a:t>Творчество</a:t>
            </a:r>
            <a:r>
              <a:rPr lang="ru-RU" sz="2800" dirty="0"/>
              <a:t>– это создание </a:t>
            </a:r>
            <a:r>
              <a:rPr lang="ru-RU" sz="2800" dirty="0">
                <a:solidFill>
                  <a:schemeClr val="bg1">
                    <a:lumMod val="50000"/>
                  </a:schemeClr>
                </a:solidFill>
              </a:rPr>
              <a:t>объективного нового</a:t>
            </a:r>
            <a:r>
              <a:rPr lang="ru-RU" sz="2800" dirty="0"/>
              <a:t>, ранее не создаваемого произведения. </a:t>
            </a:r>
          </a:p>
          <a:p>
            <a:r>
              <a:rPr lang="ru-RU" sz="2800" dirty="0"/>
              <a:t>Творчество проявляется в различных видах детской деятельности, и, прежде всего, художественной. Большой потенциал в развитии детского творчества имеет изобразительная деятельность дошкольников.</a:t>
            </a:r>
          </a:p>
          <a:p>
            <a:r>
              <a:rPr lang="ru-RU" sz="2800" dirty="0"/>
              <a:t>Продукты творчества ребенка характеризуются </a:t>
            </a:r>
            <a:r>
              <a:rPr lang="ru-RU" sz="2800" b="1" i="1" dirty="0">
                <a:solidFill>
                  <a:schemeClr val="bg1">
                    <a:lumMod val="50000"/>
                  </a:schemeClr>
                </a:solidFill>
              </a:rPr>
              <a:t>субъективной новизной</a:t>
            </a:r>
            <a:r>
              <a:rPr lang="ru-RU" sz="2800" dirty="0"/>
              <a:t>. Рисуя, придумывая, ребенок создает нечто субъективно новое, в первую очередь для себя. Продукт его творчества не имеет общечеловеческой новизны.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1185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fontScale="70000" lnSpcReduction="20000"/>
          </a:bodyPr>
          <a:lstStyle/>
          <a:p>
            <a:pPr marL="0" lvl="0" indent="0" algn="ctr">
              <a:buNone/>
            </a:pPr>
            <a:r>
              <a:rPr lang="ru-RU" sz="3600" b="1" i="1" dirty="0">
                <a:solidFill>
                  <a:srgbClr val="FF0000"/>
                </a:solidFill>
              </a:rPr>
              <a:t>Задачи </a:t>
            </a:r>
            <a:r>
              <a:rPr lang="ru-RU" sz="3600" b="1" i="1" dirty="0" err="1" smtClean="0">
                <a:solidFill>
                  <a:srgbClr val="FF0000"/>
                </a:solidFill>
              </a:rPr>
              <a:t>развивающе</a:t>
            </a:r>
            <a:r>
              <a:rPr lang="ru-RU" sz="3600" b="1" i="1" dirty="0" smtClean="0">
                <a:solidFill>
                  <a:srgbClr val="FF0000"/>
                </a:solidFill>
              </a:rPr>
              <a:t>-коррекционной </a:t>
            </a:r>
            <a:r>
              <a:rPr lang="ru-RU" sz="3600" b="1" i="1" dirty="0">
                <a:solidFill>
                  <a:srgbClr val="FF0000"/>
                </a:solidFill>
              </a:rPr>
              <a:t>направленности:</a:t>
            </a:r>
            <a:endParaRPr lang="ru-RU" sz="3600" dirty="0">
              <a:solidFill>
                <a:srgbClr val="FF0000"/>
              </a:solidFill>
            </a:endParaRPr>
          </a:p>
          <a:p>
            <a:pPr lvl="0"/>
            <a:r>
              <a:rPr lang="ru-RU" dirty="0"/>
              <a:t>Коррекция и развитие пространственного восприятия.</a:t>
            </a:r>
          </a:p>
          <a:p>
            <a:r>
              <a:rPr lang="ru-RU" dirty="0"/>
              <a:t>Развитие мелкой моторики руки, </a:t>
            </a:r>
            <a:r>
              <a:rPr lang="ru-RU" dirty="0" smtClean="0"/>
              <a:t>коррекция координации </a:t>
            </a:r>
            <a:r>
              <a:rPr lang="ru-RU" dirty="0"/>
              <a:t>действий «глаз-рука».</a:t>
            </a:r>
          </a:p>
          <a:p>
            <a:pPr lvl="0"/>
            <a:r>
              <a:rPr lang="ru-RU" dirty="0"/>
              <a:t>Развитие воображения и фантазии.</a:t>
            </a:r>
          </a:p>
          <a:p>
            <a:pPr lvl="0"/>
            <a:r>
              <a:rPr lang="ru-RU" dirty="0"/>
              <a:t>Развитие ассоциативного, метафорического мышления.</a:t>
            </a:r>
          </a:p>
          <a:p>
            <a:pPr lvl="0"/>
            <a:r>
              <a:rPr lang="ru-RU" dirty="0"/>
              <a:t>Координация и развитие внимания.</a:t>
            </a:r>
          </a:p>
          <a:p>
            <a:r>
              <a:rPr lang="ru-RU" dirty="0" smtClean="0"/>
              <a:t>Профилактика </a:t>
            </a:r>
            <a:r>
              <a:rPr lang="ru-RU" dirty="0"/>
              <a:t>негативных психоэмоциональных состояний и реакций, депрессивных состояний и деструктивного поведения детей.</a:t>
            </a:r>
          </a:p>
          <a:p>
            <a:pPr lvl="0"/>
            <a:r>
              <a:rPr lang="ru-RU" dirty="0" smtClean="0"/>
              <a:t>Развитие </a:t>
            </a:r>
            <a:r>
              <a:rPr lang="ru-RU" dirty="0"/>
              <a:t>самоконтроля, выдержки, способности доводить начатую деятельность до конца.</a:t>
            </a:r>
          </a:p>
          <a:p>
            <a:r>
              <a:rPr lang="ru-RU" dirty="0" smtClean="0"/>
              <a:t>Развитие </a:t>
            </a:r>
            <a:r>
              <a:rPr lang="ru-RU" dirty="0"/>
              <a:t>аккуратности.</a:t>
            </a:r>
          </a:p>
          <a:p>
            <a:pPr lvl="0"/>
            <a:r>
              <a:rPr lang="ru-RU" dirty="0" smtClean="0"/>
              <a:t>Развитие </a:t>
            </a:r>
            <a:r>
              <a:rPr lang="ru-RU" dirty="0"/>
              <a:t>умений коммуникации.</a:t>
            </a:r>
          </a:p>
          <a:p>
            <a:pPr lvl="0"/>
            <a:r>
              <a:rPr lang="ru-RU" dirty="0"/>
              <a:t>Развитие речи.</a:t>
            </a:r>
          </a:p>
          <a:p>
            <a:pPr lvl="0"/>
            <a:r>
              <a:rPr lang="ru-RU" dirty="0"/>
              <a:t>Формирование у детей стрессоустойчивости</a:t>
            </a:r>
            <a:r>
              <a:rPr lang="ru-RU" dirty="0" smtClean="0"/>
              <a:t>.</a:t>
            </a:r>
          </a:p>
          <a:p>
            <a:pPr lvl="0"/>
            <a:endParaRPr lang="ru-RU" dirty="0" smtClean="0"/>
          </a:p>
          <a:p>
            <a:pPr lvl="0"/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7296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5721499"/>
          </a:xfrm>
        </p:spPr>
        <p:txBody>
          <a:bodyPr/>
          <a:lstStyle/>
          <a:p>
            <a:r>
              <a:rPr lang="ru-RU" sz="2200" dirty="0"/>
              <a:t>Развивая детское творчество, мы должны развивать как </a:t>
            </a:r>
            <a:r>
              <a:rPr lang="ru-RU" sz="2200" b="1" i="1" dirty="0"/>
              <a:t>личностные характеристики </a:t>
            </a:r>
            <a:r>
              <a:rPr lang="ru-RU" sz="2200" dirty="0"/>
              <a:t>ребенка, так и </a:t>
            </a:r>
            <a:r>
              <a:rPr lang="ru-RU" sz="2200" b="1" i="1" dirty="0"/>
              <a:t>когнитивные.</a:t>
            </a:r>
          </a:p>
          <a:p>
            <a:r>
              <a:rPr lang="ru-RU" sz="2200" b="1" i="1" dirty="0">
                <a:solidFill>
                  <a:schemeClr val="bg1">
                    <a:lumMod val="50000"/>
                  </a:schemeClr>
                </a:solidFill>
              </a:rPr>
              <a:t>Личностно-мотивационные характеристики </a:t>
            </a:r>
            <a:r>
              <a:rPr lang="ru-RU" sz="2200" dirty="0"/>
              <a:t>проявления творчества: положительная познавательная мотивация, интерес, любознательность, творческую активность, установка отношения к деятельности с творческих позиций.</a:t>
            </a:r>
          </a:p>
          <a:p>
            <a:r>
              <a:rPr lang="ru-RU" sz="2200" b="1" i="1" dirty="0">
                <a:solidFill>
                  <a:schemeClr val="bg1">
                    <a:lumMod val="50000"/>
                  </a:schemeClr>
                </a:solidFill>
              </a:rPr>
              <a:t>Когнитивные характеристики проявления творчества</a:t>
            </a:r>
            <a:r>
              <a:rPr lang="ru-RU" sz="2200" dirty="0"/>
              <a:t>: </a:t>
            </a:r>
            <a:endParaRPr lang="ru-RU" sz="2200" dirty="0" smtClean="0"/>
          </a:p>
          <a:p>
            <a:pPr marL="0" indent="0">
              <a:buNone/>
            </a:pPr>
            <a:r>
              <a:rPr lang="ru-RU" sz="2200" b="1" i="1" dirty="0" smtClean="0"/>
              <a:t>творческое </a:t>
            </a:r>
            <a:r>
              <a:rPr lang="ru-RU" sz="2200" b="1" i="1" dirty="0"/>
              <a:t>мышление: </a:t>
            </a:r>
            <a:endParaRPr lang="ru-RU" sz="2200" b="1" i="1" dirty="0" smtClean="0"/>
          </a:p>
          <a:p>
            <a:pPr marL="0" indent="0">
              <a:buNone/>
            </a:pPr>
            <a:r>
              <a:rPr lang="ru-RU" sz="2200" dirty="0" smtClean="0"/>
              <a:t>-творческое </a:t>
            </a:r>
            <a:r>
              <a:rPr lang="ru-RU" sz="2200" dirty="0"/>
              <a:t>воображение (создание оригинальных образов</a:t>
            </a:r>
            <a:r>
              <a:rPr lang="ru-RU" sz="2200" dirty="0" smtClean="0"/>
              <a:t>)</a:t>
            </a:r>
          </a:p>
          <a:p>
            <a:pPr marL="0" indent="0">
              <a:buNone/>
            </a:pPr>
            <a:r>
              <a:rPr lang="ru-RU" sz="2200" dirty="0"/>
              <a:t>-</a:t>
            </a:r>
            <a:r>
              <a:rPr lang="ru-RU" sz="2200" dirty="0" smtClean="0"/>
              <a:t>гибкость </a:t>
            </a:r>
            <a:r>
              <a:rPr lang="ru-RU" sz="2200" dirty="0"/>
              <a:t>мысли (способность использовать разные стратегии решения); </a:t>
            </a:r>
            <a:endParaRPr lang="ru-RU" sz="2200" dirty="0" smtClean="0"/>
          </a:p>
          <a:p>
            <a:pPr marL="0" indent="0">
              <a:buNone/>
            </a:pPr>
            <a:r>
              <a:rPr lang="ru-RU" sz="2200" dirty="0" smtClean="0"/>
              <a:t>-оригинальность </a:t>
            </a:r>
            <a:r>
              <a:rPr lang="ru-RU" sz="2200" dirty="0"/>
              <a:t>(нестандартность, неординарность в решении проблем</a:t>
            </a:r>
            <a:r>
              <a:rPr lang="ru-RU" sz="2200" dirty="0" smtClean="0"/>
              <a:t>). </a:t>
            </a:r>
          </a:p>
          <a:p>
            <a:pPr marL="0" indent="0">
              <a:buNone/>
            </a:pPr>
            <a:r>
              <a:rPr lang="ru-RU" sz="2200" dirty="0" smtClean="0"/>
              <a:t>.</a:t>
            </a:r>
            <a:endParaRPr lang="ru-RU" sz="22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498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 marL="0" indent="0" algn="ctr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Особенности включения арт-техник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педагогический процесс детского сада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проведения студийных занятий)</a:t>
            </a:r>
            <a:b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Picture 2" descr="https://mn-m.ru/files/images/portfolio/0/241vfd0f7cb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501008"/>
            <a:ext cx="2880320" cy="2160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390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329363" cy="1143000"/>
          </a:xfrm>
        </p:spPr>
        <p:txBody>
          <a:bodyPr/>
          <a:lstStyle/>
          <a:p>
            <a:pPr eaLnBrk="1" hangingPunct="1"/>
            <a:r>
              <a:rPr lang="ru-RU" altLang="ru-RU" sz="3200" b="1" i="1" smtClean="0">
                <a:solidFill>
                  <a:srgbClr val="C00000"/>
                </a:solidFill>
              </a:rPr>
              <a:t>Изобразительные формы</a:t>
            </a:r>
            <a:br>
              <a:rPr lang="ru-RU" altLang="ru-RU" sz="3200" b="1" i="1" smtClean="0">
                <a:solidFill>
                  <a:srgbClr val="C00000"/>
                </a:solidFill>
              </a:rPr>
            </a:br>
            <a:r>
              <a:rPr lang="ru-RU" altLang="ru-RU" sz="3200" b="1" i="1" smtClean="0">
                <a:solidFill>
                  <a:srgbClr val="C00000"/>
                </a:solidFill>
              </a:rPr>
              <a:t>арт-педагогической деятельности</a:t>
            </a:r>
            <a:endParaRPr lang="ru-RU" altLang="ru-RU" sz="3200" smtClean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72488" cy="5043488"/>
          </a:xfrm>
        </p:spPr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err="1" smtClean="0">
                <a:solidFill>
                  <a:srgbClr val="C00000"/>
                </a:solidFill>
              </a:rPr>
              <a:t>Перцептивные</a:t>
            </a:r>
            <a:r>
              <a:rPr lang="ru-RU" b="1" i="1" dirty="0" smtClean="0">
                <a:solidFill>
                  <a:srgbClr val="C00000"/>
                </a:solidFill>
              </a:rPr>
              <a:t> формы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/>
              <a:t>арт-педагогической</a:t>
            </a:r>
            <a:r>
              <a:rPr lang="ru-RU" dirty="0" smtClean="0"/>
              <a:t>  деятельности, которые</a:t>
            </a:r>
            <a:r>
              <a:rPr lang="ru-RU" b="1" i="1" dirty="0" smtClean="0"/>
              <a:t> </a:t>
            </a:r>
            <a:r>
              <a:rPr lang="ru-RU" dirty="0" smtClean="0"/>
              <a:t>предусматривают </a:t>
            </a:r>
            <a:r>
              <a:rPr lang="ru-RU" u="sng" dirty="0" smtClean="0"/>
              <a:t>взаимодействие ребенка с готовыми изобразительными средствами</a:t>
            </a:r>
            <a:r>
              <a:rPr lang="ru-RU" dirty="0" smtClean="0"/>
              <a:t>: их восприятие, рассматривание, создание на основе увиденного своих фантазий, анализ своего эмоционального отклика на них.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C00000"/>
                </a:solidFill>
              </a:rPr>
              <a:t>Созидательные  формы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/>
              <a:t>арт-педагогической</a:t>
            </a:r>
            <a:r>
              <a:rPr lang="ru-RU" dirty="0" smtClean="0"/>
              <a:t>  деятельности, предусматривающие </a:t>
            </a:r>
            <a:r>
              <a:rPr lang="ru-RU" u="sng" dirty="0" smtClean="0"/>
              <a:t>непосредственную изобразительную деятельность детей</a:t>
            </a:r>
            <a:r>
              <a:rPr lang="ru-RU" dirty="0" smtClean="0"/>
              <a:t>, создание детьми продуктов изобразительного творчества: это могут быть изображения конкретных предметов, абстрактные образы, метафорические картинки и мн. др.</a:t>
            </a:r>
          </a:p>
        </p:txBody>
      </p:sp>
      <p:pic>
        <p:nvPicPr>
          <p:cNvPr id="10244" name="Picture 5" descr="http://udoktora.net/file/image/2013/05/2013053151a8f5c351f81-680x4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285750"/>
            <a:ext cx="1857375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6993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60648"/>
            <a:ext cx="8784976" cy="5649491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b="1" i="1" dirty="0" smtClean="0">
                <a:solidFill>
                  <a:srgbClr val="C00000"/>
                </a:solidFill>
              </a:rPr>
              <a:t>Направления </a:t>
            </a:r>
            <a:r>
              <a:rPr lang="ru-RU" sz="2400" b="1" i="1" dirty="0">
                <a:solidFill>
                  <a:srgbClr val="C00000"/>
                </a:solidFill>
              </a:rPr>
              <a:t>включения арт-педагогической </a:t>
            </a:r>
            <a:r>
              <a:rPr lang="ru-RU" sz="2400" b="1" i="1" dirty="0" smtClean="0">
                <a:solidFill>
                  <a:srgbClr val="C00000"/>
                </a:solidFill>
              </a:rPr>
              <a:t>деятельности </a:t>
            </a: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>
                <a:solidFill>
                  <a:srgbClr val="C00000"/>
                </a:solidFill>
              </a:rPr>
              <a:t>в педагогический процесс работы с детьми дошкольного возраста. </a:t>
            </a:r>
          </a:p>
          <a:p>
            <a:pPr lvl="0"/>
            <a:r>
              <a:rPr lang="ru-RU" sz="2400" dirty="0" smtClean="0"/>
              <a:t>Организация </a:t>
            </a:r>
            <a:r>
              <a:rPr lang="ru-RU" sz="2400" b="1" i="1" dirty="0">
                <a:solidFill>
                  <a:schemeClr val="bg1">
                    <a:lumMod val="50000"/>
                  </a:schemeClr>
                </a:solidFill>
              </a:rPr>
              <a:t>деятельности арт-студии</a:t>
            </a:r>
            <a:r>
              <a:rPr lang="ru-RU" sz="2400" dirty="0"/>
              <a:t>, </a:t>
            </a:r>
            <a:r>
              <a:rPr lang="ru-RU" sz="2400" dirty="0" smtClean="0"/>
              <a:t>проведение </a:t>
            </a:r>
            <a:r>
              <a:rPr lang="ru-RU" sz="2400" i="1" dirty="0" smtClean="0"/>
              <a:t>арт-занятий </a:t>
            </a:r>
            <a:r>
              <a:rPr lang="ru-RU" sz="2400" dirty="0" smtClean="0"/>
              <a:t>обеспечивающей </a:t>
            </a:r>
            <a:r>
              <a:rPr lang="ru-RU" sz="2400" dirty="0"/>
              <a:t>включение детей в различные виды художественной деятельности, направленной на развитие художественно-творческих способностей ребенка, гармонизацию эмоционального состояния детей, формирование психологического здоровья дошкольников.</a:t>
            </a:r>
          </a:p>
          <a:p>
            <a:pPr lvl="0"/>
            <a:r>
              <a:rPr lang="ru-RU" sz="2400" b="1" i="1" dirty="0" smtClean="0">
                <a:solidFill>
                  <a:schemeClr val="bg1">
                    <a:lumMod val="50000"/>
                  </a:schemeClr>
                </a:solidFill>
              </a:rPr>
              <a:t>Включение арт-техник</a:t>
            </a:r>
            <a:r>
              <a:rPr lang="ru-RU" sz="2400" dirty="0" smtClean="0"/>
              <a:t>, арт-игр, </a:t>
            </a:r>
            <a:r>
              <a:rPr lang="ru-RU" sz="2400" i="1" dirty="0" smtClean="0"/>
              <a:t>упражнений-экспериментов </a:t>
            </a:r>
            <a:r>
              <a:rPr lang="ru-RU" sz="2400" i="1" dirty="0"/>
              <a:t>с изобразительными материалами </a:t>
            </a:r>
            <a:r>
              <a:rPr lang="ru-RU" sz="2400" dirty="0"/>
              <a:t>(красками, карандашами, бумагой, пластилином, мелками и т. д</a:t>
            </a:r>
            <a:r>
              <a:rPr lang="ru-RU" sz="2400" dirty="0" smtClean="0"/>
              <a:t>.) </a:t>
            </a:r>
            <a:r>
              <a:rPr lang="ru-RU" sz="2400" b="1" i="1" dirty="0" smtClean="0">
                <a:solidFill>
                  <a:schemeClr val="bg1">
                    <a:lumMod val="50000"/>
                  </a:schemeClr>
                </a:solidFill>
              </a:rPr>
              <a:t>в другие занятия и виды деятельности.</a:t>
            </a:r>
            <a:endParaRPr lang="ru-RU" sz="2400" b="1" i="1" dirty="0">
              <a:solidFill>
                <a:schemeClr val="bg1">
                  <a:lumMod val="50000"/>
                </a:schemeClr>
              </a:solidFill>
            </a:endParaRP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01288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411761" y="260648"/>
            <a:ext cx="6120680" cy="6480720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Давайте знакомиться!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Тупичкина </a:t>
            </a:r>
            <a:r>
              <a:rPr lang="ru-RU" b="1" dirty="0">
                <a:solidFill>
                  <a:srgbClr val="002060"/>
                </a:solidFill>
              </a:rPr>
              <a:t>Елена </a:t>
            </a:r>
          </a:p>
          <a:p>
            <a:r>
              <a:rPr lang="uk-UA" b="1" dirty="0"/>
              <a:t>Сертифицированный арт-терапевт, </a:t>
            </a:r>
            <a:r>
              <a:rPr lang="uk-UA" b="1" dirty="0" smtClean="0"/>
              <a:t>арт-</a:t>
            </a:r>
            <a:r>
              <a:rPr lang="uk-UA" b="1" dirty="0" err="1" smtClean="0"/>
              <a:t>коуч</a:t>
            </a:r>
            <a:r>
              <a:rPr lang="uk-UA" b="1" dirty="0" smtClean="0"/>
              <a:t>.</a:t>
            </a:r>
            <a:endParaRPr lang="uk-UA" b="1" dirty="0"/>
          </a:p>
          <a:p>
            <a:r>
              <a:rPr lang="uk-UA" b="1" dirty="0" smtClean="0"/>
              <a:t>Специалист </a:t>
            </a:r>
            <a:r>
              <a:rPr lang="uk-UA" b="1" dirty="0"/>
              <a:t>в области нейрографики, фрактального </a:t>
            </a:r>
            <a:r>
              <a:rPr lang="uk-UA" b="1" dirty="0" smtClean="0"/>
              <a:t>рисования.</a:t>
            </a:r>
          </a:p>
          <a:p>
            <a:r>
              <a:rPr lang="uk-UA" b="1" dirty="0" err="1" smtClean="0"/>
              <a:t>Клинический</a:t>
            </a:r>
            <a:r>
              <a:rPr lang="uk-UA" b="1" dirty="0" smtClean="0"/>
              <a:t> </a:t>
            </a:r>
            <a:r>
              <a:rPr lang="uk-UA" b="1" dirty="0"/>
              <a:t>психолог. </a:t>
            </a:r>
          </a:p>
          <a:p>
            <a:r>
              <a:rPr lang="uk-UA" b="1" dirty="0" smtClean="0"/>
              <a:t>Специалист </a:t>
            </a:r>
            <a:r>
              <a:rPr lang="uk-UA" b="1" dirty="0"/>
              <a:t>по работе с МАК</a:t>
            </a:r>
            <a:r>
              <a:rPr lang="uk-UA" b="1" dirty="0" smtClean="0"/>
              <a:t>.</a:t>
            </a:r>
          </a:p>
          <a:p>
            <a:r>
              <a:rPr lang="uk-UA" b="1" dirty="0" smtClean="0"/>
              <a:t>Автор </a:t>
            </a:r>
            <a:r>
              <a:rPr lang="uk-UA" b="1" dirty="0" err="1" smtClean="0"/>
              <a:t>программы</a:t>
            </a:r>
            <a:r>
              <a:rPr lang="uk-UA" b="1" dirty="0" smtClean="0"/>
              <a:t> </a:t>
            </a:r>
            <a:r>
              <a:rPr lang="ru-RU" i="1" dirty="0"/>
              <a:t>обучения детей рисованию песочных картин в технике «</a:t>
            </a:r>
            <a:r>
              <a:rPr lang="ru-RU" i="1" dirty="0" err="1"/>
              <a:t>Sand-Art</a:t>
            </a:r>
            <a:r>
              <a:rPr lang="ru-RU" i="1" dirty="0"/>
              <a:t>» </a:t>
            </a:r>
            <a:r>
              <a:rPr lang="uk-UA" b="1" i="1" dirty="0" smtClean="0"/>
              <a:t>«</a:t>
            </a:r>
            <a:r>
              <a:rPr lang="ru-RU" b="1" i="1" dirty="0" smtClean="0"/>
              <a:t>Мир </a:t>
            </a:r>
            <a:r>
              <a:rPr lang="ru-RU" b="1" i="1" dirty="0"/>
              <a:t>песочных </a:t>
            </a:r>
            <a:r>
              <a:rPr lang="ru-RU" b="1" i="1" dirty="0" smtClean="0"/>
              <a:t>фантазий </a:t>
            </a:r>
            <a:r>
              <a:rPr lang="ru-RU" i="1" dirty="0" smtClean="0"/>
              <a:t>для </a:t>
            </a:r>
            <a:r>
              <a:rPr lang="ru-RU" i="1" dirty="0"/>
              <a:t>детей дошкольного и младшего школьного </a:t>
            </a:r>
            <a:r>
              <a:rPr lang="ru-RU" i="1" dirty="0" smtClean="0"/>
              <a:t>возраста. (</a:t>
            </a:r>
            <a:r>
              <a:rPr lang="ru-RU" sz="1650" i="1" dirty="0"/>
              <a:t>М.: АРКТИ, 2017).</a:t>
            </a:r>
          </a:p>
          <a:p>
            <a:r>
              <a:rPr lang="uk-UA" b="1" dirty="0" err="1" smtClean="0"/>
              <a:t>Преподаватель</a:t>
            </a:r>
            <a:r>
              <a:rPr lang="uk-UA" b="1" dirty="0" smtClean="0"/>
              <a:t> </a:t>
            </a:r>
            <a:r>
              <a:rPr lang="uk-UA" b="1" dirty="0" err="1" smtClean="0"/>
              <a:t>вуза</a:t>
            </a:r>
            <a:endParaRPr lang="uk-UA" b="1" dirty="0" smtClean="0"/>
          </a:p>
          <a:p>
            <a:r>
              <a:rPr lang="uk-UA" b="1" dirty="0" smtClean="0"/>
              <a:t>Доктор </a:t>
            </a:r>
            <a:r>
              <a:rPr lang="uk-UA" b="1" dirty="0"/>
              <a:t>педагогических наук, профессор кафедры педагогики и технологий дошкольного и начального образования (Армавирский государственный педагогический университет). </a:t>
            </a:r>
            <a:endParaRPr lang="uk-UA" b="1" dirty="0" smtClean="0"/>
          </a:p>
          <a:p>
            <a:r>
              <a:rPr lang="uk-UA" b="1" dirty="0" smtClean="0"/>
              <a:t>Модератор </a:t>
            </a:r>
            <a:r>
              <a:rPr lang="uk-UA" b="1" dirty="0" err="1" smtClean="0"/>
              <a:t>группы</a:t>
            </a:r>
            <a:r>
              <a:rPr lang="uk-UA" b="1" dirty="0" smtClean="0"/>
              <a:t> «</a:t>
            </a:r>
            <a:r>
              <a:rPr lang="uk-UA" b="1" dirty="0" err="1" smtClean="0"/>
              <a:t>Методический</a:t>
            </a:r>
            <a:r>
              <a:rPr lang="uk-UA" b="1" dirty="0" smtClean="0"/>
              <a:t> портфель педагога дошкольного образвоания» (в ФБ)</a:t>
            </a:r>
            <a:endParaRPr lang="ru-RU" b="1" dirty="0"/>
          </a:p>
          <a:p>
            <a:r>
              <a:rPr lang="en-US" b="1" dirty="0"/>
              <a:t>E-mail: tupelena@yandex.ru.</a:t>
            </a:r>
            <a:endParaRPr lang="ru-RU" b="1" dirty="0"/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57" b="18334"/>
          <a:stretch/>
        </p:blipFill>
        <p:spPr>
          <a:xfrm>
            <a:off x="611560" y="1700808"/>
            <a:ext cx="1733478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571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8568952" cy="5865515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b="1" i="1" dirty="0" smtClean="0">
                <a:solidFill>
                  <a:srgbClr val="C00000"/>
                </a:solidFill>
              </a:rPr>
              <a:t>Отличительные особенности арт-занятий </a:t>
            </a:r>
          </a:p>
          <a:p>
            <a:r>
              <a:rPr lang="ru-RU" sz="2000" b="1" i="1" dirty="0" smtClean="0">
                <a:solidFill>
                  <a:schemeClr val="bg1">
                    <a:lumMod val="50000"/>
                  </a:schemeClr>
                </a:solidFill>
              </a:rPr>
              <a:t>отличие в зад</a:t>
            </a: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</a:rPr>
              <a:t>ачах</a:t>
            </a:r>
            <a:r>
              <a:rPr lang="ru-RU" sz="2000" dirty="0" smtClean="0"/>
              <a:t>: на арт-занятиях - задачи </a:t>
            </a:r>
            <a:r>
              <a:rPr lang="ru-RU" sz="2000" u="sng" dirty="0"/>
              <a:t>самовыражения</a:t>
            </a:r>
            <a:r>
              <a:rPr lang="ru-RU" sz="2000" dirty="0"/>
              <a:t> в ри­сунке, символического </a:t>
            </a:r>
            <a:r>
              <a:rPr lang="ru-RU" sz="2000" dirty="0" smtClean="0"/>
              <a:t>моделирования, </a:t>
            </a:r>
            <a:r>
              <a:rPr lang="ru-RU" sz="2000" dirty="0"/>
              <a:t>а на </a:t>
            </a:r>
            <a:r>
              <a:rPr lang="ru-RU" sz="2000" dirty="0" smtClean="0"/>
              <a:t>занятиях ИЗО — </a:t>
            </a:r>
            <a:r>
              <a:rPr lang="ru-RU" sz="2000" dirty="0"/>
              <a:t>задачи </a:t>
            </a:r>
            <a:r>
              <a:rPr lang="ru-RU" sz="2000" u="sng" dirty="0"/>
              <a:t>овладения сред­ствами и техниками изображения</a:t>
            </a:r>
            <a:r>
              <a:rPr lang="ru-RU" sz="2000" dirty="0"/>
              <a:t>. </a:t>
            </a:r>
          </a:p>
          <a:p>
            <a:r>
              <a:rPr lang="ru-RU" sz="2000" b="1" i="1" dirty="0" smtClean="0">
                <a:solidFill>
                  <a:schemeClr val="bg1">
                    <a:lumMod val="50000"/>
                  </a:schemeClr>
                </a:solidFill>
              </a:rPr>
              <a:t>отличие про­дуктов </a:t>
            </a:r>
            <a:r>
              <a:rPr lang="ru-RU" sz="2000" b="1" i="1" dirty="0" err="1" smtClean="0">
                <a:solidFill>
                  <a:schemeClr val="bg1">
                    <a:lumMod val="50000"/>
                  </a:schemeClr>
                </a:solidFill>
              </a:rPr>
              <a:t>изодеятельности</a:t>
            </a:r>
            <a:r>
              <a:rPr lang="ru-RU" sz="2000" dirty="0"/>
              <a:t>: в </a:t>
            </a:r>
            <a:r>
              <a:rPr lang="ru-RU" sz="2000" dirty="0" err="1" smtClean="0"/>
              <a:t>артпедагогике</a:t>
            </a:r>
            <a:r>
              <a:rPr lang="ru-RU" sz="2000" dirty="0" smtClean="0"/>
              <a:t> </a:t>
            </a:r>
            <a:r>
              <a:rPr lang="ru-RU" sz="2000" u="sng" dirty="0"/>
              <a:t>качество ри­сунка не является существенным критерием</a:t>
            </a:r>
            <a:r>
              <a:rPr lang="ru-RU" sz="2000" dirty="0"/>
              <a:t> его оценки, здесь каж­дый рисунок </a:t>
            </a:r>
            <a:r>
              <a:rPr lang="ru-RU" sz="2000" u="sng" dirty="0"/>
              <a:t>обладает </a:t>
            </a:r>
            <a:r>
              <a:rPr lang="ru-RU" sz="2000" u="sng" dirty="0" err="1" smtClean="0"/>
              <a:t>самоценностью</a:t>
            </a:r>
            <a:r>
              <a:rPr lang="ru-RU" sz="2000" dirty="0" smtClean="0"/>
              <a:t>. </a:t>
            </a:r>
            <a:r>
              <a:rPr lang="ru-RU" sz="2000" dirty="0"/>
              <a:t>На учебных занятиях, на­против, главное внимание при анализе рисунка ребенка </a:t>
            </a:r>
            <a:r>
              <a:rPr lang="ru-RU" sz="2000" u="sng" dirty="0"/>
              <a:t>уделяется мере и качеству усвоения им системы изобразительных средств</a:t>
            </a:r>
            <a:r>
              <a:rPr lang="ru-RU" sz="2000" dirty="0"/>
              <a:t>. </a:t>
            </a:r>
          </a:p>
          <a:p>
            <a:r>
              <a:rPr lang="ru-RU" sz="2000" b="1" i="1" dirty="0" smtClean="0">
                <a:solidFill>
                  <a:schemeClr val="bg1">
                    <a:lumMod val="50000"/>
                  </a:schemeClr>
                </a:solidFill>
              </a:rPr>
              <a:t>отличие </a:t>
            </a:r>
            <a:r>
              <a:rPr lang="ru-RU" sz="2000" b="1" i="1" u="sng" dirty="0">
                <a:solidFill>
                  <a:schemeClr val="bg1">
                    <a:lumMod val="50000"/>
                  </a:schemeClr>
                </a:solidFill>
              </a:rPr>
              <a:t>функций, осуществляемых </a:t>
            </a:r>
            <a:r>
              <a:rPr lang="ru-RU" sz="2000" b="1" i="1" u="sng" dirty="0" smtClean="0">
                <a:solidFill>
                  <a:schemeClr val="bg1">
                    <a:lumMod val="50000"/>
                  </a:schemeClr>
                </a:solidFill>
              </a:rPr>
              <a:t>взрослым</a:t>
            </a:r>
            <a:r>
              <a:rPr lang="ru-RU" sz="2000" dirty="0" smtClean="0"/>
              <a:t>: на </a:t>
            </a:r>
            <a:r>
              <a:rPr lang="ru-RU" sz="2000" dirty="0"/>
              <a:t>учебных занятиях эти </a:t>
            </a:r>
            <a:r>
              <a:rPr lang="ru-RU" sz="2000" u="sng" dirty="0"/>
              <a:t>функции сводятся к демонстрации ребенку возможностей и техники новых способов и средств изображения</a:t>
            </a:r>
            <a:r>
              <a:rPr lang="ru-RU" sz="2000" dirty="0"/>
              <a:t> и организации процесса их усво­ения. В </a:t>
            </a:r>
            <a:r>
              <a:rPr lang="ru-RU" sz="2000" dirty="0" smtClean="0"/>
              <a:t>арт-педагогике </a:t>
            </a:r>
            <a:r>
              <a:rPr lang="ru-RU" sz="2000" u="sng" dirty="0"/>
              <a:t>взрослый выступает как </a:t>
            </a:r>
            <a:r>
              <a:rPr lang="ru-RU" sz="2000" u="sng" dirty="0" err="1"/>
              <a:t>фасилитатор</a:t>
            </a:r>
            <a:r>
              <a:rPr lang="ru-RU" sz="2000" u="sng" dirty="0"/>
              <a:t> процесса самовыражения</a:t>
            </a:r>
            <a:r>
              <a:rPr lang="ru-RU" sz="2000" dirty="0"/>
              <a:t>, носитель адекватных способов действий с изоб­разительным материалом, </a:t>
            </a:r>
            <a:r>
              <a:rPr lang="ru-RU" sz="2000" u="sng" dirty="0"/>
              <a:t>посредник и партнер в осознании и раз­решении проблемных ситуаций.</a:t>
            </a:r>
            <a:endParaRPr lang="ru-RU" sz="2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940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/>
              <a:t>Арт-занятие </a:t>
            </a:r>
            <a:r>
              <a:rPr lang="ru-RU" sz="2800" dirty="0"/>
              <a:t>состоит </a:t>
            </a:r>
            <a:r>
              <a:rPr lang="ru-RU" sz="2800" dirty="0" smtClean="0"/>
              <a:t>из двух </a:t>
            </a:r>
            <a:r>
              <a:rPr lang="ru-RU" sz="2800" u="sng" dirty="0" smtClean="0"/>
              <a:t>слоев</a:t>
            </a:r>
            <a:r>
              <a:rPr lang="ru-RU" sz="2800" dirty="0" smtClean="0"/>
              <a:t>:</a:t>
            </a:r>
          </a:p>
          <a:p>
            <a:r>
              <a:rPr lang="ru-RU" sz="2800" dirty="0" err="1" smtClean="0"/>
              <a:t>деятельностно</a:t>
            </a:r>
            <a:r>
              <a:rPr lang="ru-RU" sz="2800" dirty="0" smtClean="0"/>
              <a:t>-творческого,</a:t>
            </a:r>
          </a:p>
          <a:p>
            <a:r>
              <a:rPr lang="ru-RU" sz="2800" dirty="0" smtClean="0"/>
              <a:t>личностного </a:t>
            </a:r>
            <a:r>
              <a:rPr lang="ru-RU" sz="2800" dirty="0"/>
              <a:t>компонентов. </a:t>
            </a:r>
            <a:endParaRPr lang="ru-RU" sz="2800" dirty="0" smtClean="0"/>
          </a:p>
          <a:p>
            <a:endParaRPr lang="ru-RU" sz="2800" dirty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r>
              <a:rPr lang="ru-RU" sz="2800" dirty="0" smtClean="0"/>
              <a:t>Личностный </a:t>
            </a:r>
            <a:r>
              <a:rPr lang="ru-RU" sz="2800" dirty="0"/>
              <a:t>компонент рассматривается как основной, и в этом заключается принципиальное отличие </a:t>
            </a:r>
            <a:r>
              <a:rPr lang="ru-RU" sz="2800" dirty="0" smtClean="0"/>
              <a:t>арт-занятия </a:t>
            </a:r>
            <a:r>
              <a:rPr lang="ru-RU" sz="2800" dirty="0"/>
              <a:t>от традиционного занятия.</a:t>
            </a:r>
          </a:p>
        </p:txBody>
      </p:sp>
      <p:pic>
        <p:nvPicPr>
          <p:cNvPr id="6" name="Picture 7" descr="http://samopoznanie.ru/avatars/objects/3-162056_4_4.jpg?2c4fcb1216a5e12707137d5a0f8a7e9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420888"/>
            <a:ext cx="1227137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05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69231" y="404664"/>
            <a:ext cx="8094245" cy="5832648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Структура ЗАНЯТИЙ техник арт-графики </a:t>
            </a:r>
            <a:endParaRPr lang="ru-RU" b="1" dirty="0"/>
          </a:p>
          <a:p>
            <a:pPr marL="385763" indent="-385763">
              <a:buAutoNum type="arabicPeriod"/>
            </a:pPr>
            <a:r>
              <a:rPr lang="ru-RU" b="1" dirty="0" smtClean="0"/>
              <a:t>Вводная </a:t>
            </a:r>
            <a:r>
              <a:rPr lang="ru-RU" b="1" dirty="0"/>
              <a:t>часть </a:t>
            </a:r>
            <a:r>
              <a:rPr lang="ru-RU" dirty="0"/>
              <a:t>– эмоциональный </a:t>
            </a:r>
            <a:r>
              <a:rPr lang="ru-RU" dirty="0" smtClean="0"/>
              <a:t>вход, мотивация (активация) деятельности</a:t>
            </a:r>
          </a:p>
          <a:p>
            <a:pPr marL="0" indent="0">
              <a:buNone/>
            </a:pPr>
            <a:r>
              <a:rPr lang="ru-RU" b="1" dirty="0" smtClean="0"/>
              <a:t>2. Основная часть:</a:t>
            </a:r>
            <a:r>
              <a:rPr lang="ru-RU" i="1" dirty="0" smtClean="0"/>
              <a:t> </a:t>
            </a:r>
          </a:p>
          <a:p>
            <a:r>
              <a:rPr lang="ru-RU" i="1" dirty="0" smtClean="0"/>
              <a:t>этап творческого </a:t>
            </a:r>
            <a:r>
              <a:rPr lang="ru-RU" i="1" dirty="0"/>
              <a:t>самовыражения </a:t>
            </a:r>
            <a:r>
              <a:rPr lang="ru-RU" dirty="0" smtClean="0"/>
              <a:t>в изобразительной деятельности,</a:t>
            </a:r>
          </a:p>
          <a:p>
            <a:r>
              <a:rPr lang="ru-RU" i="1" dirty="0" smtClean="0"/>
              <a:t>этап рассматривания работы</a:t>
            </a:r>
            <a:r>
              <a:rPr lang="ru-RU" dirty="0" smtClean="0"/>
              <a:t>, </a:t>
            </a:r>
          </a:p>
          <a:p>
            <a:r>
              <a:rPr lang="ru-RU" i="1" dirty="0" smtClean="0"/>
              <a:t>этап </a:t>
            </a:r>
            <a:r>
              <a:rPr lang="ru-RU" i="1" dirty="0"/>
              <a:t>вербализации</a:t>
            </a:r>
            <a:r>
              <a:rPr lang="ru-RU" dirty="0"/>
              <a:t> мыслей, чувств, ассоциаций, возникающих в результате рассматривания творческой </a:t>
            </a:r>
            <a:r>
              <a:rPr lang="ru-RU" dirty="0" smtClean="0"/>
              <a:t>работы.</a:t>
            </a:r>
          </a:p>
          <a:p>
            <a:pPr marL="0" indent="0">
              <a:buNone/>
            </a:pPr>
            <a:r>
              <a:rPr lang="ru-RU" dirty="0" smtClean="0"/>
              <a:t>3. </a:t>
            </a:r>
            <a:r>
              <a:rPr lang="ru-RU" b="1" dirty="0"/>
              <a:t>Заключительная часть </a:t>
            </a:r>
            <a:r>
              <a:rPr lang="ru-RU" dirty="0"/>
              <a:t>– эмоциональный выход </a:t>
            </a:r>
            <a:r>
              <a:rPr lang="ru-RU" dirty="0" smtClean="0"/>
              <a:t>, предполагающий общую </a:t>
            </a:r>
            <a:r>
              <a:rPr lang="ru-RU" dirty="0"/>
              <a:t>рефлексию отношения детей к </a:t>
            </a:r>
            <a:r>
              <a:rPr lang="ru-RU" dirty="0" smtClean="0"/>
              <a:t>происходившему.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789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76672"/>
            <a:ext cx="8784976" cy="5649491"/>
          </a:xfrm>
        </p:spPr>
        <p:txBody>
          <a:bodyPr/>
          <a:lstStyle/>
          <a:p>
            <a:r>
              <a:rPr lang="ru-RU" sz="2400" b="1" i="1" dirty="0"/>
              <a:t>Организационные </a:t>
            </a:r>
            <a:r>
              <a:rPr lang="ru-RU" sz="2400" b="1" i="1" dirty="0" smtClean="0"/>
              <a:t>формы </a:t>
            </a:r>
            <a:r>
              <a:rPr lang="ru-RU" sz="2400" b="1" i="1" dirty="0"/>
              <a:t>применения арт-техник. </a:t>
            </a:r>
            <a:endParaRPr lang="ru-RU" sz="2400" dirty="0"/>
          </a:p>
          <a:p>
            <a:pPr marL="0" indent="0">
              <a:buNone/>
            </a:pPr>
            <a:r>
              <a:rPr lang="ru-RU" sz="2400" i="1" dirty="0" smtClean="0"/>
              <a:t>	Формы</a:t>
            </a:r>
            <a:r>
              <a:rPr lang="ru-RU" sz="2400" i="1" dirty="0"/>
              <a:t> </a:t>
            </a:r>
            <a:r>
              <a:rPr lang="ru-RU" sz="2400" dirty="0" smtClean="0"/>
              <a:t>работы (</a:t>
            </a:r>
            <a:r>
              <a:rPr lang="ru-RU" sz="2400" u="sng" dirty="0" smtClean="0"/>
              <a:t>по количеству участников</a:t>
            </a:r>
            <a:r>
              <a:rPr lang="ru-RU" sz="2400" dirty="0" smtClean="0"/>
              <a:t>): </a:t>
            </a:r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и</a:t>
            </a:r>
            <a:r>
              <a:rPr lang="ru-RU" sz="2400" b="1" i="1" dirty="0" smtClean="0">
                <a:solidFill>
                  <a:schemeClr val="bg1">
                    <a:lumMod val="50000"/>
                  </a:schemeClr>
                </a:solidFill>
              </a:rPr>
              <a:t>ндивидуальная и группо­вая</a:t>
            </a:r>
            <a:r>
              <a:rPr lang="ru-RU" sz="2400" dirty="0" smtClean="0"/>
              <a:t>. </a:t>
            </a:r>
          </a:p>
          <a:p>
            <a:pPr marL="0" indent="0">
              <a:buNone/>
            </a:pPr>
            <a:r>
              <a:rPr lang="ru-RU" sz="2400" dirty="0" smtClean="0"/>
              <a:t>	Формы работы по содержанию деятельности</a:t>
            </a:r>
          </a:p>
          <a:p>
            <a:r>
              <a:rPr lang="ru-RU" sz="2400" b="1" i="1" dirty="0">
                <a:solidFill>
                  <a:schemeClr val="bg1">
                    <a:lumMod val="50000"/>
                  </a:schemeClr>
                </a:solidFill>
              </a:rPr>
              <a:t>Директивная форма занятий</a:t>
            </a:r>
            <a:r>
              <a:rPr lang="ru-RU" sz="2400" i="1" dirty="0"/>
              <a:t> </a:t>
            </a:r>
            <a:r>
              <a:rPr lang="ru-RU" sz="2400" dirty="0"/>
              <a:t>пред­полагает постановку </a:t>
            </a:r>
            <a:r>
              <a:rPr lang="ru-RU" sz="2400" dirty="0" smtClean="0"/>
              <a:t>общей задачи в </a:t>
            </a:r>
            <a:r>
              <a:rPr lang="ru-RU" sz="2400" dirty="0"/>
              <a:t>виде </a:t>
            </a:r>
            <a:r>
              <a:rPr lang="ru-RU" sz="2400" b="1" i="1" dirty="0"/>
              <a:t>темы </a:t>
            </a:r>
            <a:r>
              <a:rPr lang="ru-RU" sz="2400" b="1" i="1" dirty="0" smtClean="0"/>
              <a:t>рисования </a:t>
            </a:r>
            <a:r>
              <a:rPr lang="ru-RU" sz="2400" dirty="0" smtClean="0"/>
              <a:t>(возможно и выбор изо-материалов). Функция педагога – помощь в поиске лучшей формы вы­ражения темы. </a:t>
            </a:r>
            <a:endParaRPr lang="ru-RU" sz="2400" dirty="0"/>
          </a:p>
          <a:p>
            <a:r>
              <a:rPr lang="ru-RU" sz="2400" b="1" i="1" dirty="0" err="1">
                <a:solidFill>
                  <a:schemeClr val="bg1">
                    <a:lumMod val="50000"/>
                  </a:schemeClr>
                </a:solidFill>
              </a:rPr>
              <a:t>Недирективная</a:t>
            </a:r>
            <a:r>
              <a:rPr lang="ru-RU" sz="2400" b="1" i="1" dirty="0">
                <a:solidFill>
                  <a:schemeClr val="bg1">
                    <a:lumMod val="50000"/>
                  </a:schemeClr>
                </a:solidFill>
              </a:rPr>
              <a:t> форма </a:t>
            </a:r>
            <a:r>
              <a:rPr lang="ru-RU" sz="2400" i="1" dirty="0"/>
              <a:t>- </a:t>
            </a:r>
            <a:r>
              <a:rPr lang="ru-RU" sz="2400" dirty="0"/>
              <a:t>ребенку предоставляется </a:t>
            </a:r>
            <a:r>
              <a:rPr lang="ru-RU" sz="2400" b="1" i="1" dirty="0"/>
              <a:t>свобода как в выборе </a:t>
            </a:r>
            <a:r>
              <a:rPr lang="ru-RU" sz="2400" dirty="0"/>
              <a:t>самой </a:t>
            </a:r>
            <a:r>
              <a:rPr lang="ru-RU" sz="2400" b="1" i="1" dirty="0"/>
              <a:t>темы</a:t>
            </a:r>
            <a:r>
              <a:rPr lang="ru-RU" sz="2400" dirty="0"/>
              <a:t>, так и в выборе формы ее </a:t>
            </a:r>
            <a:r>
              <a:rPr lang="ru-RU" sz="2400" dirty="0" smtClean="0"/>
              <a:t>выражения, материалов. Функция </a:t>
            </a:r>
            <a:r>
              <a:rPr lang="ru-RU" sz="2400" dirty="0"/>
              <a:t>педагога </a:t>
            </a:r>
            <a:r>
              <a:rPr lang="ru-RU" sz="2400" dirty="0" smtClean="0"/>
              <a:t>- оказание </a:t>
            </a:r>
            <a:r>
              <a:rPr lang="ru-RU" sz="2400" dirty="0"/>
              <a:t>ребенку эмоциональ­ной поддержки, а в случае необходимости — и технической помо­щи в придании максимальной выразительности продукту творчества ребенка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176895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 marL="0" indent="0" algn="ctr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Арт-линия</a:t>
            </a: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как средство выражения эмоций и 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настроений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408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 marL="0" indent="0" algn="ctr">
              <a:buNone/>
            </a:pPr>
            <a:endParaRPr lang="ru-RU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rgbClr val="C00000"/>
                </a:solidFill>
              </a:rPr>
              <a:t>Арт-техника «Какие бывают линии?»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2895201" y="1442220"/>
            <a:ext cx="4752528" cy="1080120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835696" y="2492896"/>
            <a:ext cx="360040" cy="5040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195736" y="2492896"/>
            <a:ext cx="1584176" cy="10801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3779912" y="2780928"/>
            <a:ext cx="1152128" cy="792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 flipV="1">
            <a:off x="1475656" y="2636912"/>
            <a:ext cx="36004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>
            <a:off x="683568" y="2636912"/>
            <a:ext cx="792088" cy="720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олилиния 15"/>
          <p:cNvSpPr/>
          <p:nvPr/>
        </p:nvSpPr>
        <p:spPr>
          <a:xfrm>
            <a:off x="252663" y="3874168"/>
            <a:ext cx="4223084" cy="553453"/>
          </a:xfrm>
          <a:custGeom>
            <a:avLst/>
            <a:gdLst>
              <a:gd name="connsiteX0" fmla="*/ 0 w 4223084"/>
              <a:gd name="connsiteY0" fmla="*/ 505327 h 553453"/>
              <a:gd name="connsiteX1" fmla="*/ 60158 w 4223084"/>
              <a:gd name="connsiteY1" fmla="*/ 409074 h 553453"/>
              <a:gd name="connsiteX2" fmla="*/ 96253 w 4223084"/>
              <a:gd name="connsiteY2" fmla="*/ 336885 h 553453"/>
              <a:gd name="connsiteX3" fmla="*/ 132348 w 4223084"/>
              <a:gd name="connsiteY3" fmla="*/ 276727 h 553453"/>
              <a:gd name="connsiteX4" fmla="*/ 144379 w 4223084"/>
              <a:gd name="connsiteY4" fmla="*/ 240632 h 553453"/>
              <a:gd name="connsiteX5" fmla="*/ 180474 w 4223084"/>
              <a:gd name="connsiteY5" fmla="*/ 204537 h 553453"/>
              <a:gd name="connsiteX6" fmla="*/ 204537 w 4223084"/>
              <a:gd name="connsiteY6" fmla="*/ 168443 h 553453"/>
              <a:gd name="connsiteX7" fmla="*/ 264695 w 4223084"/>
              <a:gd name="connsiteY7" fmla="*/ 120316 h 553453"/>
              <a:gd name="connsiteX8" fmla="*/ 312821 w 4223084"/>
              <a:gd name="connsiteY8" fmla="*/ 96253 h 553453"/>
              <a:gd name="connsiteX9" fmla="*/ 385011 w 4223084"/>
              <a:gd name="connsiteY9" fmla="*/ 48127 h 553453"/>
              <a:gd name="connsiteX10" fmla="*/ 517358 w 4223084"/>
              <a:gd name="connsiteY10" fmla="*/ 84221 h 553453"/>
              <a:gd name="connsiteX11" fmla="*/ 565484 w 4223084"/>
              <a:gd name="connsiteY11" fmla="*/ 156411 h 553453"/>
              <a:gd name="connsiteX12" fmla="*/ 589548 w 4223084"/>
              <a:gd name="connsiteY12" fmla="*/ 192506 h 553453"/>
              <a:gd name="connsiteX13" fmla="*/ 625642 w 4223084"/>
              <a:gd name="connsiteY13" fmla="*/ 252664 h 553453"/>
              <a:gd name="connsiteX14" fmla="*/ 637674 w 4223084"/>
              <a:gd name="connsiteY14" fmla="*/ 288758 h 553453"/>
              <a:gd name="connsiteX15" fmla="*/ 685800 w 4223084"/>
              <a:gd name="connsiteY15" fmla="*/ 360948 h 553453"/>
              <a:gd name="connsiteX16" fmla="*/ 709863 w 4223084"/>
              <a:gd name="connsiteY16" fmla="*/ 397043 h 553453"/>
              <a:gd name="connsiteX17" fmla="*/ 782053 w 4223084"/>
              <a:gd name="connsiteY17" fmla="*/ 445169 h 553453"/>
              <a:gd name="connsiteX18" fmla="*/ 818148 w 4223084"/>
              <a:gd name="connsiteY18" fmla="*/ 481264 h 553453"/>
              <a:gd name="connsiteX19" fmla="*/ 890337 w 4223084"/>
              <a:gd name="connsiteY19" fmla="*/ 529390 h 553453"/>
              <a:gd name="connsiteX20" fmla="*/ 962526 w 4223084"/>
              <a:gd name="connsiteY20" fmla="*/ 553453 h 553453"/>
              <a:gd name="connsiteX21" fmla="*/ 1058779 w 4223084"/>
              <a:gd name="connsiteY21" fmla="*/ 541421 h 553453"/>
              <a:gd name="connsiteX22" fmla="*/ 1118937 w 4223084"/>
              <a:gd name="connsiteY22" fmla="*/ 481264 h 553453"/>
              <a:gd name="connsiteX23" fmla="*/ 1155032 w 4223084"/>
              <a:gd name="connsiteY23" fmla="*/ 457200 h 553453"/>
              <a:gd name="connsiteX24" fmla="*/ 1179095 w 4223084"/>
              <a:gd name="connsiteY24" fmla="*/ 421106 h 553453"/>
              <a:gd name="connsiteX25" fmla="*/ 1203158 w 4223084"/>
              <a:gd name="connsiteY25" fmla="*/ 348916 h 553453"/>
              <a:gd name="connsiteX26" fmla="*/ 1227221 w 4223084"/>
              <a:gd name="connsiteY26" fmla="*/ 312821 h 553453"/>
              <a:gd name="connsiteX27" fmla="*/ 1239253 w 4223084"/>
              <a:gd name="connsiteY27" fmla="*/ 276727 h 553453"/>
              <a:gd name="connsiteX28" fmla="*/ 1275348 w 4223084"/>
              <a:gd name="connsiteY28" fmla="*/ 240632 h 553453"/>
              <a:gd name="connsiteX29" fmla="*/ 1299411 w 4223084"/>
              <a:gd name="connsiteY29" fmla="*/ 204537 h 553453"/>
              <a:gd name="connsiteX30" fmla="*/ 1335505 w 4223084"/>
              <a:gd name="connsiteY30" fmla="*/ 180474 h 553453"/>
              <a:gd name="connsiteX31" fmla="*/ 1395663 w 4223084"/>
              <a:gd name="connsiteY31" fmla="*/ 132348 h 553453"/>
              <a:gd name="connsiteX32" fmla="*/ 1431758 w 4223084"/>
              <a:gd name="connsiteY32" fmla="*/ 120316 h 553453"/>
              <a:gd name="connsiteX33" fmla="*/ 1467853 w 4223084"/>
              <a:gd name="connsiteY33" fmla="*/ 96253 h 553453"/>
              <a:gd name="connsiteX34" fmla="*/ 1503948 w 4223084"/>
              <a:gd name="connsiteY34" fmla="*/ 84221 h 553453"/>
              <a:gd name="connsiteX35" fmla="*/ 1576137 w 4223084"/>
              <a:gd name="connsiteY35" fmla="*/ 48127 h 553453"/>
              <a:gd name="connsiteX36" fmla="*/ 1612232 w 4223084"/>
              <a:gd name="connsiteY36" fmla="*/ 12032 h 553453"/>
              <a:gd name="connsiteX37" fmla="*/ 1672390 w 4223084"/>
              <a:gd name="connsiteY37" fmla="*/ 0 h 553453"/>
              <a:gd name="connsiteX38" fmla="*/ 1876926 w 4223084"/>
              <a:gd name="connsiteY38" fmla="*/ 12032 h 553453"/>
              <a:gd name="connsiteX39" fmla="*/ 1900990 w 4223084"/>
              <a:gd name="connsiteY39" fmla="*/ 36095 h 553453"/>
              <a:gd name="connsiteX40" fmla="*/ 1925053 w 4223084"/>
              <a:gd name="connsiteY40" fmla="*/ 72190 h 553453"/>
              <a:gd name="connsiteX41" fmla="*/ 1961148 w 4223084"/>
              <a:gd name="connsiteY41" fmla="*/ 96253 h 553453"/>
              <a:gd name="connsiteX42" fmla="*/ 1985211 w 4223084"/>
              <a:gd name="connsiteY42" fmla="*/ 132348 h 553453"/>
              <a:gd name="connsiteX43" fmla="*/ 2045369 w 4223084"/>
              <a:gd name="connsiteY43" fmla="*/ 192506 h 553453"/>
              <a:gd name="connsiteX44" fmla="*/ 2093495 w 4223084"/>
              <a:gd name="connsiteY44" fmla="*/ 252664 h 553453"/>
              <a:gd name="connsiteX45" fmla="*/ 2117558 w 4223084"/>
              <a:gd name="connsiteY45" fmla="*/ 288758 h 553453"/>
              <a:gd name="connsiteX46" fmla="*/ 2189748 w 4223084"/>
              <a:gd name="connsiteY46" fmla="*/ 360948 h 553453"/>
              <a:gd name="connsiteX47" fmla="*/ 2249905 w 4223084"/>
              <a:gd name="connsiteY47" fmla="*/ 421106 h 553453"/>
              <a:gd name="connsiteX48" fmla="*/ 2273969 w 4223084"/>
              <a:gd name="connsiteY48" fmla="*/ 457200 h 553453"/>
              <a:gd name="connsiteX49" fmla="*/ 2334126 w 4223084"/>
              <a:gd name="connsiteY49" fmla="*/ 505327 h 553453"/>
              <a:gd name="connsiteX50" fmla="*/ 2418348 w 4223084"/>
              <a:gd name="connsiteY50" fmla="*/ 529390 h 553453"/>
              <a:gd name="connsiteX51" fmla="*/ 2562726 w 4223084"/>
              <a:gd name="connsiteY51" fmla="*/ 517358 h 553453"/>
              <a:gd name="connsiteX52" fmla="*/ 2598821 w 4223084"/>
              <a:gd name="connsiteY52" fmla="*/ 505327 h 553453"/>
              <a:gd name="connsiteX53" fmla="*/ 2622884 w 4223084"/>
              <a:gd name="connsiteY53" fmla="*/ 469232 h 553453"/>
              <a:gd name="connsiteX54" fmla="*/ 2671011 w 4223084"/>
              <a:gd name="connsiteY54" fmla="*/ 409074 h 553453"/>
              <a:gd name="connsiteX55" fmla="*/ 2719137 w 4223084"/>
              <a:gd name="connsiteY55" fmla="*/ 300790 h 553453"/>
              <a:gd name="connsiteX56" fmla="*/ 2755232 w 4223084"/>
              <a:gd name="connsiteY56" fmla="*/ 276727 h 553453"/>
              <a:gd name="connsiteX57" fmla="*/ 2779295 w 4223084"/>
              <a:gd name="connsiteY57" fmla="*/ 240632 h 553453"/>
              <a:gd name="connsiteX58" fmla="*/ 2887579 w 4223084"/>
              <a:gd name="connsiteY58" fmla="*/ 192506 h 553453"/>
              <a:gd name="connsiteX59" fmla="*/ 2923674 w 4223084"/>
              <a:gd name="connsiteY59" fmla="*/ 180474 h 553453"/>
              <a:gd name="connsiteX60" fmla="*/ 2995863 w 4223084"/>
              <a:gd name="connsiteY60" fmla="*/ 156411 h 553453"/>
              <a:gd name="connsiteX61" fmla="*/ 3068053 w 4223084"/>
              <a:gd name="connsiteY61" fmla="*/ 108285 h 553453"/>
              <a:gd name="connsiteX62" fmla="*/ 3140242 w 4223084"/>
              <a:gd name="connsiteY62" fmla="*/ 84221 h 553453"/>
              <a:gd name="connsiteX63" fmla="*/ 3429000 w 4223084"/>
              <a:gd name="connsiteY63" fmla="*/ 96253 h 553453"/>
              <a:gd name="connsiteX64" fmla="*/ 3501190 w 4223084"/>
              <a:gd name="connsiteY64" fmla="*/ 156411 h 553453"/>
              <a:gd name="connsiteX65" fmla="*/ 3537284 w 4223084"/>
              <a:gd name="connsiteY65" fmla="*/ 168443 h 553453"/>
              <a:gd name="connsiteX66" fmla="*/ 3561348 w 4223084"/>
              <a:gd name="connsiteY66" fmla="*/ 192506 h 553453"/>
              <a:gd name="connsiteX67" fmla="*/ 3597442 w 4223084"/>
              <a:gd name="connsiteY67" fmla="*/ 216569 h 553453"/>
              <a:gd name="connsiteX68" fmla="*/ 3621505 w 4223084"/>
              <a:gd name="connsiteY68" fmla="*/ 252664 h 553453"/>
              <a:gd name="connsiteX69" fmla="*/ 3681663 w 4223084"/>
              <a:gd name="connsiteY69" fmla="*/ 300790 h 553453"/>
              <a:gd name="connsiteX70" fmla="*/ 3729790 w 4223084"/>
              <a:gd name="connsiteY70" fmla="*/ 360948 h 553453"/>
              <a:gd name="connsiteX71" fmla="*/ 3814011 w 4223084"/>
              <a:gd name="connsiteY71" fmla="*/ 445169 h 553453"/>
              <a:gd name="connsiteX72" fmla="*/ 3838074 w 4223084"/>
              <a:gd name="connsiteY72" fmla="*/ 481264 h 553453"/>
              <a:gd name="connsiteX73" fmla="*/ 3898232 w 4223084"/>
              <a:gd name="connsiteY73" fmla="*/ 493295 h 553453"/>
              <a:gd name="connsiteX74" fmla="*/ 3934326 w 4223084"/>
              <a:gd name="connsiteY74" fmla="*/ 505327 h 553453"/>
              <a:gd name="connsiteX75" fmla="*/ 4078705 w 4223084"/>
              <a:gd name="connsiteY75" fmla="*/ 493295 h 553453"/>
              <a:gd name="connsiteX76" fmla="*/ 4138863 w 4223084"/>
              <a:gd name="connsiteY76" fmla="*/ 457200 h 553453"/>
              <a:gd name="connsiteX77" fmla="*/ 4174958 w 4223084"/>
              <a:gd name="connsiteY77" fmla="*/ 445169 h 553453"/>
              <a:gd name="connsiteX78" fmla="*/ 4223084 w 4223084"/>
              <a:gd name="connsiteY78" fmla="*/ 397043 h 553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4223084" h="553453">
                <a:moveTo>
                  <a:pt x="0" y="505327"/>
                </a:moveTo>
                <a:cubicBezTo>
                  <a:pt x="20053" y="473243"/>
                  <a:pt x="48193" y="444968"/>
                  <a:pt x="60158" y="409074"/>
                </a:cubicBezTo>
                <a:cubicBezTo>
                  <a:pt x="76763" y="359261"/>
                  <a:pt x="65155" y="383531"/>
                  <a:pt x="96253" y="336885"/>
                </a:cubicBezTo>
                <a:cubicBezTo>
                  <a:pt x="130335" y="234634"/>
                  <a:pt x="82801" y="359304"/>
                  <a:pt x="132348" y="276727"/>
                </a:cubicBezTo>
                <a:cubicBezTo>
                  <a:pt x="138873" y="265852"/>
                  <a:pt x="137344" y="251184"/>
                  <a:pt x="144379" y="240632"/>
                </a:cubicBezTo>
                <a:cubicBezTo>
                  <a:pt x="153817" y="226474"/>
                  <a:pt x="169581" y="217609"/>
                  <a:pt x="180474" y="204537"/>
                </a:cubicBezTo>
                <a:cubicBezTo>
                  <a:pt x="189731" y="193429"/>
                  <a:pt x="195504" y="179734"/>
                  <a:pt x="204537" y="168443"/>
                </a:cubicBezTo>
                <a:cubicBezTo>
                  <a:pt x="221181" y="147637"/>
                  <a:pt x="241652" y="133483"/>
                  <a:pt x="264695" y="120316"/>
                </a:cubicBezTo>
                <a:cubicBezTo>
                  <a:pt x="280267" y="111418"/>
                  <a:pt x="297441" y="105481"/>
                  <a:pt x="312821" y="96253"/>
                </a:cubicBezTo>
                <a:cubicBezTo>
                  <a:pt x="337620" y="81374"/>
                  <a:pt x="385011" y="48127"/>
                  <a:pt x="385011" y="48127"/>
                </a:cubicBezTo>
                <a:cubicBezTo>
                  <a:pt x="429707" y="53714"/>
                  <a:pt x="483833" y="45907"/>
                  <a:pt x="517358" y="84221"/>
                </a:cubicBezTo>
                <a:cubicBezTo>
                  <a:pt x="536402" y="105986"/>
                  <a:pt x="549442" y="132348"/>
                  <a:pt x="565484" y="156411"/>
                </a:cubicBezTo>
                <a:lnTo>
                  <a:pt x="589548" y="192506"/>
                </a:lnTo>
                <a:cubicBezTo>
                  <a:pt x="623627" y="294747"/>
                  <a:pt x="576099" y="170092"/>
                  <a:pt x="625642" y="252664"/>
                </a:cubicBezTo>
                <a:cubicBezTo>
                  <a:pt x="632167" y="263539"/>
                  <a:pt x="631515" y="277672"/>
                  <a:pt x="637674" y="288758"/>
                </a:cubicBezTo>
                <a:cubicBezTo>
                  <a:pt x="651719" y="314039"/>
                  <a:pt x="669758" y="336885"/>
                  <a:pt x="685800" y="360948"/>
                </a:cubicBezTo>
                <a:cubicBezTo>
                  <a:pt x="693821" y="372980"/>
                  <a:pt x="697831" y="389022"/>
                  <a:pt x="709863" y="397043"/>
                </a:cubicBezTo>
                <a:cubicBezTo>
                  <a:pt x="733926" y="413085"/>
                  <a:pt x="761603" y="424719"/>
                  <a:pt x="782053" y="445169"/>
                </a:cubicBezTo>
                <a:cubicBezTo>
                  <a:pt x="794085" y="457201"/>
                  <a:pt x="804717" y="470818"/>
                  <a:pt x="818148" y="481264"/>
                </a:cubicBezTo>
                <a:cubicBezTo>
                  <a:pt x="840976" y="499019"/>
                  <a:pt x="862901" y="520245"/>
                  <a:pt x="890337" y="529390"/>
                </a:cubicBezTo>
                <a:lnTo>
                  <a:pt x="962526" y="553453"/>
                </a:lnTo>
                <a:cubicBezTo>
                  <a:pt x="994610" y="549442"/>
                  <a:pt x="1027584" y="549929"/>
                  <a:pt x="1058779" y="541421"/>
                </a:cubicBezTo>
                <a:cubicBezTo>
                  <a:pt x="1102895" y="529389"/>
                  <a:pt x="1090863" y="509338"/>
                  <a:pt x="1118937" y="481264"/>
                </a:cubicBezTo>
                <a:cubicBezTo>
                  <a:pt x="1129162" y="471039"/>
                  <a:pt x="1143000" y="465221"/>
                  <a:pt x="1155032" y="457200"/>
                </a:cubicBezTo>
                <a:cubicBezTo>
                  <a:pt x="1163053" y="445169"/>
                  <a:pt x="1173222" y="434320"/>
                  <a:pt x="1179095" y="421106"/>
                </a:cubicBezTo>
                <a:cubicBezTo>
                  <a:pt x="1189397" y="397927"/>
                  <a:pt x="1189088" y="370021"/>
                  <a:pt x="1203158" y="348916"/>
                </a:cubicBezTo>
                <a:cubicBezTo>
                  <a:pt x="1211179" y="336884"/>
                  <a:pt x="1220754" y="325755"/>
                  <a:pt x="1227221" y="312821"/>
                </a:cubicBezTo>
                <a:cubicBezTo>
                  <a:pt x="1232893" y="301478"/>
                  <a:pt x="1232218" y="287279"/>
                  <a:pt x="1239253" y="276727"/>
                </a:cubicBezTo>
                <a:cubicBezTo>
                  <a:pt x="1248692" y="262569"/>
                  <a:pt x="1264455" y="253704"/>
                  <a:pt x="1275348" y="240632"/>
                </a:cubicBezTo>
                <a:cubicBezTo>
                  <a:pt x="1284605" y="229523"/>
                  <a:pt x="1289186" y="214762"/>
                  <a:pt x="1299411" y="204537"/>
                </a:cubicBezTo>
                <a:cubicBezTo>
                  <a:pt x="1309636" y="194312"/>
                  <a:pt x="1324214" y="189507"/>
                  <a:pt x="1335505" y="180474"/>
                </a:cubicBezTo>
                <a:cubicBezTo>
                  <a:pt x="1372805" y="150634"/>
                  <a:pt x="1346293" y="157034"/>
                  <a:pt x="1395663" y="132348"/>
                </a:cubicBezTo>
                <a:cubicBezTo>
                  <a:pt x="1407007" y="126676"/>
                  <a:pt x="1420414" y="125988"/>
                  <a:pt x="1431758" y="120316"/>
                </a:cubicBezTo>
                <a:cubicBezTo>
                  <a:pt x="1444692" y="113849"/>
                  <a:pt x="1454919" y="102720"/>
                  <a:pt x="1467853" y="96253"/>
                </a:cubicBezTo>
                <a:cubicBezTo>
                  <a:pt x="1479197" y="90581"/>
                  <a:pt x="1492604" y="89893"/>
                  <a:pt x="1503948" y="84221"/>
                </a:cubicBezTo>
                <a:cubicBezTo>
                  <a:pt x="1597234" y="37577"/>
                  <a:pt x="1485417" y="78365"/>
                  <a:pt x="1576137" y="48127"/>
                </a:cubicBezTo>
                <a:cubicBezTo>
                  <a:pt x="1588169" y="36095"/>
                  <a:pt x="1597013" y="19642"/>
                  <a:pt x="1612232" y="12032"/>
                </a:cubicBezTo>
                <a:cubicBezTo>
                  <a:pt x="1630523" y="2886"/>
                  <a:pt x="1651940" y="0"/>
                  <a:pt x="1672390" y="0"/>
                </a:cubicBezTo>
                <a:cubicBezTo>
                  <a:pt x="1740687" y="0"/>
                  <a:pt x="1808747" y="8021"/>
                  <a:pt x="1876926" y="12032"/>
                </a:cubicBezTo>
                <a:cubicBezTo>
                  <a:pt x="1884947" y="20053"/>
                  <a:pt x="1893904" y="27237"/>
                  <a:pt x="1900990" y="36095"/>
                </a:cubicBezTo>
                <a:cubicBezTo>
                  <a:pt x="1910023" y="47386"/>
                  <a:pt x="1914828" y="61965"/>
                  <a:pt x="1925053" y="72190"/>
                </a:cubicBezTo>
                <a:cubicBezTo>
                  <a:pt x="1935278" y="82415"/>
                  <a:pt x="1949116" y="88232"/>
                  <a:pt x="1961148" y="96253"/>
                </a:cubicBezTo>
                <a:cubicBezTo>
                  <a:pt x="1969169" y="108285"/>
                  <a:pt x="1975689" y="121466"/>
                  <a:pt x="1985211" y="132348"/>
                </a:cubicBezTo>
                <a:cubicBezTo>
                  <a:pt x="2003885" y="153690"/>
                  <a:pt x="2045369" y="192506"/>
                  <a:pt x="2045369" y="192506"/>
                </a:cubicBezTo>
                <a:cubicBezTo>
                  <a:pt x="2068790" y="262772"/>
                  <a:pt x="2039074" y="198243"/>
                  <a:pt x="2093495" y="252664"/>
                </a:cubicBezTo>
                <a:cubicBezTo>
                  <a:pt x="2103720" y="262889"/>
                  <a:pt x="2107951" y="277951"/>
                  <a:pt x="2117558" y="288758"/>
                </a:cubicBezTo>
                <a:cubicBezTo>
                  <a:pt x="2140167" y="314193"/>
                  <a:pt x="2170871" y="332633"/>
                  <a:pt x="2189748" y="360948"/>
                </a:cubicBezTo>
                <a:cubicBezTo>
                  <a:pt x="2221832" y="409074"/>
                  <a:pt x="2201779" y="389022"/>
                  <a:pt x="2249905" y="421106"/>
                </a:cubicBezTo>
                <a:cubicBezTo>
                  <a:pt x="2257926" y="433137"/>
                  <a:pt x="2264936" y="445909"/>
                  <a:pt x="2273969" y="457200"/>
                </a:cubicBezTo>
                <a:cubicBezTo>
                  <a:pt x="2288891" y="475853"/>
                  <a:pt x="2313279" y="494904"/>
                  <a:pt x="2334126" y="505327"/>
                </a:cubicBezTo>
                <a:cubicBezTo>
                  <a:pt x="2351383" y="513955"/>
                  <a:pt x="2402934" y="525536"/>
                  <a:pt x="2418348" y="529390"/>
                </a:cubicBezTo>
                <a:cubicBezTo>
                  <a:pt x="2466474" y="525379"/>
                  <a:pt x="2514857" y="523741"/>
                  <a:pt x="2562726" y="517358"/>
                </a:cubicBezTo>
                <a:cubicBezTo>
                  <a:pt x="2575297" y="515682"/>
                  <a:pt x="2588918" y="513250"/>
                  <a:pt x="2598821" y="505327"/>
                </a:cubicBezTo>
                <a:cubicBezTo>
                  <a:pt x="2610113" y="496294"/>
                  <a:pt x="2613851" y="480523"/>
                  <a:pt x="2622884" y="469232"/>
                </a:cubicBezTo>
                <a:cubicBezTo>
                  <a:pt x="2691461" y="383512"/>
                  <a:pt x="2596948" y="520170"/>
                  <a:pt x="2671011" y="409074"/>
                </a:cubicBezTo>
                <a:cubicBezTo>
                  <a:pt x="2682924" y="373335"/>
                  <a:pt x="2690538" y="329389"/>
                  <a:pt x="2719137" y="300790"/>
                </a:cubicBezTo>
                <a:cubicBezTo>
                  <a:pt x="2729362" y="290565"/>
                  <a:pt x="2743200" y="284748"/>
                  <a:pt x="2755232" y="276727"/>
                </a:cubicBezTo>
                <a:cubicBezTo>
                  <a:pt x="2763253" y="264695"/>
                  <a:pt x="2769070" y="250857"/>
                  <a:pt x="2779295" y="240632"/>
                </a:cubicBezTo>
                <a:cubicBezTo>
                  <a:pt x="2807894" y="212033"/>
                  <a:pt x="2851840" y="204419"/>
                  <a:pt x="2887579" y="192506"/>
                </a:cubicBezTo>
                <a:lnTo>
                  <a:pt x="2923674" y="180474"/>
                </a:lnTo>
                <a:cubicBezTo>
                  <a:pt x="2923679" y="180472"/>
                  <a:pt x="2995858" y="156415"/>
                  <a:pt x="2995863" y="156411"/>
                </a:cubicBezTo>
                <a:cubicBezTo>
                  <a:pt x="3019926" y="140369"/>
                  <a:pt x="3040617" y="117431"/>
                  <a:pt x="3068053" y="108285"/>
                </a:cubicBezTo>
                <a:lnTo>
                  <a:pt x="3140242" y="84221"/>
                </a:lnTo>
                <a:cubicBezTo>
                  <a:pt x="3236495" y="88232"/>
                  <a:pt x="3333253" y="85614"/>
                  <a:pt x="3429000" y="96253"/>
                </a:cubicBezTo>
                <a:cubicBezTo>
                  <a:pt x="3452619" y="98877"/>
                  <a:pt x="3486210" y="146424"/>
                  <a:pt x="3501190" y="156411"/>
                </a:cubicBezTo>
                <a:cubicBezTo>
                  <a:pt x="3511742" y="163446"/>
                  <a:pt x="3525253" y="164432"/>
                  <a:pt x="3537284" y="168443"/>
                </a:cubicBezTo>
                <a:cubicBezTo>
                  <a:pt x="3545305" y="176464"/>
                  <a:pt x="3552490" y="185420"/>
                  <a:pt x="3561348" y="192506"/>
                </a:cubicBezTo>
                <a:cubicBezTo>
                  <a:pt x="3572639" y="201539"/>
                  <a:pt x="3587217" y="206344"/>
                  <a:pt x="3597442" y="216569"/>
                </a:cubicBezTo>
                <a:cubicBezTo>
                  <a:pt x="3607667" y="226794"/>
                  <a:pt x="3612472" y="241373"/>
                  <a:pt x="3621505" y="252664"/>
                </a:cubicBezTo>
                <a:cubicBezTo>
                  <a:pt x="3641097" y="277153"/>
                  <a:pt x="3654866" y="282925"/>
                  <a:pt x="3681663" y="300790"/>
                </a:cubicBezTo>
                <a:cubicBezTo>
                  <a:pt x="3708759" y="382075"/>
                  <a:pt x="3671181" y="293967"/>
                  <a:pt x="3729790" y="360948"/>
                </a:cubicBezTo>
                <a:cubicBezTo>
                  <a:pt x="3809288" y="451802"/>
                  <a:pt x="3739808" y="420434"/>
                  <a:pt x="3814011" y="445169"/>
                </a:cubicBezTo>
                <a:cubicBezTo>
                  <a:pt x="3822032" y="457201"/>
                  <a:pt x="3825519" y="474090"/>
                  <a:pt x="3838074" y="481264"/>
                </a:cubicBezTo>
                <a:cubicBezTo>
                  <a:pt x="3855829" y="491410"/>
                  <a:pt x="3878393" y="488335"/>
                  <a:pt x="3898232" y="493295"/>
                </a:cubicBezTo>
                <a:cubicBezTo>
                  <a:pt x="3910536" y="496371"/>
                  <a:pt x="3922295" y="501316"/>
                  <a:pt x="3934326" y="505327"/>
                </a:cubicBezTo>
                <a:cubicBezTo>
                  <a:pt x="3982452" y="501316"/>
                  <a:pt x="4030835" y="499678"/>
                  <a:pt x="4078705" y="493295"/>
                </a:cubicBezTo>
                <a:cubicBezTo>
                  <a:pt x="4137138" y="485504"/>
                  <a:pt x="4095478" y="483231"/>
                  <a:pt x="4138863" y="457200"/>
                </a:cubicBezTo>
                <a:cubicBezTo>
                  <a:pt x="4149738" y="450675"/>
                  <a:pt x="4162926" y="449179"/>
                  <a:pt x="4174958" y="445169"/>
                </a:cubicBezTo>
                <a:cubicBezTo>
                  <a:pt x="4218515" y="416132"/>
                  <a:pt x="4204586" y="434040"/>
                  <a:pt x="4223084" y="397043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4150895" y="1780674"/>
            <a:ext cx="4042610" cy="3669631"/>
          </a:xfrm>
          <a:custGeom>
            <a:avLst/>
            <a:gdLst>
              <a:gd name="connsiteX0" fmla="*/ 0 w 4042610"/>
              <a:gd name="connsiteY0" fmla="*/ 3669631 h 3669631"/>
              <a:gd name="connsiteX1" fmla="*/ 288758 w 4042610"/>
              <a:gd name="connsiteY1" fmla="*/ 3380873 h 3669631"/>
              <a:gd name="connsiteX2" fmla="*/ 300789 w 4042610"/>
              <a:gd name="connsiteY2" fmla="*/ 3344779 h 3669631"/>
              <a:gd name="connsiteX3" fmla="*/ 360947 w 4042610"/>
              <a:gd name="connsiteY3" fmla="*/ 3296652 h 3669631"/>
              <a:gd name="connsiteX4" fmla="*/ 433137 w 4042610"/>
              <a:gd name="connsiteY4" fmla="*/ 3272589 h 3669631"/>
              <a:gd name="connsiteX5" fmla="*/ 517358 w 4042610"/>
              <a:gd name="connsiteY5" fmla="*/ 3284621 h 3669631"/>
              <a:gd name="connsiteX6" fmla="*/ 565484 w 4042610"/>
              <a:gd name="connsiteY6" fmla="*/ 3296652 h 3669631"/>
              <a:gd name="connsiteX7" fmla="*/ 601579 w 4042610"/>
              <a:gd name="connsiteY7" fmla="*/ 3272589 h 3669631"/>
              <a:gd name="connsiteX8" fmla="*/ 637673 w 4042610"/>
              <a:gd name="connsiteY8" fmla="*/ 3200400 h 3669631"/>
              <a:gd name="connsiteX9" fmla="*/ 661737 w 4042610"/>
              <a:gd name="connsiteY9" fmla="*/ 3176337 h 3669631"/>
              <a:gd name="connsiteX10" fmla="*/ 733926 w 4042610"/>
              <a:gd name="connsiteY10" fmla="*/ 3164305 h 3669631"/>
              <a:gd name="connsiteX11" fmla="*/ 757989 w 4042610"/>
              <a:gd name="connsiteY11" fmla="*/ 3092115 h 3669631"/>
              <a:gd name="connsiteX12" fmla="*/ 697831 w 4042610"/>
              <a:gd name="connsiteY12" fmla="*/ 2983831 h 3669631"/>
              <a:gd name="connsiteX13" fmla="*/ 842210 w 4042610"/>
              <a:gd name="connsiteY13" fmla="*/ 2959768 h 3669631"/>
              <a:gd name="connsiteX14" fmla="*/ 986589 w 4042610"/>
              <a:gd name="connsiteY14" fmla="*/ 2971800 h 3669631"/>
              <a:gd name="connsiteX15" fmla="*/ 1058779 w 4042610"/>
              <a:gd name="connsiteY15" fmla="*/ 3031958 h 3669631"/>
              <a:gd name="connsiteX16" fmla="*/ 1082842 w 4042610"/>
              <a:gd name="connsiteY16" fmla="*/ 3068052 h 3669631"/>
              <a:gd name="connsiteX17" fmla="*/ 1118937 w 4042610"/>
              <a:gd name="connsiteY17" fmla="*/ 3080084 h 3669631"/>
              <a:gd name="connsiteX18" fmla="*/ 1143000 w 4042610"/>
              <a:gd name="connsiteY18" fmla="*/ 3116179 h 3669631"/>
              <a:gd name="connsiteX19" fmla="*/ 1227221 w 4042610"/>
              <a:gd name="connsiteY19" fmla="*/ 3152273 h 3669631"/>
              <a:gd name="connsiteX20" fmla="*/ 1299410 w 4042610"/>
              <a:gd name="connsiteY20" fmla="*/ 3176337 h 3669631"/>
              <a:gd name="connsiteX21" fmla="*/ 1335505 w 4042610"/>
              <a:gd name="connsiteY21" fmla="*/ 3188368 h 3669631"/>
              <a:gd name="connsiteX22" fmla="*/ 1407694 w 4042610"/>
              <a:gd name="connsiteY22" fmla="*/ 3200400 h 3669631"/>
              <a:gd name="connsiteX23" fmla="*/ 1636294 w 4042610"/>
              <a:gd name="connsiteY23" fmla="*/ 3164305 h 3669631"/>
              <a:gd name="connsiteX24" fmla="*/ 1660358 w 4042610"/>
              <a:gd name="connsiteY24" fmla="*/ 3140242 h 3669631"/>
              <a:gd name="connsiteX25" fmla="*/ 1684421 w 4042610"/>
              <a:gd name="connsiteY25" fmla="*/ 3068052 h 3669631"/>
              <a:gd name="connsiteX26" fmla="*/ 1696452 w 4042610"/>
              <a:gd name="connsiteY26" fmla="*/ 2887579 h 3669631"/>
              <a:gd name="connsiteX27" fmla="*/ 1720516 w 4042610"/>
              <a:gd name="connsiteY27" fmla="*/ 2863515 h 3669631"/>
              <a:gd name="connsiteX28" fmla="*/ 1780673 w 4042610"/>
              <a:gd name="connsiteY28" fmla="*/ 2851484 h 3669631"/>
              <a:gd name="connsiteX29" fmla="*/ 1816768 w 4042610"/>
              <a:gd name="connsiteY29" fmla="*/ 2779294 h 3669631"/>
              <a:gd name="connsiteX30" fmla="*/ 1840831 w 4042610"/>
              <a:gd name="connsiteY30" fmla="*/ 2743200 h 3669631"/>
              <a:gd name="connsiteX31" fmla="*/ 1852863 w 4042610"/>
              <a:gd name="connsiteY31" fmla="*/ 2634915 h 3669631"/>
              <a:gd name="connsiteX32" fmla="*/ 1864894 w 4042610"/>
              <a:gd name="connsiteY32" fmla="*/ 2598821 h 3669631"/>
              <a:gd name="connsiteX33" fmla="*/ 1900989 w 4042610"/>
              <a:gd name="connsiteY33" fmla="*/ 2574758 h 3669631"/>
              <a:gd name="connsiteX34" fmla="*/ 2069431 w 4042610"/>
              <a:gd name="connsiteY34" fmla="*/ 2562726 h 3669631"/>
              <a:gd name="connsiteX35" fmla="*/ 2153652 w 4042610"/>
              <a:gd name="connsiteY35" fmla="*/ 2478505 h 3669631"/>
              <a:gd name="connsiteX36" fmla="*/ 2177716 w 4042610"/>
              <a:gd name="connsiteY36" fmla="*/ 2442410 h 3669631"/>
              <a:gd name="connsiteX37" fmla="*/ 2189747 w 4042610"/>
              <a:gd name="connsiteY37" fmla="*/ 2406315 h 3669631"/>
              <a:gd name="connsiteX38" fmla="*/ 2213810 w 4042610"/>
              <a:gd name="connsiteY38" fmla="*/ 2370221 h 3669631"/>
              <a:gd name="connsiteX39" fmla="*/ 2165684 w 4042610"/>
              <a:gd name="connsiteY39" fmla="*/ 2249905 h 3669631"/>
              <a:gd name="connsiteX40" fmla="*/ 2129589 w 4042610"/>
              <a:gd name="connsiteY40" fmla="*/ 2237873 h 3669631"/>
              <a:gd name="connsiteX41" fmla="*/ 2093494 w 4042610"/>
              <a:gd name="connsiteY41" fmla="*/ 2213810 h 3669631"/>
              <a:gd name="connsiteX42" fmla="*/ 2021305 w 4042610"/>
              <a:gd name="connsiteY42" fmla="*/ 2189747 h 3669631"/>
              <a:gd name="connsiteX43" fmla="*/ 1985210 w 4042610"/>
              <a:gd name="connsiteY43" fmla="*/ 2177715 h 3669631"/>
              <a:gd name="connsiteX44" fmla="*/ 1876926 w 4042610"/>
              <a:gd name="connsiteY44" fmla="*/ 2093494 h 3669631"/>
              <a:gd name="connsiteX45" fmla="*/ 1852863 w 4042610"/>
              <a:gd name="connsiteY45" fmla="*/ 2057400 h 3669631"/>
              <a:gd name="connsiteX46" fmla="*/ 1864894 w 4042610"/>
              <a:gd name="connsiteY46" fmla="*/ 1876926 h 3669631"/>
              <a:gd name="connsiteX47" fmla="*/ 1913021 w 4042610"/>
              <a:gd name="connsiteY47" fmla="*/ 1864894 h 3669631"/>
              <a:gd name="connsiteX48" fmla="*/ 1925052 w 4042610"/>
              <a:gd name="connsiteY48" fmla="*/ 1696452 h 3669631"/>
              <a:gd name="connsiteX49" fmla="*/ 1937084 w 4042610"/>
              <a:gd name="connsiteY49" fmla="*/ 1624263 h 3669631"/>
              <a:gd name="connsiteX50" fmla="*/ 1973179 w 4042610"/>
              <a:gd name="connsiteY50" fmla="*/ 1407694 h 3669631"/>
              <a:gd name="connsiteX51" fmla="*/ 1985210 w 4042610"/>
              <a:gd name="connsiteY51" fmla="*/ 1371600 h 3669631"/>
              <a:gd name="connsiteX52" fmla="*/ 2033337 w 4042610"/>
              <a:gd name="connsiteY52" fmla="*/ 1299410 h 3669631"/>
              <a:gd name="connsiteX53" fmla="*/ 2165684 w 4042610"/>
              <a:gd name="connsiteY53" fmla="*/ 1311442 h 3669631"/>
              <a:gd name="connsiteX54" fmla="*/ 2237873 w 4042610"/>
              <a:gd name="connsiteY54" fmla="*/ 1359568 h 3669631"/>
              <a:gd name="connsiteX55" fmla="*/ 2310063 w 4042610"/>
              <a:gd name="connsiteY55" fmla="*/ 1395663 h 3669631"/>
              <a:gd name="connsiteX56" fmla="*/ 2394284 w 4042610"/>
              <a:gd name="connsiteY56" fmla="*/ 1371600 h 3669631"/>
              <a:gd name="connsiteX57" fmla="*/ 2442410 w 4042610"/>
              <a:gd name="connsiteY57" fmla="*/ 1299410 h 3669631"/>
              <a:gd name="connsiteX58" fmla="*/ 2514600 w 4042610"/>
              <a:gd name="connsiteY58" fmla="*/ 1275347 h 3669631"/>
              <a:gd name="connsiteX59" fmla="*/ 2550694 w 4042610"/>
              <a:gd name="connsiteY59" fmla="*/ 1263315 h 3669631"/>
              <a:gd name="connsiteX60" fmla="*/ 2586789 w 4042610"/>
              <a:gd name="connsiteY60" fmla="*/ 1275347 h 3669631"/>
              <a:gd name="connsiteX61" fmla="*/ 2634916 w 4042610"/>
              <a:gd name="connsiteY61" fmla="*/ 1335505 h 3669631"/>
              <a:gd name="connsiteX62" fmla="*/ 2707105 w 4042610"/>
              <a:gd name="connsiteY62" fmla="*/ 1359568 h 3669631"/>
              <a:gd name="connsiteX63" fmla="*/ 2899610 w 4042610"/>
              <a:gd name="connsiteY63" fmla="*/ 1347537 h 3669631"/>
              <a:gd name="connsiteX64" fmla="*/ 3007894 w 4042610"/>
              <a:gd name="connsiteY64" fmla="*/ 1323473 h 3669631"/>
              <a:gd name="connsiteX65" fmla="*/ 3068052 w 4042610"/>
              <a:gd name="connsiteY65" fmla="*/ 1311442 h 3669631"/>
              <a:gd name="connsiteX66" fmla="*/ 3140242 w 4042610"/>
              <a:gd name="connsiteY66" fmla="*/ 1287379 h 3669631"/>
              <a:gd name="connsiteX67" fmla="*/ 3176337 w 4042610"/>
              <a:gd name="connsiteY67" fmla="*/ 1227221 h 3669631"/>
              <a:gd name="connsiteX68" fmla="*/ 3188368 w 4042610"/>
              <a:gd name="connsiteY68" fmla="*/ 1191126 h 3669631"/>
              <a:gd name="connsiteX69" fmla="*/ 3212431 w 4042610"/>
              <a:gd name="connsiteY69" fmla="*/ 1155031 h 3669631"/>
              <a:gd name="connsiteX70" fmla="*/ 3224463 w 4042610"/>
              <a:gd name="connsiteY70" fmla="*/ 1106905 h 3669631"/>
              <a:gd name="connsiteX71" fmla="*/ 3248526 w 4042610"/>
              <a:gd name="connsiteY71" fmla="*/ 1034715 h 3669631"/>
              <a:gd name="connsiteX72" fmla="*/ 3248526 w 4042610"/>
              <a:gd name="connsiteY72" fmla="*/ 866273 h 3669631"/>
              <a:gd name="connsiteX73" fmla="*/ 3236494 w 4042610"/>
              <a:gd name="connsiteY73" fmla="*/ 830179 h 3669631"/>
              <a:gd name="connsiteX74" fmla="*/ 3212431 w 4042610"/>
              <a:gd name="connsiteY74" fmla="*/ 806115 h 3669631"/>
              <a:gd name="connsiteX75" fmla="*/ 3176337 w 4042610"/>
              <a:gd name="connsiteY75" fmla="*/ 733926 h 3669631"/>
              <a:gd name="connsiteX76" fmla="*/ 3140242 w 4042610"/>
              <a:gd name="connsiteY76" fmla="*/ 661737 h 3669631"/>
              <a:gd name="connsiteX77" fmla="*/ 3164305 w 4042610"/>
              <a:gd name="connsiteY77" fmla="*/ 541421 h 3669631"/>
              <a:gd name="connsiteX78" fmla="*/ 3188368 w 4042610"/>
              <a:gd name="connsiteY78" fmla="*/ 505326 h 3669631"/>
              <a:gd name="connsiteX79" fmla="*/ 3224463 w 4042610"/>
              <a:gd name="connsiteY79" fmla="*/ 493294 h 3669631"/>
              <a:gd name="connsiteX80" fmla="*/ 3260558 w 4042610"/>
              <a:gd name="connsiteY80" fmla="*/ 469231 h 3669631"/>
              <a:gd name="connsiteX81" fmla="*/ 3272589 w 4042610"/>
              <a:gd name="connsiteY81" fmla="*/ 433137 h 3669631"/>
              <a:gd name="connsiteX82" fmla="*/ 3356810 w 4042610"/>
              <a:gd name="connsiteY82" fmla="*/ 409073 h 3669631"/>
              <a:gd name="connsiteX83" fmla="*/ 3429000 w 4042610"/>
              <a:gd name="connsiteY83" fmla="*/ 336884 h 3669631"/>
              <a:gd name="connsiteX84" fmla="*/ 3477126 w 4042610"/>
              <a:gd name="connsiteY84" fmla="*/ 264694 h 3669631"/>
              <a:gd name="connsiteX85" fmla="*/ 3489158 w 4042610"/>
              <a:gd name="connsiteY85" fmla="*/ 228600 h 3669631"/>
              <a:gd name="connsiteX86" fmla="*/ 3561347 w 4042610"/>
              <a:gd name="connsiteY86" fmla="*/ 180473 h 3669631"/>
              <a:gd name="connsiteX87" fmla="*/ 3597442 w 4042610"/>
              <a:gd name="connsiteY87" fmla="*/ 156410 h 3669631"/>
              <a:gd name="connsiteX88" fmla="*/ 3717758 w 4042610"/>
              <a:gd name="connsiteY88" fmla="*/ 132347 h 3669631"/>
              <a:gd name="connsiteX89" fmla="*/ 3801979 w 4042610"/>
              <a:gd name="connsiteY89" fmla="*/ 108284 h 3669631"/>
              <a:gd name="connsiteX90" fmla="*/ 3898231 w 4042610"/>
              <a:gd name="connsiteY90" fmla="*/ 84221 h 3669631"/>
              <a:gd name="connsiteX91" fmla="*/ 3934326 w 4042610"/>
              <a:gd name="connsiteY91" fmla="*/ 60158 h 3669631"/>
              <a:gd name="connsiteX92" fmla="*/ 4042610 w 4042610"/>
              <a:gd name="connsiteY92" fmla="*/ 12031 h 3669631"/>
              <a:gd name="connsiteX93" fmla="*/ 4042610 w 4042610"/>
              <a:gd name="connsiteY93" fmla="*/ 0 h 3669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4042610" h="3669631">
                <a:moveTo>
                  <a:pt x="0" y="3669631"/>
                </a:moveTo>
                <a:cubicBezTo>
                  <a:pt x="348259" y="3487930"/>
                  <a:pt x="254756" y="3635889"/>
                  <a:pt x="288758" y="3380873"/>
                </a:cubicBezTo>
                <a:cubicBezTo>
                  <a:pt x="290434" y="3368302"/>
                  <a:pt x="294264" y="3355654"/>
                  <a:pt x="300789" y="3344779"/>
                </a:cubicBezTo>
                <a:cubicBezTo>
                  <a:pt x="309881" y="3329625"/>
                  <a:pt x="347532" y="3302614"/>
                  <a:pt x="360947" y="3296652"/>
                </a:cubicBezTo>
                <a:cubicBezTo>
                  <a:pt x="384126" y="3286350"/>
                  <a:pt x="433137" y="3272589"/>
                  <a:pt x="433137" y="3272589"/>
                </a:cubicBezTo>
                <a:cubicBezTo>
                  <a:pt x="461211" y="3276600"/>
                  <a:pt x="489457" y="3279548"/>
                  <a:pt x="517358" y="3284621"/>
                </a:cubicBezTo>
                <a:cubicBezTo>
                  <a:pt x="533627" y="3287579"/>
                  <a:pt x="549115" y="3298991"/>
                  <a:pt x="565484" y="3296652"/>
                </a:cubicBezTo>
                <a:cubicBezTo>
                  <a:pt x="579799" y="3294607"/>
                  <a:pt x="589547" y="3280610"/>
                  <a:pt x="601579" y="3272589"/>
                </a:cubicBezTo>
                <a:cubicBezTo>
                  <a:pt x="614286" y="3234465"/>
                  <a:pt x="611017" y="3233719"/>
                  <a:pt x="637673" y="3200400"/>
                </a:cubicBezTo>
                <a:cubicBezTo>
                  <a:pt x="644759" y="3191542"/>
                  <a:pt x="651116" y="3180320"/>
                  <a:pt x="661737" y="3176337"/>
                </a:cubicBezTo>
                <a:cubicBezTo>
                  <a:pt x="684579" y="3167771"/>
                  <a:pt x="709863" y="3168316"/>
                  <a:pt x="733926" y="3164305"/>
                </a:cubicBezTo>
                <a:cubicBezTo>
                  <a:pt x="741947" y="3140242"/>
                  <a:pt x="772059" y="3113220"/>
                  <a:pt x="757989" y="3092115"/>
                </a:cubicBezTo>
                <a:cubicBezTo>
                  <a:pt x="702828" y="3009374"/>
                  <a:pt x="719009" y="3047362"/>
                  <a:pt x="697831" y="2983831"/>
                </a:cubicBezTo>
                <a:cubicBezTo>
                  <a:pt x="754306" y="2965007"/>
                  <a:pt x="761621" y="2959768"/>
                  <a:pt x="842210" y="2959768"/>
                </a:cubicBezTo>
                <a:cubicBezTo>
                  <a:pt x="890503" y="2959768"/>
                  <a:pt x="938463" y="2967789"/>
                  <a:pt x="986589" y="2971800"/>
                </a:cubicBezTo>
                <a:cubicBezTo>
                  <a:pt x="1022081" y="2995461"/>
                  <a:pt x="1029828" y="2997217"/>
                  <a:pt x="1058779" y="3031958"/>
                </a:cubicBezTo>
                <a:cubicBezTo>
                  <a:pt x="1068036" y="3043066"/>
                  <a:pt x="1071551" y="3059019"/>
                  <a:pt x="1082842" y="3068052"/>
                </a:cubicBezTo>
                <a:cubicBezTo>
                  <a:pt x="1092745" y="3075975"/>
                  <a:pt x="1106905" y="3076073"/>
                  <a:pt x="1118937" y="3080084"/>
                </a:cubicBezTo>
                <a:cubicBezTo>
                  <a:pt x="1126958" y="3092116"/>
                  <a:pt x="1132775" y="3105954"/>
                  <a:pt x="1143000" y="3116179"/>
                </a:cubicBezTo>
                <a:cubicBezTo>
                  <a:pt x="1172997" y="3146176"/>
                  <a:pt x="1187772" y="3140438"/>
                  <a:pt x="1227221" y="3152273"/>
                </a:cubicBezTo>
                <a:cubicBezTo>
                  <a:pt x="1251516" y="3159562"/>
                  <a:pt x="1275347" y="3168316"/>
                  <a:pt x="1299410" y="3176337"/>
                </a:cubicBezTo>
                <a:cubicBezTo>
                  <a:pt x="1311442" y="3180348"/>
                  <a:pt x="1322995" y="3186283"/>
                  <a:pt x="1335505" y="3188368"/>
                </a:cubicBezTo>
                <a:lnTo>
                  <a:pt x="1407694" y="3200400"/>
                </a:lnTo>
                <a:cubicBezTo>
                  <a:pt x="1542622" y="3191967"/>
                  <a:pt x="1562900" y="3223020"/>
                  <a:pt x="1636294" y="3164305"/>
                </a:cubicBezTo>
                <a:cubicBezTo>
                  <a:pt x="1645152" y="3157219"/>
                  <a:pt x="1652337" y="3148263"/>
                  <a:pt x="1660358" y="3140242"/>
                </a:cubicBezTo>
                <a:cubicBezTo>
                  <a:pt x="1668379" y="3116179"/>
                  <a:pt x="1682734" y="3093361"/>
                  <a:pt x="1684421" y="3068052"/>
                </a:cubicBezTo>
                <a:cubicBezTo>
                  <a:pt x="1688431" y="3007894"/>
                  <a:pt x="1685974" y="2946953"/>
                  <a:pt x="1696452" y="2887579"/>
                </a:cubicBezTo>
                <a:cubicBezTo>
                  <a:pt x="1698423" y="2876408"/>
                  <a:pt x="1710089" y="2867984"/>
                  <a:pt x="1720516" y="2863515"/>
                </a:cubicBezTo>
                <a:cubicBezTo>
                  <a:pt x="1739312" y="2855460"/>
                  <a:pt x="1760621" y="2855494"/>
                  <a:pt x="1780673" y="2851484"/>
                </a:cubicBezTo>
                <a:cubicBezTo>
                  <a:pt x="1829106" y="2803053"/>
                  <a:pt x="1783507" y="2856904"/>
                  <a:pt x="1816768" y="2779294"/>
                </a:cubicBezTo>
                <a:cubicBezTo>
                  <a:pt x="1822464" y="2766003"/>
                  <a:pt x="1832810" y="2755231"/>
                  <a:pt x="1840831" y="2743200"/>
                </a:cubicBezTo>
                <a:cubicBezTo>
                  <a:pt x="1844842" y="2707105"/>
                  <a:pt x="1846893" y="2670738"/>
                  <a:pt x="1852863" y="2634915"/>
                </a:cubicBezTo>
                <a:cubicBezTo>
                  <a:pt x="1854948" y="2622405"/>
                  <a:pt x="1856972" y="2608724"/>
                  <a:pt x="1864894" y="2598821"/>
                </a:cubicBezTo>
                <a:cubicBezTo>
                  <a:pt x="1873927" y="2587530"/>
                  <a:pt x="1886749" y="2577271"/>
                  <a:pt x="1900989" y="2574758"/>
                </a:cubicBezTo>
                <a:cubicBezTo>
                  <a:pt x="1956423" y="2564975"/>
                  <a:pt x="2013284" y="2566737"/>
                  <a:pt x="2069431" y="2562726"/>
                </a:cubicBezTo>
                <a:cubicBezTo>
                  <a:pt x="2132962" y="2541548"/>
                  <a:pt x="2098490" y="2561247"/>
                  <a:pt x="2153652" y="2478505"/>
                </a:cubicBezTo>
                <a:lnTo>
                  <a:pt x="2177716" y="2442410"/>
                </a:lnTo>
                <a:cubicBezTo>
                  <a:pt x="2181726" y="2430378"/>
                  <a:pt x="2184075" y="2417659"/>
                  <a:pt x="2189747" y="2406315"/>
                </a:cubicBezTo>
                <a:cubicBezTo>
                  <a:pt x="2196214" y="2393382"/>
                  <a:pt x="2212371" y="2384609"/>
                  <a:pt x="2213810" y="2370221"/>
                </a:cubicBezTo>
                <a:cubicBezTo>
                  <a:pt x="2219458" y="2313739"/>
                  <a:pt x="2209780" y="2279303"/>
                  <a:pt x="2165684" y="2249905"/>
                </a:cubicBezTo>
                <a:cubicBezTo>
                  <a:pt x="2155132" y="2242870"/>
                  <a:pt x="2140933" y="2243545"/>
                  <a:pt x="2129589" y="2237873"/>
                </a:cubicBezTo>
                <a:cubicBezTo>
                  <a:pt x="2116655" y="2231406"/>
                  <a:pt x="2106708" y="2219683"/>
                  <a:pt x="2093494" y="2213810"/>
                </a:cubicBezTo>
                <a:cubicBezTo>
                  <a:pt x="2070315" y="2203508"/>
                  <a:pt x="2045368" y="2197768"/>
                  <a:pt x="2021305" y="2189747"/>
                </a:cubicBezTo>
                <a:cubicBezTo>
                  <a:pt x="2009273" y="2185736"/>
                  <a:pt x="1995762" y="2184750"/>
                  <a:pt x="1985210" y="2177715"/>
                </a:cubicBezTo>
                <a:cubicBezTo>
                  <a:pt x="1934902" y="2144176"/>
                  <a:pt x="1912267" y="2135903"/>
                  <a:pt x="1876926" y="2093494"/>
                </a:cubicBezTo>
                <a:cubicBezTo>
                  <a:pt x="1867669" y="2082386"/>
                  <a:pt x="1860884" y="2069431"/>
                  <a:pt x="1852863" y="2057400"/>
                </a:cubicBezTo>
                <a:cubicBezTo>
                  <a:pt x="1856873" y="1997242"/>
                  <a:pt x="1846911" y="1934473"/>
                  <a:pt x="1864894" y="1876926"/>
                </a:cubicBezTo>
                <a:cubicBezTo>
                  <a:pt x="1869826" y="1861143"/>
                  <a:pt x="1907792" y="1880582"/>
                  <a:pt x="1913021" y="1864894"/>
                </a:cubicBezTo>
                <a:cubicBezTo>
                  <a:pt x="1930822" y="1811492"/>
                  <a:pt x="1919451" y="1752463"/>
                  <a:pt x="1925052" y="1696452"/>
                </a:cubicBezTo>
                <a:cubicBezTo>
                  <a:pt x="1927479" y="1672178"/>
                  <a:pt x="1933073" y="1648326"/>
                  <a:pt x="1937084" y="1624263"/>
                </a:cubicBezTo>
                <a:cubicBezTo>
                  <a:pt x="1954809" y="1376119"/>
                  <a:pt x="1922536" y="1525864"/>
                  <a:pt x="1973179" y="1407694"/>
                </a:cubicBezTo>
                <a:cubicBezTo>
                  <a:pt x="1978175" y="1396037"/>
                  <a:pt x="1979051" y="1382686"/>
                  <a:pt x="1985210" y="1371600"/>
                </a:cubicBezTo>
                <a:cubicBezTo>
                  <a:pt x="1999255" y="1346319"/>
                  <a:pt x="2033337" y="1299410"/>
                  <a:pt x="2033337" y="1299410"/>
                </a:cubicBezTo>
                <a:cubicBezTo>
                  <a:pt x="2077453" y="1303421"/>
                  <a:pt x="2123186" y="1298943"/>
                  <a:pt x="2165684" y="1311442"/>
                </a:cubicBezTo>
                <a:cubicBezTo>
                  <a:pt x="2193429" y="1319602"/>
                  <a:pt x="2210437" y="1350422"/>
                  <a:pt x="2237873" y="1359568"/>
                </a:cubicBezTo>
                <a:cubicBezTo>
                  <a:pt x="2287686" y="1376173"/>
                  <a:pt x="2263415" y="1364565"/>
                  <a:pt x="2310063" y="1395663"/>
                </a:cubicBezTo>
                <a:cubicBezTo>
                  <a:pt x="2310477" y="1395560"/>
                  <a:pt x="2388532" y="1377352"/>
                  <a:pt x="2394284" y="1371600"/>
                </a:cubicBezTo>
                <a:cubicBezTo>
                  <a:pt x="2414734" y="1351150"/>
                  <a:pt x="2414974" y="1308555"/>
                  <a:pt x="2442410" y="1299410"/>
                </a:cubicBezTo>
                <a:lnTo>
                  <a:pt x="2514600" y="1275347"/>
                </a:lnTo>
                <a:lnTo>
                  <a:pt x="2550694" y="1263315"/>
                </a:lnTo>
                <a:cubicBezTo>
                  <a:pt x="2562726" y="1267326"/>
                  <a:pt x="2576886" y="1267424"/>
                  <a:pt x="2586789" y="1275347"/>
                </a:cubicBezTo>
                <a:cubicBezTo>
                  <a:pt x="2615130" y="1298020"/>
                  <a:pt x="2602207" y="1319151"/>
                  <a:pt x="2634916" y="1335505"/>
                </a:cubicBezTo>
                <a:cubicBezTo>
                  <a:pt x="2657603" y="1346848"/>
                  <a:pt x="2707105" y="1359568"/>
                  <a:pt x="2707105" y="1359568"/>
                </a:cubicBezTo>
                <a:cubicBezTo>
                  <a:pt x="2771273" y="1355558"/>
                  <a:pt x="2835606" y="1353633"/>
                  <a:pt x="2899610" y="1347537"/>
                </a:cubicBezTo>
                <a:cubicBezTo>
                  <a:pt x="2931365" y="1344513"/>
                  <a:pt x="2976007" y="1330559"/>
                  <a:pt x="3007894" y="1323473"/>
                </a:cubicBezTo>
                <a:cubicBezTo>
                  <a:pt x="3027857" y="1319037"/>
                  <a:pt x="3048323" y="1316823"/>
                  <a:pt x="3068052" y="1311442"/>
                </a:cubicBezTo>
                <a:cubicBezTo>
                  <a:pt x="3092523" y="1304768"/>
                  <a:pt x="3140242" y="1287379"/>
                  <a:pt x="3140242" y="1287379"/>
                </a:cubicBezTo>
                <a:cubicBezTo>
                  <a:pt x="3174324" y="1185128"/>
                  <a:pt x="3126790" y="1309798"/>
                  <a:pt x="3176337" y="1227221"/>
                </a:cubicBezTo>
                <a:cubicBezTo>
                  <a:pt x="3182862" y="1216346"/>
                  <a:pt x="3182696" y="1202470"/>
                  <a:pt x="3188368" y="1191126"/>
                </a:cubicBezTo>
                <a:cubicBezTo>
                  <a:pt x="3194835" y="1178192"/>
                  <a:pt x="3204410" y="1167063"/>
                  <a:pt x="3212431" y="1155031"/>
                </a:cubicBezTo>
                <a:cubicBezTo>
                  <a:pt x="3216442" y="1138989"/>
                  <a:pt x="3219711" y="1122743"/>
                  <a:pt x="3224463" y="1106905"/>
                </a:cubicBezTo>
                <a:cubicBezTo>
                  <a:pt x="3231752" y="1082610"/>
                  <a:pt x="3248526" y="1034715"/>
                  <a:pt x="3248526" y="1034715"/>
                </a:cubicBezTo>
                <a:cubicBezTo>
                  <a:pt x="3261895" y="941136"/>
                  <a:pt x="3267242" y="959852"/>
                  <a:pt x="3248526" y="866273"/>
                </a:cubicBezTo>
                <a:cubicBezTo>
                  <a:pt x="3246039" y="853837"/>
                  <a:pt x="3243019" y="841054"/>
                  <a:pt x="3236494" y="830179"/>
                </a:cubicBezTo>
                <a:cubicBezTo>
                  <a:pt x="3230658" y="820452"/>
                  <a:pt x="3220452" y="814136"/>
                  <a:pt x="3212431" y="806115"/>
                </a:cubicBezTo>
                <a:cubicBezTo>
                  <a:pt x="3182192" y="715396"/>
                  <a:pt x="3222982" y="827215"/>
                  <a:pt x="3176337" y="733926"/>
                </a:cubicBezTo>
                <a:cubicBezTo>
                  <a:pt x="3126527" y="634306"/>
                  <a:pt x="3209199" y="765171"/>
                  <a:pt x="3140242" y="661737"/>
                </a:cubicBezTo>
                <a:cubicBezTo>
                  <a:pt x="3144677" y="630692"/>
                  <a:pt x="3147504" y="575023"/>
                  <a:pt x="3164305" y="541421"/>
                </a:cubicBezTo>
                <a:cubicBezTo>
                  <a:pt x="3170772" y="528487"/>
                  <a:pt x="3177077" y="514359"/>
                  <a:pt x="3188368" y="505326"/>
                </a:cubicBezTo>
                <a:cubicBezTo>
                  <a:pt x="3198271" y="497403"/>
                  <a:pt x="3213119" y="498966"/>
                  <a:pt x="3224463" y="493294"/>
                </a:cubicBezTo>
                <a:cubicBezTo>
                  <a:pt x="3237397" y="486827"/>
                  <a:pt x="3248526" y="477252"/>
                  <a:pt x="3260558" y="469231"/>
                </a:cubicBezTo>
                <a:cubicBezTo>
                  <a:pt x="3264568" y="457200"/>
                  <a:pt x="3263621" y="442105"/>
                  <a:pt x="3272589" y="433137"/>
                </a:cubicBezTo>
                <a:cubicBezTo>
                  <a:pt x="3278343" y="427383"/>
                  <a:pt x="3356393" y="409177"/>
                  <a:pt x="3356810" y="409073"/>
                </a:cubicBezTo>
                <a:cubicBezTo>
                  <a:pt x="3405553" y="376578"/>
                  <a:pt x="3389826" y="392846"/>
                  <a:pt x="3429000" y="336884"/>
                </a:cubicBezTo>
                <a:cubicBezTo>
                  <a:pt x="3445585" y="313191"/>
                  <a:pt x="3467980" y="292130"/>
                  <a:pt x="3477126" y="264694"/>
                </a:cubicBezTo>
                <a:cubicBezTo>
                  <a:pt x="3481137" y="252663"/>
                  <a:pt x="3480190" y="237568"/>
                  <a:pt x="3489158" y="228600"/>
                </a:cubicBezTo>
                <a:cubicBezTo>
                  <a:pt x="3509608" y="208150"/>
                  <a:pt x="3537284" y="196515"/>
                  <a:pt x="3561347" y="180473"/>
                </a:cubicBezTo>
                <a:cubicBezTo>
                  <a:pt x="3573379" y="172452"/>
                  <a:pt x="3583724" y="160982"/>
                  <a:pt x="3597442" y="156410"/>
                </a:cubicBezTo>
                <a:cubicBezTo>
                  <a:pt x="3660441" y="135412"/>
                  <a:pt x="3620982" y="146173"/>
                  <a:pt x="3717758" y="132347"/>
                </a:cubicBezTo>
                <a:cubicBezTo>
                  <a:pt x="3804298" y="103499"/>
                  <a:pt x="3696227" y="138499"/>
                  <a:pt x="3801979" y="108284"/>
                </a:cubicBezTo>
                <a:cubicBezTo>
                  <a:pt x="3888313" y="83617"/>
                  <a:pt x="3775908" y="108684"/>
                  <a:pt x="3898231" y="84221"/>
                </a:cubicBezTo>
                <a:cubicBezTo>
                  <a:pt x="3910263" y="76200"/>
                  <a:pt x="3921112" y="66031"/>
                  <a:pt x="3934326" y="60158"/>
                </a:cubicBezTo>
                <a:cubicBezTo>
                  <a:pt x="3977214" y="41096"/>
                  <a:pt x="4009935" y="44706"/>
                  <a:pt x="4042610" y="12031"/>
                </a:cubicBezTo>
                <a:lnTo>
                  <a:pt x="404261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4459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8640"/>
            <a:ext cx="8712968" cy="5649491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Вопросы:</a:t>
            </a:r>
          </a:p>
          <a:p>
            <a:r>
              <a:rPr lang="ru-RU" sz="2800" dirty="0" smtClean="0"/>
              <a:t>На что похожа линия?</a:t>
            </a:r>
          </a:p>
          <a:p>
            <a:r>
              <a:rPr lang="ru-RU" sz="2800" dirty="0" smtClean="0"/>
              <a:t>При помощи каких материалов можно изобразить линию?</a:t>
            </a:r>
          </a:p>
          <a:p>
            <a:r>
              <a:rPr lang="ru-RU" sz="2800" dirty="0" smtClean="0"/>
              <a:t>Что можно этой линией нарисовать?</a:t>
            </a:r>
          </a:p>
          <a:p>
            <a:r>
              <a:rPr lang="ru-RU" sz="2800" dirty="0" smtClean="0"/>
              <a:t>Найдите в окружающем пространстве такую линию?</a:t>
            </a:r>
          </a:p>
          <a:p>
            <a:r>
              <a:rPr lang="ru-RU" sz="2800" dirty="0" smtClean="0"/>
              <a:t>Какой характер у линии.</a:t>
            </a:r>
          </a:p>
          <a:p>
            <a:r>
              <a:rPr lang="ru-RU" sz="2800" dirty="0" smtClean="0"/>
              <a:t>Какую линию тебе приятнее чертить?</a:t>
            </a:r>
          </a:p>
          <a:p>
            <a:r>
              <a:rPr lang="ru-RU" sz="2800" dirty="0" smtClean="0"/>
              <a:t>Если бы волшебник превратил тебя в линию, как ты думаешь, в какую линию ты бы превратился? (А в какую бы хотел превратиться?)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231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8492" y="476672"/>
            <a:ext cx="4998321" cy="5760639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0070C0"/>
                </a:solidFill>
              </a:rPr>
              <a:t>Арт-техника «Разрисуем </a:t>
            </a:r>
            <a:r>
              <a:rPr lang="ru-RU" b="1" dirty="0">
                <a:solidFill>
                  <a:srgbClr val="0070C0"/>
                </a:solidFill>
              </a:rPr>
              <a:t>домики </a:t>
            </a:r>
            <a:r>
              <a:rPr lang="ru-RU" b="1" dirty="0" smtClean="0">
                <a:solidFill>
                  <a:srgbClr val="0070C0"/>
                </a:solidFill>
              </a:rPr>
              <a:t>линий»</a:t>
            </a:r>
            <a:endParaRPr lang="ru-RU" b="1" dirty="0"/>
          </a:p>
          <a:p>
            <a:pPr marL="0" indent="0">
              <a:buNone/>
            </a:pPr>
            <a:r>
              <a:rPr lang="ru-RU" b="1" dirty="0" smtClean="0"/>
              <a:t>Поможем разрисовать домики для различных линий (прямой, кривой, ломанной и извилистой линии)</a:t>
            </a:r>
            <a:endParaRPr lang="ru-RU" dirty="0">
              <a:solidFill>
                <a:srgbClr val="0070C0"/>
              </a:solidFill>
            </a:endParaRPr>
          </a:p>
          <a:p>
            <a:pPr lvl="0"/>
            <a:r>
              <a:rPr lang="ru-RU" dirty="0"/>
              <a:t>Перед вами 6 домиков. Придумайте, как можно разрисовать все домики </a:t>
            </a:r>
            <a:r>
              <a:rPr lang="ru-RU" dirty="0" smtClean="0"/>
              <a:t>однотипными линиями </a:t>
            </a:r>
            <a:r>
              <a:rPr lang="ru-RU" dirty="0"/>
              <a:t>по-разному?</a:t>
            </a:r>
          </a:p>
          <a:p>
            <a:pPr lvl="0"/>
            <a:r>
              <a:rPr lang="ru-RU" dirty="0"/>
              <a:t>Для разрисовывания домиков цвет можно выбрать произвольно.</a:t>
            </a:r>
          </a:p>
          <a:p>
            <a:pPr lvl="0"/>
            <a:r>
              <a:rPr lang="ru-RU" dirty="0"/>
              <a:t>В завершении домики можно раскрасить произвольно.</a:t>
            </a:r>
          </a:p>
          <a:p>
            <a:pPr lvl="0"/>
            <a:r>
              <a:rPr lang="ru-RU" dirty="0"/>
              <a:t>При разрисовывании можно использовать и </a:t>
            </a:r>
            <a:r>
              <a:rPr lang="ru-RU" dirty="0" smtClean="0"/>
              <a:t>не ведущую </a:t>
            </a:r>
            <a:r>
              <a:rPr lang="ru-RU" dirty="0"/>
              <a:t>руку.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3" r="7620"/>
          <a:stretch/>
        </p:blipFill>
        <p:spPr>
          <a:xfrm rot="5400000">
            <a:off x="5585563" y="2013548"/>
            <a:ext cx="1920520" cy="12682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0" t="3933" r="12169"/>
          <a:stretch/>
        </p:blipFill>
        <p:spPr>
          <a:xfrm rot="5400000">
            <a:off x="7174172" y="2038091"/>
            <a:ext cx="1920519" cy="12191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0" t="2686" r="9300"/>
          <a:stretch/>
        </p:blipFill>
        <p:spPr>
          <a:xfrm rot="5400000">
            <a:off x="5540955" y="4114863"/>
            <a:ext cx="2009735" cy="126828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6" r="8270"/>
          <a:stretch/>
        </p:blipFill>
        <p:spPr>
          <a:xfrm rot="5400000">
            <a:off x="7166810" y="4123445"/>
            <a:ext cx="2009735" cy="1293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45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548680"/>
            <a:ext cx="7886700" cy="4941293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bg1">
                    <a:lumMod val="50000"/>
                  </a:schemeClr>
                </a:solidFill>
              </a:rPr>
              <a:t>Чем можно рисовать линии?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Выкладывание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линий (шнур, проволока, мелкие предметы)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924944"/>
            <a:ext cx="2135045" cy="28467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2348027"/>
            <a:ext cx="2877060" cy="2157795"/>
          </a:xfrm>
          <a:prstGeom prst="rect">
            <a:avLst/>
          </a:prstGeom>
        </p:spPr>
      </p:pic>
      <p:pic>
        <p:nvPicPr>
          <p:cNvPr id="8" name="Picture 2" descr="https://www.maam.ru/upload/blogs/detsad-142857-143541671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348307"/>
            <a:ext cx="2517608" cy="1843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608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ÐÐ²ÑÐ¾Ð¼Ð°ÑÐ¸ÑÐµÑÐºÐ¸Ð¹ Ð°Ð»ÑÑÐµÑÐ½Ð°ÑÐ¸Ð²Ð½ÑÐ¹ ÑÐµÐºÑÑ Ð¾ÑÑÑÑÑÑÐ²ÑÐµÑ.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14"/>
          <a:stretch/>
        </p:blipFill>
        <p:spPr bwMode="auto">
          <a:xfrm>
            <a:off x="1503949" y="1270774"/>
            <a:ext cx="5994665" cy="44141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50455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6181" t="4656" r="82791" b="79891"/>
          <a:stretch/>
        </p:blipFill>
        <p:spPr>
          <a:xfrm>
            <a:off x="-6438" y="857251"/>
            <a:ext cx="665651" cy="69954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t="21651" b="75199"/>
          <a:stretch/>
        </p:blipFill>
        <p:spPr>
          <a:xfrm rot="5400000">
            <a:off x="-1810162" y="3683961"/>
            <a:ext cx="4376491" cy="103393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Станем на некоторое время детьми,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разбудим своего внутреннего ребенка,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порисуем!</a:t>
            </a:r>
            <a:endParaRPr lang="ru-RU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https://static9.depositphotos.com/1007027/1164/i/950/depositphotos_11641930-stock-photo-happy-cheerful-child-drawing-with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485" y="903252"/>
            <a:ext cx="4421029" cy="2947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s://look.com.ua/pic/201209/1280x768/look.com.ua-2040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5437" y="170125"/>
            <a:ext cx="1728162" cy="1036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393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://razviv.mobkot.ru/wp-content/uploads/sites/7/2017/05/5vS8dYJ5vxo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73" t="6313" r="19261" b="5690"/>
          <a:stretch/>
        </p:blipFill>
        <p:spPr bwMode="auto">
          <a:xfrm>
            <a:off x="718887" y="1131094"/>
            <a:ext cx="1509964" cy="1968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im0-tub-ru.yandex.net/i?id=513942aedd1666fe2f4a721dec22e246&amp;n=33&amp;w=250&amp;h=188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05" t="32314" r="1062" b="9405"/>
          <a:stretch/>
        </p:blipFill>
        <p:spPr bwMode="auto">
          <a:xfrm>
            <a:off x="2440172" y="1131094"/>
            <a:ext cx="1712832" cy="1968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im0-tub-ru.yandex.net/i?id=513942aedd1666fe2f4a721dec22e246&amp;n=33&amp;w=250&amp;h=188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75" r="38364" b="7360"/>
          <a:stretch/>
        </p:blipFill>
        <p:spPr bwMode="auto">
          <a:xfrm>
            <a:off x="4364326" y="1131094"/>
            <a:ext cx="2491682" cy="1891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900igr.net/up/datas/145483/025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1" t="20160" r="13745" b="39635"/>
          <a:stretch/>
        </p:blipFill>
        <p:spPr bwMode="auto">
          <a:xfrm>
            <a:off x="493295" y="3435298"/>
            <a:ext cx="5387795" cy="1960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s://im0-tub-ru.yandex.net/i?id=781c33bd3f571282bbac0363fb3f71c7&amp;n=33&amp;w=188&amp;h=18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4362" y="1107437"/>
            <a:ext cx="1780141" cy="1780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s://ds04.infourok.ru/uploads/ex/05f1/00018c90-c2d20b7c/hello_html_m634ec90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2983" y="3273028"/>
            <a:ext cx="2216944" cy="2216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8234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131094"/>
            <a:ext cx="7886700" cy="610478"/>
          </a:xfrm>
        </p:spPr>
        <p:txBody>
          <a:bodyPr>
            <a:normAutofit/>
          </a:bodyPr>
          <a:lstStyle/>
          <a:p>
            <a:pPr algn="ctr"/>
            <a:r>
              <a:rPr lang="ru-RU" sz="2700" b="1" dirty="0">
                <a:solidFill>
                  <a:schemeClr val="accent1">
                    <a:lumMod val="50000"/>
                  </a:schemeClr>
                </a:solidFill>
              </a:rPr>
              <a:t>Выкладывание линий пластилином</a:t>
            </a:r>
          </a:p>
        </p:txBody>
      </p:sp>
      <p:pic>
        <p:nvPicPr>
          <p:cNvPr id="4098" name="Picture 2" descr="https://ds04.infourok.ru/uploads/ex/0863/0018acfa-c6dbc113/img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45" y="1926746"/>
            <a:ext cx="5062287" cy="379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778423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4086" y="1233764"/>
            <a:ext cx="1771650" cy="26574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20" y="1233764"/>
            <a:ext cx="1997338" cy="26574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973" y="1233765"/>
            <a:ext cx="1783119" cy="27016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280"/>
          <a:stretch/>
        </p:blipFill>
        <p:spPr>
          <a:xfrm>
            <a:off x="2803358" y="4341999"/>
            <a:ext cx="2258404" cy="1442182"/>
          </a:xfrm>
          <a:prstGeom prst="rect">
            <a:avLst/>
          </a:prstGeom>
        </p:spPr>
      </p:pic>
      <p:pic>
        <p:nvPicPr>
          <p:cNvPr id="8" name="Объект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9425" y="1233765"/>
            <a:ext cx="2030574" cy="27016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64"/>
          <a:stretch/>
        </p:blipFill>
        <p:spPr>
          <a:xfrm>
            <a:off x="5826600" y="4341999"/>
            <a:ext cx="2511285" cy="145006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69" r="4502"/>
          <a:stretch/>
        </p:blipFill>
        <p:spPr>
          <a:xfrm>
            <a:off x="453168" y="4015351"/>
            <a:ext cx="1786690" cy="1643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79146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356686"/>
            <a:ext cx="7886700" cy="43000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Прогулки </a:t>
            </a:r>
            <a:r>
              <a:rPr lang="ru-RU" b="1" i="1" dirty="0">
                <a:solidFill>
                  <a:srgbClr val="FF0000"/>
                </a:solidFill>
              </a:rPr>
              <a:t>по улицам города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714501"/>
            <a:ext cx="7886700" cy="3961397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Прорисовывание, обведение линий</a:t>
            </a:r>
          </a:p>
          <a:p>
            <a:pPr marL="0" indent="0" algn="ctr">
              <a:buNone/>
            </a:pP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55" y="1178978"/>
            <a:ext cx="1747887" cy="21256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8" b="7643"/>
          <a:stretch/>
        </p:blipFill>
        <p:spPr>
          <a:xfrm>
            <a:off x="363655" y="3482317"/>
            <a:ext cx="1856171" cy="2193581"/>
          </a:xfrm>
          <a:prstGeom prst="rect">
            <a:avLst/>
          </a:prstGeom>
        </p:spPr>
      </p:pic>
      <p:pic>
        <p:nvPicPr>
          <p:cNvPr id="8" name="Объект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66"/>
          <a:stretch/>
        </p:blipFill>
        <p:spPr>
          <a:xfrm>
            <a:off x="3002856" y="2414557"/>
            <a:ext cx="2117575" cy="263347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64"/>
          <a:stretch/>
        </p:blipFill>
        <p:spPr>
          <a:xfrm>
            <a:off x="5550809" y="3393760"/>
            <a:ext cx="1844565" cy="2197196"/>
          </a:xfrm>
          <a:prstGeom prst="rect">
            <a:avLst/>
          </a:prstGeom>
        </p:spPr>
      </p:pic>
      <p:pic>
        <p:nvPicPr>
          <p:cNvPr id="1026" name="Picture 2" descr="http://img1.liveinternet.ru/images/attach/c/0/121/530/121530111_257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57" b="7235"/>
          <a:stretch/>
        </p:blipFill>
        <p:spPr bwMode="auto">
          <a:xfrm>
            <a:off x="7198567" y="1063325"/>
            <a:ext cx="1688991" cy="2245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114455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822" y="2364205"/>
            <a:ext cx="2700356" cy="341997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5888" y="1139127"/>
            <a:ext cx="2632660" cy="351021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90" y="1139127"/>
            <a:ext cx="2626635" cy="3502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639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80728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Рисуем линии двумя руками</a:t>
            </a: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611560" y="1916832"/>
            <a:ext cx="288032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4211960" y="1916832"/>
            <a:ext cx="288032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611560" y="2276872"/>
            <a:ext cx="28083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>
            <a:off x="4211960" y="2291263"/>
            <a:ext cx="28083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611560" y="2708920"/>
            <a:ext cx="28083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4211960" y="2722585"/>
            <a:ext cx="288032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755576" y="3645024"/>
            <a:ext cx="0" cy="24175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1259632" y="3599031"/>
            <a:ext cx="0" cy="24175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2015716" y="3599030"/>
            <a:ext cx="0" cy="241753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2483768" y="3599029"/>
            <a:ext cx="0" cy="241753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3509338" y="3478715"/>
            <a:ext cx="0" cy="241753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3995936" y="3599028"/>
            <a:ext cx="0" cy="241753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H="1">
            <a:off x="611560" y="3068960"/>
            <a:ext cx="28083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4211960" y="3076174"/>
            <a:ext cx="288032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762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6568" y="1146008"/>
            <a:ext cx="8630252" cy="4719387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sz="2475" b="1" dirty="0">
                <a:solidFill>
                  <a:srgbClr val="002060"/>
                </a:solidFill>
              </a:rPr>
              <a:t>Графические игры и упражнения</a:t>
            </a:r>
          </a:p>
          <a:p>
            <a:r>
              <a:rPr lang="ru-RU" dirty="0" smtClean="0"/>
              <a:t>«</a:t>
            </a:r>
            <a:r>
              <a:rPr lang="ru-RU" sz="2325" b="1" i="1" dirty="0"/>
              <a:t>Проложи путь</a:t>
            </a:r>
            <a:r>
              <a:rPr lang="ru-RU" sz="2325" dirty="0"/>
              <a:t>» к каждой линии на карте, следуя форме дорожки.</a:t>
            </a:r>
          </a:p>
          <a:p>
            <a:pPr marL="0" indent="0">
              <a:buNone/>
            </a:pPr>
            <a:r>
              <a:rPr lang="ru-RU" sz="2325" b="1" u="sng" dirty="0"/>
              <a:t>Советуем: </a:t>
            </a:r>
          </a:p>
          <a:p>
            <a:pPr marL="0" indent="0">
              <a:buNone/>
            </a:pPr>
            <a:r>
              <a:rPr lang="ru-RU" sz="2325" dirty="0"/>
              <a:t>Перед изображением линии можно задать вопрос: «Чем любят заниматься линии?» Изображая линию, ребенок представляет, что они бегают, прыгают, плавают и т.д.</a:t>
            </a:r>
          </a:p>
          <a:p>
            <a:pPr marL="0" indent="0">
              <a:buNone/>
            </a:pPr>
            <a:r>
              <a:rPr lang="ru-RU" sz="2325" dirty="0"/>
              <a:t>- прямые - бегать, летать,</a:t>
            </a:r>
          </a:p>
          <a:p>
            <a:pPr marL="0" indent="0">
              <a:buNone/>
            </a:pPr>
            <a:r>
              <a:rPr lang="ru-RU" sz="2325" dirty="0"/>
              <a:t>- кривые (волнистые) плавать,</a:t>
            </a:r>
          </a:p>
          <a:p>
            <a:pPr marL="0" indent="0">
              <a:buNone/>
            </a:pPr>
            <a:r>
              <a:rPr lang="ru-RU" sz="2325" dirty="0"/>
              <a:t>- ломанные – прыгать,</a:t>
            </a:r>
          </a:p>
          <a:p>
            <a:pPr>
              <a:buFontTx/>
              <a:buChar char="-"/>
            </a:pPr>
            <a:r>
              <a:rPr lang="ru-RU" sz="2325" dirty="0"/>
              <a:t>извилистые – ходить по извилистым лесным тропинкам.</a:t>
            </a:r>
          </a:p>
          <a:p>
            <a:pPr lvl="0"/>
            <a:r>
              <a:rPr lang="ru-RU" sz="2325" b="1" i="1" dirty="0"/>
              <a:t>«Визитная карточка жителей города». </a:t>
            </a:r>
          </a:p>
          <a:p>
            <a:pPr marL="0" indent="0">
              <a:buNone/>
            </a:pPr>
            <a:r>
              <a:rPr lang="ru-RU" sz="2325" dirty="0"/>
              <a:t>Изобразить все 4 линии на одном листе бумаги, выбирая цвет на свое усмотрение (помним, что линия не имеет ни начала, ни конца, поэтому она выходит за границы листа). Линии могут идти в одном направлении, могут и пересекаться. </a:t>
            </a:r>
          </a:p>
          <a:p>
            <a:pPr>
              <a:buFontTx/>
              <a:buChar char="-"/>
            </a:pPr>
            <a:endParaRPr lang="ru-RU" sz="2325" dirty="0"/>
          </a:p>
          <a:p>
            <a:pPr lvl="0"/>
            <a:r>
              <a:rPr lang="ru-RU" sz="2325" b="1" dirty="0"/>
              <a:t>Материалы для изображения могут быть разные: </a:t>
            </a:r>
          </a:p>
          <a:p>
            <a:pPr lvl="0"/>
            <a:r>
              <a:rPr lang="ru-RU" sz="2325" i="1" dirty="0"/>
              <a:t>фломастер, проволока, пластилин, шнур, нить.</a:t>
            </a:r>
            <a:endParaRPr lang="ru-RU" sz="2325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54976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3029" y="2435287"/>
            <a:ext cx="7886700" cy="326350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621" y="1748925"/>
            <a:ext cx="3864365" cy="289827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2" t="13140" r="7077" b="4189"/>
          <a:stretch/>
        </p:blipFill>
        <p:spPr>
          <a:xfrm>
            <a:off x="938463" y="1360906"/>
            <a:ext cx="2878556" cy="3629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32181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131095"/>
            <a:ext cx="7886700" cy="39390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Обведение предметов линией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387" y="1727989"/>
            <a:ext cx="2481637" cy="1861228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34" b="8808"/>
          <a:stretch/>
        </p:blipFill>
        <p:spPr>
          <a:xfrm>
            <a:off x="5709800" y="2255707"/>
            <a:ext cx="3079145" cy="3072990"/>
          </a:xfrm>
          <a:prstGeom prst="rect">
            <a:avLst/>
          </a:prstGeom>
        </p:spPr>
      </p:pic>
      <p:pic>
        <p:nvPicPr>
          <p:cNvPr id="6" name="Picture 4" descr="http://opmpk.edu.kh.ua/Files/slider/uk_hr/-%D1%80%D0%B5%D0%B1%D0%B5%D0%BD%D0%BE%D0%B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758" y="3792202"/>
            <a:ext cx="2956121" cy="196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055960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60648"/>
            <a:ext cx="8076197" cy="4511842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Извилистая линия.</a:t>
            </a:r>
          </a:p>
          <a:p>
            <a:pPr marL="0" indent="0">
              <a:buNone/>
            </a:pPr>
            <a:r>
              <a:rPr lang="ru-RU" sz="2400" b="1" i="1" u="sng" dirty="0"/>
              <a:t>Графическая игра – «Непослушная монетка»</a:t>
            </a:r>
          </a:p>
          <a:p>
            <a:pPr marL="0" indent="0">
              <a:buNone/>
            </a:pPr>
            <a:r>
              <a:rPr lang="ru-RU" sz="2400" dirty="0" smtClean="0"/>
              <a:t>Толкая </a:t>
            </a:r>
            <a:r>
              <a:rPr lang="ru-RU" sz="2400" dirty="0"/>
              <a:t>монетку вперед кончиком ручки или фломастера, </a:t>
            </a:r>
            <a:r>
              <a:rPr lang="ru-RU" sz="2400" dirty="0" smtClean="0"/>
              <a:t>передвигаем ее </a:t>
            </a:r>
            <a:r>
              <a:rPr lang="ru-RU" sz="2400" dirty="0"/>
              <a:t>в противоположное место листа. Монетка все время будет выворачиваться, а кончик </a:t>
            </a:r>
            <a:r>
              <a:rPr lang="ru-RU" sz="2400" dirty="0" smtClean="0"/>
              <a:t>ручки, следуя за монеткой, </a:t>
            </a:r>
            <a:r>
              <a:rPr lang="ru-RU" sz="2400" dirty="0"/>
              <a:t>будет оставлять после себя след, очень похожий на извилистую, живую линию (эта линия используется в методе нейрографики и называется </a:t>
            </a:r>
            <a:r>
              <a:rPr lang="ru-RU" sz="2400" dirty="0" err="1"/>
              <a:t>нейрографическая</a:t>
            </a:r>
            <a:r>
              <a:rPr lang="ru-RU" sz="2400" dirty="0"/>
              <a:t> линия</a:t>
            </a:r>
            <a:r>
              <a:rPr lang="ru-RU" sz="2400" dirty="0" smtClean="0"/>
              <a:t>).</a:t>
            </a:r>
          </a:p>
          <a:p>
            <a:pPr marL="0" indent="0">
              <a:buNone/>
            </a:pPr>
            <a:r>
              <a:rPr lang="ru-RU" sz="2400" dirty="0" smtClean="0"/>
              <a:t>Игровые упражнения: </a:t>
            </a:r>
            <a:r>
              <a:rPr lang="ru-RU" sz="2400" dirty="0"/>
              <a:t>«Лабиринты непослушных линий» «Попади в цель!», «Забей гол!», «Проведи дорожку!»  и др.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Овал 1"/>
          <p:cNvSpPr/>
          <p:nvPr/>
        </p:nvSpPr>
        <p:spPr>
          <a:xfrm>
            <a:off x="6865858" y="4941168"/>
            <a:ext cx="595563" cy="5955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6" name="Полилиния 5"/>
          <p:cNvSpPr/>
          <p:nvPr/>
        </p:nvSpPr>
        <p:spPr>
          <a:xfrm>
            <a:off x="611560" y="5013176"/>
            <a:ext cx="6254298" cy="1200338"/>
          </a:xfrm>
          <a:custGeom>
            <a:avLst/>
            <a:gdLst>
              <a:gd name="connsiteX0" fmla="*/ 0 w 8339064"/>
              <a:gd name="connsiteY0" fmla="*/ 1432009 h 1600451"/>
              <a:gd name="connsiteX1" fmla="*/ 60158 w 8339064"/>
              <a:gd name="connsiteY1" fmla="*/ 1335756 h 1600451"/>
              <a:gd name="connsiteX2" fmla="*/ 96252 w 8339064"/>
              <a:gd name="connsiteY2" fmla="*/ 1275598 h 1600451"/>
              <a:gd name="connsiteX3" fmla="*/ 144379 w 8339064"/>
              <a:gd name="connsiteY3" fmla="*/ 1179346 h 1600451"/>
              <a:gd name="connsiteX4" fmla="*/ 204536 w 8339064"/>
              <a:gd name="connsiteY4" fmla="*/ 1167314 h 1600451"/>
              <a:gd name="connsiteX5" fmla="*/ 252663 w 8339064"/>
              <a:gd name="connsiteY5" fmla="*/ 1143251 h 1600451"/>
              <a:gd name="connsiteX6" fmla="*/ 288758 w 8339064"/>
              <a:gd name="connsiteY6" fmla="*/ 1131219 h 1600451"/>
              <a:gd name="connsiteX7" fmla="*/ 360947 w 8339064"/>
              <a:gd name="connsiteY7" fmla="*/ 1083093 h 1600451"/>
              <a:gd name="connsiteX8" fmla="*/ 385010 w 8339064"/>
              <a:gd name="connsiteY8" fmla="*/ 1046998 h 1600451"/>
              <a:gd name="connsiteX9" fmla="*/ 457200 w 8339064"/>
              <a:gd name="connsiteY9" fmla="*/ 998872 h 1600451"/>
              <a:gd name="connsiteX10" fmla="*/ 541421 w 8339064"/>
              <a:gd name="connsiteY10" fmla="*/ 1022935 h 1600451"/>
              <a:gd name="connsiteX11" fmla="*/ 577515 w 8339064"/>
              <a:gd name="connsiteY11" fmla="*/ 1046998 h 1600451"/>
              <a:gd name="connsiteX12" fmla="*/ 661736 w 8339064"/>
              <a:gd name="connsiteY12" fmla="*/ 1059030 h 1600451"/>
              <a:gd name="connsiteX13" fmla="*/ 697831 w 8339064"/>
              <a:gd name="connsiteY13" fmla="*/ 1071062 h 1600451"/>
              <a:gd name="connsiteX14" fmla="*/ 745958 w 8339064"/>
              <a:gd name="connsiteY14" fmla="*/ 1131219 h 1600451"/>
              <a:gd name="connsiteX15" fmla="*/ 842210 w 8339064"/>
              <a:gd name="connsiteY15" fmla="*/ 1143251 h 1600451"/>
              <a:gd name="connsiteX16" fmla="*/ 866273 w 8339064"/>
              <a:gd name="connsiteY16" fmla="*/ 1179346 h 1600451"/>
              <a:gd name="connsiteX17" fmla="*/ 878305 w 8339064"/>
              <a:gd name="connsiteY17" fmla="*/ 1215441 h 1600451"/>
              <a:gd name="connsiteX18" fmla="*/ 914400 w 8339064"/>
              <a:gd name="connsiteY18" fmla="*/ 1227472 h 1600451"/>
              <a:gd name="connsiteX19" fmla="*/ 1070810 w 8339064"/>
              <a:gd name="connsiteY19" fmla="*/ 1275598 h 1600451"/>
              <a:gd name="connsiteX20" fmla="*/ 1106905 w 8339064"/>
              <a:gd name="connsiteY20" fmla="*/ 1287630 h 1600451"/>
              <a:gd name="connsiteX21" fmla="*/ 1130968 w 8339064"/>
              <a:gd name="connsiteY21" fmla="*/ 1359819 h 1600451"/>
              <a:gd name="connsiteX22" fmla="*/ 1143000 w 8339064"/>
              <a:gd name="connsiteY22" fmla="*/ 1407946 h 1600451"/>
              <a:gd name="connsiteX23" fmla="*/ 1179094 w 8339064"/>
              <a:gd name="connsiteY23" fmla="*/ 1432009 h 1600451"/>
              <a:gd name="connsiteX24" fmla="*/ 1203158 w 8339064"/>
              <a:gd name="connsiteY24" fmla="*/ 1456072 h 1600451"/>
              <a:gd name="connsiteX25" fmla="*/ 1287379 w 8339064"/>
              <a:gd name="connsiteY25" fmla="*/ 1504198 h 1600451"/>
              <a:gd name="connsiteX26" fmla="*/ 1359568 w 8339064"/>
              <a:gd name="connsiteY26" fmla="*/ 1528262 h 1600451"/>
              <a:gd name="connsiteX27" fmla="*/ 1503947 w 8339064"/>
              <a:gd name="connsiteY27" fmla="*/ 1516230 h 1600451"/>
              <a:gd name="connsiteX28" fmla="*/ 1552073 w 8339064"/>
              <a:gd name="connsiteY28" fmla="*/ 1444041 h 1600451"/>
              <a:gd name="connsiteX29" fmla="*/ 1576136 w 8339064"/>
              <a:gd name="connsiteY29" fmla="*/ 1419977 h 1600451"/>
              <a:gd name="connsiteX30" fmla="*/ 1600200 w 8339064"/>
              <a:gd name="connsiteY30" fmla="*/ 1311693 h 1600451"/>
              <a:gd name="connsiteX31" fmla="*/ 1624263 w 8339064"/>
              <a:gd name="connsiteY31" fmla="*/ 1239504 h 1600451"/>
              <a:gd name="connsiteX32" fmla="*/ 1636294 w 8339064"/>
              <a:gd name="connsiteY32" fmla="*/ 1167314 h 1600451"/>
              <a:gd name="connsiteX33" fmla="*/ 1672389 w 8339064"/>
              <a:gd name="connsiteY33" fmla="*/ 1155283 h 1600451"/>
              <a:gd name="connsiteX34" fmla="*/ 1792705 w 8339064"/>
              <a:gd name="connsiteY34" fmla="*/ 1131219 h 1600451"/>
              <a:gd name="connsiteX35" fmla="*/ 1840831 w 8339064"/>
              <a:gd name="connsiteY35" fmla="*/ 1119188 h 1600451"/>
              <a:gd name="connsiteX36" fmla="*/ 1937084 w 8339064"/>
              <a:gd name="connsiteY36" fmla="*/ 1083093 h 1600451"/>
              <a:gd name="connsiteX37" fmla="*/ 2009273 w 8339064"/>
              <a:gd name="connsiteY37" fmla="*/ 1059030 h 1600451"/>
              <a:gd name="connsiteX38" fmla="*/ 2021305 w 8339064"/>
              <a:gd name="connsiteY38" fmla="*/ 806367 h 1600451"/>
              <a:gd name="connsiteX39" fmla="*/ 2033336 w 8339064"/>
              <a:gd name="connsiteY39" fmla="*/ 770272 h 1600451"/>
              <a:gd name="connsiteX40" fmla="*/ 2105526 w 8339064"/>
              <a:gd name="connsiteY40" fmla="*/ 734177 h 1600451"/>
              <a:gd name="connsiteX41" fmla="*/ 2165684 w 8339064"/>
              <a:gd name="connsiteY41" fmla="*/ 674019 h 1600451"/>
              <a:gd name="connsiteX42" fmla="*/ 2189747 w 8339064"/>
              <a:gd name="connsiteY42" fmla="*/ 637925 h 1600451"/>
              <a:gd name="connsiteX43" fmla="*/ 2261936 w 8339064"/>
              <a:gd name="connsiteY43" fmla="*/ 613862 h 1600451"/>
              <a:gd name="connsiteX44" fmla="*/ 2346158 w 8339064"/>
              <a:gd name="connsiteY44" fmla="*/ 517609 h 1600451"/>
              <a:gd name="connsiteX45" fmla="*/ 2406315 w 8339064"/>
              <a:gd name="connsiteY45" fmla="*/ 529641 h 1600451"/>
              <a:gd name="connsiteX46" fmla="*/ 2442410 w 8339064"/>
              <a:gd name="connsiteY46" fmla="*/ 553704 h 1600451"/>
              <a:gd name="connsiteX47" fmla="*/ 2478505 w 8339064"/>
              <a:gd name="connsiteY47" fmla="*/ 565735 h 1600451"/>
              <a:gd name="connsiteX48" fmla="*/ 2562726 w 8339064"/>
              <a:gd name="connsiteY48" fmla="*/ 649956 h 1600451"/>
              <a:gd name="connsiteX49" fmla="*/ 2683042 w 8339064"/>
              <a:gd name="connsiteY49" fmla="*/ 661988 h 1600451"/>
              <a:gd name="connsiteX50" fmla="*/ 2719136 w 8339064"/>
              <a:gd name="connsiteY50" fmla="*/ 674019 h 1600451"/>
              <a:gd name="connsiteX51" fmla="*/ 2767263 w 8339064"/>
              <a:gd name="connsiteY51" fmla="*/ 686051 h 1600451"/>
              <a:gd name="connsiteX52" fmla="*/ 2779294 w 8339064"/>
              <a:gd name="connsiteY52" fmla="*/ 782304 h 1600451"/>
              <a:gd name="connsiteX53" fmla="*/ 2791326 w 8339064"/>
              <a:gd name="connsiteY53" fmla="*/ 818398 h 1600451"/>
              <a:gd name="connsiteX54" fmla="*/ 2911642 w 8339064"/>
              <a:gd name="connsiteY54" fmla="*/ 830430 h 1600451"/>
              <a:gd name="connsiteX55" fmla="*/ 2923673 w 8339064"/>
              <a:gd name="connsiteY55" fmla="*/ 866525 h 1600451"/>
              <a:gd name="connsiteX56" fmla="*/ 2995863 w 8339064"/>
              <a:gd name="connsiteY56" fmla="*/ 890588 h 1600451"/>
              <a:gd name="connsiteX57" fmla="*/ 3031958 w 8339064"/>
              <a:gd name="connsiteY57" fmla="*/ 914651 h 1600451"/>
              <a:gd name="connsiteX58" fmla="*/ 3260558 w 8339064"/>
              <a:gd name="connsiteY58" fmla="*/ 902619 h 1600451"/>
              <a:gd name="connsiteX59" fmla="*/ 3296652 w 8339064"/>
              <a:gd name="connsiteY59" fmla="*/ 890588 h 1600451"/>
              <a:gd name="connsiteX60" fmla="*/ 3332747 w 8339064"/>
              <a:gd name="connsiteY60" fmla="*/ 866525 h 1600451"/>
              <a:gd name="connsiteX61" fmla="*/ 3380873 w 8339064"/>
              <a:gd name="connsiteY61" fmla="*/ 758241 h 1600451"/>
              <a:gd name="connsiteX62" fmla="*/ 3404936 w 8339064"/>
              <a:gd name="connsiteY62" fmla="*/ 734177 h 1600451"/>
              <a:gd name="connsiteX63" fmla="*/ 3453063 w 8339064"/>
              <a:gd name="connsiteY63" fmla="*/ 649956 h 1600451"/>
              <a:gd name="connsiteX64" fmla="*/ 3501189 w 8339064"/>
              <a:gd name="connsiteY64" fmla="*/ 589798 h 1600451"/>
              <a:gd name="connsiteX65" fmla="*/ 3573379 w 8339064"/>
              <a:gd name="connsiteY65" fmla="*/ 541672 h 1600451"/>
              <a:gd name="connsiteX66" fmla="*/ 3609473 w 8339064"/>
              <a:gd name="connsiteY66" fmla="*/ 553704 h 1600451"/>
              <a:gd name="connsiteX67" fmla="*/ 3669631 w 8339064"/>
              <a:gd name="connsiteY67" fmla="*/ 481514 h 1600451"/>
              <a:gd name="connsiteX68" fmla="*/ 3741821 w 8339064"/>
              <a:gd name="connsiteY68" fmla="*/ 421356 h 1600451"/>
              <a:gd name="connsiteX69" fmla="*/ 3777915 w 8339064"/>
              <a:gd name="connsiteY69" fmla="*/ 409325 h 1600451"/>
              <a:gd name="connsiteX70" fmla="*/ 3814010 w 8339064"/>
              <a:gd name="connsiteY70" fmla="*/ 385262 h 1600451"/>
              <a:gd name="connsiteX71" fmla="*/ 3838073 w 8339064"/>
              <a:gd name="connsiteY71" fmla="*/ 361198 h 1600451"/>
              <a:gd name="connsiteX72" fmla="*/ 3910263 w 8339064"/>
              <a:gd name="connsiteY72" fmla="*/ 313072 h 1600451"/>
              <a:gd name="connsiteX73" fmla="*/ 3922294 w 8339064"/>
              <a:gd name="connsiteY73" fmla="*/ 349167 h 1600451"/>
              <a:gd name="connsiteX74" fmla="*/ 3982452 w 8339064"/>
              <a:gd name="connsiteY74" fmla="*/ 397293 h 1600451"/>
              <a:gd name="connsiteX75" fmla="*/ 4090736 w 8339064"/>
              <a:gd name="connsiteY75" fmla="*/ 385262 h 1600451"/>
              <a:gd name="connsiteX76" fmla="*/ 4138863 w 8339064"/>
              <a:gd name="connsiteY76" fmla="*/ 373230 h 1600451"/>
              <a:gd name="connsiteX77" fmla="*/ 4223084 w 8339064"/>
              <a:gd name="connsiteY77" fmla="*/ 385262 h 1600451"/>
              <a:gd name="connsiteX78" fmla="*/ 4283242 w 8339064"/>
              <a:gd name="connsiteY78" fmla="*/ 493546 h 1600451"/>
              <a:gd name="connsiteX79" fmla="*/ 4307305 w 8339064"/>
              <a:gd name="connsiteY79" fmla="*/ 577767 h 1600451"/>
              <a:gd name="connsiteX80" fmla="*/ 4379494 w 8339064"/>
              <a:gd name="connsiteY80" fmla="*/ 625893 h 1600451"/>
              <a:gd name="connsiteX81" fmla="*/ 4403558 w 8339064"/>
              <a:gd name="connsiteY81" fmla="*/ 649956 h 1600451"/>
              <a:gd name="connsiteX82" fmla="*/ 4439652 w 8339064"/>
              <a:gd name="connsiteY82" fmla="*/ 661988 h 1600451"/>
              <a:gd name="connsiteX83" fmla="*/ 4511842 w 8339064"/>
              <a:gd name="connsiteY83" fmla="*/ 710114 h 1600451"/>
              <a:gd name="connsiteX84" fmla="*/ 4547936 w 8339064"/>
              <a:gd name="connsiteY84" fmla="*/ 734177 h 1600451"/>
              <a:gd name="connsiteX85" fmla="*/ 4572000 w 8339064"/>
              <a:gd name="connsiteY85" fmla="*/ 1010904 h 1600451"/>
              <a:gd name="connsiteX86" fmla="*/ 4584031 w 8339064"/>
              <a:gd name="connsiteY86" fmla="*/ 1046998 h 1600451"/>
              <a:gd name="connsiteX87" fmla="*/ 4608094 w 8339064"/>
              <a:gd name="connsiteY87" fmla="*/ 1071062 h 1600451"/>
              <a:gd name="connsiteX88" fmla="*/ 4620126 w 8339064"/>
              <a:gd name="connsiteY88" fmla="*/ 1107156 h 1600451"/>
              <a:gd name="connsiteX89" fmla="*/ 4704347 w 8339064"/>
              <a:gd name="connsiteY89" fmla="*/ 1203409 h 1600451"/>
              <a:gd name="connsiteX90" fmla="*/ 4740442 w 8339064"/>
              <a:gd name="connsiteY90" fmla="*/ 1215441 h 1600451"/>
              <a:gd name="connsiteX91" fmla="*/ 4788568 w 8339064"/>
              <a:gd name="connsiteY91" fmla="*/ 1287630 h 1600451"/>
              <a:gd name="connsiteX92" fmla="*/ 4812631 w 8339064"/>
              <a:gd name="connsiteY92" fmla="*/ 1323725 h 1600451"/>
              <a:gd name="connsiteX93" fmla="*/ 4884821 w 8339064"/>
              <a:gd name="connsiteY93" fmla="*/ 1371851 h 1600451"/>
              <a:gd name="connsiteX94" fmla="*/ 5017168 w 8339064"/>
              <a:gd name="connsiteY94" fmla="*/ 1407946 h 1600451"/>
              <a:gd name="connsiteX95" fmla="*/ 5185610 w 8339064"/>
              <a:gd name="connsiteY95" fmla="*/ 1419977 h 1600451"/>
              <a:gd name="connsiteX96" fmla="*/ 5209673 w 8339064"/>
              <a:gd name="connsiteY96" fmla="*/ 1444041 h 1600451"/>
              <a:gd name="connsiteX97" fmla="*/ 5233736 w 8339064"/>
              <a:gd name="connsiteY97" fmla="*/ 1480135 h 1600451"/>
              <a:gd name="connsiteX98" fmla="*/ 5293894 w 8339064"/>
              <a:gd name="connsiteY98" fmla="*/ 1528262 h 1600451"/>
              <a:gd name="connsiteX99" fmla="*/ 5402179 w 8339064"/>
              <a:gd name="connsiteY99" fmla="*/ 1552325 h 1600451"/>
              <a:gd name="connsiteX100" fmla="*/ 5498431 w 8339064"/>
              <a:gd name="connsiteY100" fmla="*/ 1576388 h 1600451"/>
              <a:gd name="connsiteX101" fmla="*/ 5546558 w 8339064"/>
              <a:gd name="connsiteY101" fmla="*/ 1588419 h 1600451"/>
              <a:gd name="connsiteX102" fmla="*/ 5618747 w 8339064"/>
              <a:gd name="connsiteY102" fmla="*/ 1600451 h 1600451"/>
              <a:gd name="connsiteX103" fmla="*/ 5751094 w 8339064"/>
              <a:gd name="connsiteY103" fmla="*/ 1588419 h 1600451"/>
              <a:gd name="connsiteX104" fmla="*/ 5799221 w 8339064"/>
              <a:gd name="connsiteY104" fmla="*/ 1516230 h 1600451"/>
              <a:gd name="connsiteX105" fmla="*/ 5823284 w 8339064"/>
              <a:gd name="connsiteY105" fmla="*/ 1432009 h 1600451"/>
              <a:gd name="connsiteX106" fmla="*/ 5811252 w 8339064"/>
              <a:gd name="connsiteY106" fmla="*/ 1287630 h 1600451"/>
              <a:gd name="connsiteX107" fmla="*/ 5823284 w 8339064"/>
              <a:gd name="connsiteY107" fmla="*/ 1227472 h 1600451"/>
              <a:gd name="connsiteX108" fmla="*/ 6087979 w 8339064"/>
              <a:gd name="connsiteY108" fmla="*/ 1215441 h 1600451"/>
              <a:gd name="connsiteX109" fmla="*/ 6220326 w 8339064"/>
              <a:gd name="connsiteY109" fmla="*/ 1191377 h 1600451"/>
              <a:gd name="connsiteX110" fmla="*/ 6388768 w 8339064"/>
              <a:gd name="connsiteY110" fmla="*/ 1167314 h 1600451"/>
              <a:gd name="connsiteX111" fmla="*/ 6412831 w 8339064"/>
              <a:gd name="connsiteY111" fmla="*/ 1239504 h 1600451"/>
              <a:gd name="connsiteX112" fmla="*/ 6424863 w 8339064"/>
              <a:gd name="connsiteY112" fmla="*/ 1275598 h 1600451"/>
              <a:gd name="connsiteX113" fmla="*/ 6436894 w 8339064"/>
              <a:gd name="connsiteY113" fmla="*/ 1323725 h 1600451"/>
              <a:gd name="connsiteX114" fmla="*/ 6460958 w 8339064"/>
              <a:gd name="connsiteY114" fmla="*/ 1347788 h 1600451"/>
              <a:gd name="connsiteX115" fmla="*/ 6605336 w 8339064"/>
              <a:gd name="connsiteY115" fmla="*/ 1371851 h 1600451"/>
              <a:gd name="connsiteX116" fmla="*/ 6653463 w 8339064"/>
              <a:gd name="connsiteY116" fmla="*/ 1395914 h 1600451"/>
              <a:gd name="connsiteX117" fmla="*/ 6689558 w 8339064"/>
              <a:gd name="connsiteY117" fmla="*/ 1419977 h 1600451"/>
              <a:gd name="connsiteX118" fmla="*/ 6797842 w 8339064"/>
              <a:gd name="connsiteY118" fmla="*/ 1456072 h 1600451"/>
              <a:gd name="connsiteX119" fmla="*/ 6845968 w 8339064"/>
              <a:gd name="connsiteY119" fmla="*/ 1407946 h 1600451"/>
              <a:gd name="connsiteX120" fmla="*/ 6882063 w 8339064"/>
              <a:gd name="connsiteY120" fmla="*/ 1395914 h 1600451"/>
              <a:gd name="connsiteX121" fmla="*/ 6894094 w 8339064"/>
              <a:gd name="connsiteY121" fmla="*/ 1347788 h 1600451"/>
              <a:gd name="connsiteX122" fmla="*/ 6858000 w 8339064"/>
              <a:gd name="connsiteY122" fmla="*/ 1155283 h 1600451"/>
              <a:gd name="connsiteX123" fmla="*/ 6833936 w 8339064"/>
              <a:gd name="connsiteY123" fmla="*/ 1107156 h 1600451"/>
              <a:gd name="connsiteX124" fmla="*/ 6809873 w 8339064"/>
              <a:gd name="connsiteY124" fmla="*/ 1034967 h 1600451"/>
              <a:gd name="connsiteX125" fmla="*/ 6761747 w 8339064"/>
              <a:gd name="connsiteY125" fmla="*/ 962777 h 1600451"/>
              <a:gd name="connsiteX126" fmla="*/ 6725652 w 8339064"/>
              <a:gd name="connsiteY126" fmla="*/ 902619 h 1600451"/>
              <a:gd name="connsiteX127" fmla="*/ 6713621 w 8339064"/>
              <a:gd name="connsiteY127" fmla="*/ 854493 h 1600451"/>
              <a:gd name="connsiteX128" fmla="*/ 6689558 w 8339064"/>
              <a:gd name="connsiteY128" fmla="*/ 806367 h 1600451"/>
              <a:gd name="connsiteX129" fmla="*/ 6725652 w 8339064"/>
              <a:gd name="connsiteY129" fmla="*/ 686051 h 1600451"/>
              <a:gd name="connsiteX130" fmla="*/ 6737684 w 8339064"/>
              <a:gd name="connsiteY130" fmla="*/ 601830 h 1600451"/>
              <a:gd name="connsiteX131" fmla="*/ 6749715 w 8339064"/>
              <a:gd name="connsiteY131" fmla="*/ 349167 h 1600451"/>
              <a:gd name="connsiteX132" fmla="*/ 6761747 w 8339064"/>
              <a:gd name="connsiteY132" fmla="*/ 301041 h 1600451"/>
              <a:gd name="connsiteX133" fmla="*/ 6821905 w 8339064"/>
              <a:gd name="connsiteY133" fmla="*/ 228851 h 1600451"/>
              <a:gd name="connsiteX134" fmla="*/ 6858000 w 8339064"/>
              <a:gd name="connsiteY134" fmla="*/ 216819 h 1600451"/>
              <a:gd name="connsiteX135" fmla="*/ 6918158 w 8339064"/>
              <a:gd name="connsiteY135" fmla="*/ 228851 h 1600451"/>
              <a:gd name="connsiteX136" fmla="*/ 6990347 w 8339064"/>
              <a:gd name="connsiteY136" fmla="*/ 252914 h 1600451"/>
              <a:gd name="connsiteX137" fmla="*/ 7086600 w 8339064"/>
              <a:gd name="connsiteY137" fmla="*/ 240883 h 1600451"/>
              <a:gd name="connsiteX138" fmla="*/ 7134726 w 8339064"/>
              <a:gd name="connsiteY138" fmla="*/ 180725 h 1600451"/>
              <a:gd name="connsiteX139" fmla="*/ 7206915 w 8339064"/>
              <a:gd name="connsiteY139" fmla="*/ 120567 h 1600451"/>
              <a:gd name="connsiteX140" fmla="*/ 7230979 w 8339064"/>
              <a:gd name="connsiteY140" fmla="*/ 96504 h 1600451"/>
              <a:gd name="connsiteX141" fmla="*/ 7255042 w 8339064"/>
              <a:gd name="connsiteY141" fmla="*/ 60409 h 1600451"/>
              <a:gd name="connsiteX142" fmla="*/ 7291136 w 8339064"/>
              <a:gd name="connsiteY142" fmla="*/ 48377 h 1600451"/>
              <a:gd name="connsiteX143" fmla="*/ 7351294 w 8339064"/>
              <a:gd name="connsiteY143" fmla="*/ 251 h 1600451"/>
              <a:gd name="connsiteX144" fmla="*/ 7447547 w 8339064"/>
              <a:gd name="connsiteY144" fmla="*/ 24314 h 1600451"/>
              <a:gd name="connsiteX145" fmla="*/ 7483642 w 8339064"/>
              <a:gd name="connsiteY145" fmla="*/ 48377 h 1600451"/>
              <a:gd name="connsiteX146" fmla="*/ 7543800 w 8339064"/>
              <a:gd name="connsiteY146" fmla="*/ 96504 h 1600451"/>
              <a:gd name="connsiteX147" fmla="*/ 7567863 w 8339064"/>
              <a:gd name="connsiteY147" fmla="*/ 216819 h 1600451"/>
              <a:gd name="connsiteX148" fmla="*/ 7579894 w 8339064"/>
              <a:gd name="connsiteY148" fmla="*/ 264946 h 1600451"/>
              <a:gd name="connsiteX149" fmla="*/ 7591926 w 8339064"/>
              <a:gd name="connsiteY149" fmla="*/ 349167 h 1600451"/>
              <a:gd name="connsiteX150" fmla="*/ 7603958 w 8339064"/>
              <a:gd name="connsiteY150" fmla="*/ 409325 h 1600451"/>
              <a:gd name="connsiteX151" fmla="*/ 7652084 w 8339064"/>
              <a:gd name="connsiteY151" fmla="*/ 445419 h 1600451"/>
              <a:gd name="connsiteX152" fmla="*/ 7736305 w 8339064"/>
              <a:gd name="connsiteY152" fmla="*/ 481514 h 1600451"/>
              <a:gd name="connsiteX153" fmla="*/ 7808494 w 8339064"/>
              <a:gd name="connsiteY153" fmla="*/ 517609 h 1600451"/>
              <a:gd name="connsiteX154" fmla="*/ 7832558 w 8339064"/>
              <a:gd name="connsiteY154" fmla="*/ 541672 h 1600451"/>
              <a:gd name="connsiteX155" fmla="*/ 7868652 w 8339064"/>
              <a:gd name="connsiteY155" fmla="*/ 565735 h 1600451"/>
              <a:gd name="connsiteX156" fmla="*/ 7904747 w 8339064"/>
              <a:gd name="connsiteY156" fmla="*/ 553704 h 1600451"/>
              <a:gd name="connsiteX157" fmla="*/ 7916779 w 8339064"/>
              <a:gd name="connsiteY157" fmla="*/ 589798 h 1600451"/>
              <a:gd name="connsiteX158" fmla="*/ 7940842 w 8339064"/>
              <a:gd name="connsiteY158" fmla="*/ 613862 h 1600451"/>
              <a:gd name="connsiteX159" fmla="*/ 7976936 w 8339064"/>
              <a:gd name="connsiteY159" fmla="*/ 637925 h 1600451"/>
              <a:gd name="connsiteX160" fmla="*/ 8073189 w 8339064"/>
              <a:gd name="connsiteY160" fmla="*/ 661988 h 1600451"/>
              <a:gd name="connsiteX161" fmla="*/ 8109284 w 8339064"/>
              <a:gd name="connsiteY161" fmla="*/ 674019 h 1600451"/>
              <a:gd name="connsiteX162" fmla="*/ 8277726 w 8339064"/>
              <a:gd name="connsiteY162" fmla="*/ 661988 h 1600451"/>
              <a:gd name="connsiteX163" fmla="*/ 8337884 w 8339064"/>
              <a:gd name="connsiteY163" fmla="*/ 553704 h 1600451"/>
              <a:gd name="connsiteX164" fmla="*/ 8337884 w 8339064"/>
              <a:gd name="connsiteY164" fmla="*/ 481514 h 1600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8339064" h="1600451">
                <a:moveTo>
                  <a:pt x="0" y="1432009"/>
                </a:moveTo>
                <a:cubicBezTo>
                  <a:pt x="62981" y="1274555"/>
                  <a:pt x="-16891" y="1451330"/>
                  <a:pt x="60158" y="1335756"/>
                </a:cubicBezTo>
                <a:cubicBezTo>
                  <a:pt x="122637" y="1242038"/>
                  <a:pt x="21306" y="1350547"/>
                  <a:pt x="96252" y="1275598"/>
                </a:cubicBezTo>
                <a:cubicBezTo>
                  <a:pt x="103034" y="1255251"/>
                  <a:pt x="111712" y="1193346"/>
                  <a:pt x="144379" y="1179346"/>
                </a:cubicBezTo>
                <a:cubicBezTo>
                  <a:pt x="163175" y="1171290"/>
                  <a:pt x="184484" y="1171325"/>
                  <a:pt x="204536" y="1167314"/>
                </a:cubicBezTo>
                <a:cubicBezTo>
                  <a:pt x="220578" y="1159293"/>
                  <a:pt x="236177" y="1150316"/>
                  <a:pt x="252663" y="1143251"/>
                </a:cubicBezTo>
                <a:cubicBezTo>
                  <a:pt x="264320" y="1138255"/>
                  <a:pt x="277671" y="1137378"/>
                  <a:pt x="288758" y="1131219"/>
                </a:cubicBezTo>
                <a:cubicBezTo>
                  <a:pt x="314039" y="1117174"/>
                  <a:pt x="360947" y="1083093"/>
                  <a:pt x="360947" y="1083093"/>
                </a:cubicBezTo>
                <a:cubicBezTo>
                  <a:pt x="368968" y="1071061"/>
                  <a:pt x="374128" y="1056520"/>
                  <a:pt x="385010" y="1046998"/>
                </a:cubicBezTo>
                <a:cubicBezTo>
                  <a:pt x="406775" y="1027954"/>
                  <a:pt x="457200" y="998872"/>
                  <a:pt x="457200" y="998872"/>
                </a:cubicBezTo>
                <a:cubicBezTo>
                  <a:pt x="472613" y="1002725"/>
                  <a:pt x="524165" y="1014307"/>
                  <a:pt x="541421" y="1022935"/>
                </a:cubicBezTo>
                <a:cubicBezTo>
                  <a:pt x="554354" y="1029402"/>
                  <a:pt x="563665" y="1042843"/>
                  <a:pt x="577515" y="1046998"/>
                </a:cubicBezTo>
                <a:cubicBezTo>
                  <a:pt x="604678" y="1055147"/>
                  <a:pt x="633662" y="1055019"/>
                  <a:pt x="661736" y="1059030"/>
                </a:cubicBezTo>
                <a:cubicBezTo>
                  <a:pt x="673768" y="1063041"/>
                  <a:pt x="687928" y="1063139"/>
                  <a:pt x="697831" y="1071062"/>
                </a:cubicBezTo>
                <a:cubicBezTo>
                  <a:pt x="709494" y="1080393"/>
                  <a:pt x="726333" y="1125331"/>
                  <a:pt x="745958" y="1131219"/>
                </a:cubicBezTo>
                <a:cubicBezTo>
                  <a:pt x="776928" y="1140510"/>
                  <a:pt x="810126" y="1139240"/>
                  <a:pt x="842210" y="1143251"/>
                </a:cubicBezTo>
                <a:cubicBezTo>
                  <a:pt x="850231" y="1155283"/>
                  <a:pt x="859806" y="1166412"/>
                  <a:pt x="866273" y="1179346"/>
                </a:cubicBezTo>
                <a:cubicBezTo>
                  <a:pt x="871945" y="1190690"/>
                  <a:pt x="869337" y="1206473"/>
                  <a:pt x="878305" y="1215441"/>
                </a:cubicBezTo>
                <a:cubicBezTo>
                  <a:pt x="887273" y="1224409"/>
                  <a:pt x="902368" y="1223462"/>
                  <a:pt x="914400" y="1227472"/>
                </a:cubicBezTo>
                <a:cubicBezTo>
                  <a:pt x="997421" y="1310493"/>
                  <a:pt x="946418" y="1291148"/>
                  <a:pt x="1070810" y="1275598"/>
                </a:cubicBezTo>
                <a:cubicBezTo>
                  <a:pt x="1082842" y="1279609"/>
                  <a:pt x="1099533" y="1277310"/>
                  <a:pt x="1106905" y="1287630"/>
                </a:cubicBezTo>
                <a:cubicBezTo>
                  <a:pt x="1121648" y="1308270"/>
                  <a:pt x="1124816" y="1335212"/>
                  <a:pt x="1130968" y="1359819"/>
                </a:cubicBezTo>
                <a:cubicBezTo>
                  <a:pt x="1134979" y="1375861"/>
                  <a:pt x="1133828" y="1394187"/>
                  <a:pt x="1143000" y="1407946"/>
                </a:cubicBezTo>
                <a:cubicBezTo>
                  <a:pt x="1151021" y="1419977"/>
                  <a:pt x="1167803" y="1422976"/>
                  <a:pt x="1179094" y="1432009"/>
                </a:cubicBezTo>
                <a:cubicBezTo>
                  <a:pt x="1187952" y="1439095"/>
                  <a:pt x="1194300" y="1448986"/>
                  <a:pt x="1203158" y="1456072"/>
                </a:cubicBezTo>
                <a:cubicBezTo>
                  <a:pt x="1224866" y="1473438"/>
                  <a:pt x="1262674" y="1494316"/>
                  <a:pt x="1287379" y="1504198"/>
                </a:cubicBezTo>
                <a:cubicBezTo>
                  <a:pt x="1310930" y="1513618"/>
                  <a:pt x="1359568" y="1528262"/>
                  <a:pt x="1359568" y="1528262"/>
                </a:cubicBezTo>
                <a:cubicBezTo>
                  <a:pt x="1407694" y="1524251"/>
                  <a:pt x="1459703" y="1535587"/>
                  <a:pt x="1503947" y="1516230"/>
                </a:cubicBezTo>
                <a:cubicBezTo>
                  <a:pt x="1530442" y="1504638"/>
                  <a:pt x="1531624" y="1464491"/>
                  <a:pt x="1552073" y="1444041"/>
                </a:cubicBezTo>
                <a:lnTo>
                  <a:pt x="1576136" y="1419977"/>
                </a:lnTo>
                <a:cubicBezTo>
                  <a:pt x="1610558" y="1316718"/>
                  <a:pt x="1557855" y="1481072"/>
                  <a:pt x="1600200" y="1311693"/>
                </a:cubicBezTo>
                <a:cubicBezTo>
                  <a:pt x="1606352" y="1287086"/>
                  <a:pt x="1624263" y="1239504"/>
                  <a:pt x="1624263" y="1239504"/>
                </a:cubicBezTo>
                <a:cubicBezTo>
                  <a:pt x="1628273" y="1215441"/>
                  <a:pt x="1624191" y="1188495"/>
                  <a:pt x="1636294" y="1167314"/>
                </a:cubicBezTo>
                <a:cubicBezTo>
                  <a:pt x="1642586" y="1156303"/>
                  <a:pt x="1660031" y="1158135"/>
                  <a:pt x="1672389" y="1155283"/>
                </a:cubicBezTo>
                <a:cubicBezTo>
                  <a:pt x="1712241" y="1146086"/>
                  <a:pt x="1752713" y="1139789"/>
                  <a:pt x="1792705" y="1131219"/>
                </a:cubicBezTo>
                <a:cubicBezTo>
                  <a:pt x="1808874" y="1127754"/>
                  <a:pt x="1824789" y="1123198"/>
                  <a:pt x="1840831" y="1119188"/>
                </a:cubicBezTo>
                <a:cubicBezTo>
                  <a:pt x="1921516" y="1078846"/>
                  <a:pt x="1855177" y="1107665"/>
                  <a:pt x="1937084" y="1083093"/>
                </a:cubicBezTo>
                <a:cubicBezTo>
                  <a:pt x="1961379" y="1075804"/>
                  <a:pt x="2009273" y="1059030"/>
                  <a:pt x="2009273" y="1059030"/>
                </a:cubicBezTo>
                <a:cubicBezTo>
                  <a:pt x="2013284" y="974809"/>
                  <a:pt x="2014303" y="890392"/>
                  <a:pt x="2021305" y="806367"/>
                </a:cubicBezTo>
                <a:cubicBezTo>
                  <a:pt x="2022358" y="793728"/>
                  <a:pt x="2025413" y="780175"/>
                  <a:pt x="2033336" y="770272"/>
                </a:cubicBezTo>
                <a:cubicBezTo>
                  <a:pt x="2050298" y="749070"/>
                  <a:pt x="2081749" y="742103"/>
                  <a:pt x="2105526" y="734177"/>
                </a:cubicBezTo>
                <a:cubicBezTo>
                  <a:pt x="2125579" y="714124"/>
                  <a:pt x="2149953" y="697615"/>
                  <a:pt x="2165684" y="674019"/>
                </a:cubicBezTo>
                <a:cubicBezTo>
                  <a:pt x="2173705" y="661988"/>
                  <a:pt x="2177485" y="645589"/>
                  <a:pt x="2189747" y="637925"/>
                </a:cubicBezTo>
                <a:cubicBezTo>
                  <a:pt x="2211256" y="624482"/>
                  <a:pt x="2261936" y="613862"/>
                  <a:pt x="2261936" y="613862"/>
                </a:cubicBezTo>
                <a:cubicBezTo>
                  <a:pt x="2318084" y="529640"/>
                  <a:pt x="2286000" y="557714"/>
                  <a:pt x="2346158" y="517609"/>
                </a:cubicBezTo>
                <a:cubicBezTo>
                  <a:pt x="2366210" y="521620"/>
                  <a:pt x="2387168" y="522461"/>
                  <a:pt x="2406315" y="529641"/>
                </a:cubicBezTo>
                <a:cubicBezTo>
                  <a:pt x="2419854" y="534718"/>
                  <a:pt x="2429476" y="547237"/>
                  <a:pt x="2442410" y="553704"/>
                </a:cubicBezTo>
                <a:cubicBezTo>
                  <a:pt x="2453754" y="559376"/>
                  <a:pt x="2466473" y="561725"/>
                  <a:pt x="2478505" y="565735"/>
                </a:cubicBezTo>
                <a:cubicBezTo>
                  <a:pt x="2514351" y="619505"/>
                  <a:pt x="2507664" y="641485"/>
                  <a:pt x="2562726" y="649956"/>
                </a:cubicBezTo>
                <a:cubicBezTo>
                  <a:pt x="2602563" y="656085"/>
                  <a:pt x="2642937" y="657977"/>
                  <a:pt x="2683042" y="661988"/>
                </a:cubicBezTo>
                <a:cubicBezTo>
                  <a:pt x="2695073" y="665998"/>
                  <a:pt x="2706942" y="670535"/>
                  <a:pt x="2719136" y="674019"/>
                </a:cubicBezTo>
                <a:cubicBezTo>
                  <a:pt x="2735036" y="678562"/>
                  <a:pt x="2759232" y="671596"/>
                  <a:pt x="2767263" y="686051"/>
                </a:cubicBezTo>
                <a:cubicBezTo>
                  <a:pt x="2782966" y="714316"/>
                  <a:pt x="2773510" y="750492"/>
                  <a:pt x="2779294" y="782304"/>
                </a:cubicBezTo>
                <a:cubicBezTo>
                  <a:pt x="2781563" y="794782"/>
                  <a:pt x="2779407" y="814064"/>
                  <a:pt x="2791326" y="818398"/>
                </a:cubicBezTo>
                <a:cubicBezTo>
                  <a:pt x="2829205" y="832172"/>
                  <a:pt x="2871537" y="826419"/>
                  <a:pt x="2911642" y="830430"/>
                </a:cubicBezTo>
                <a:cubicBezTo>
                  <a:pt x="2915652" y="842462"/>
                  <a:pt x="2913353" y="859153"/>
                  <a:pt x="2923673" y="866525"/>
                </a:cubicBezTo>
                <a:cubicBezTo>
                  <a:pt x="2944313" y="881268"/>
                  <a:pt x="2974758" y="876518"/>
                  <a:pt x="2995863" y="890588"/>
                </a:cubicBezTo>
                <a:lnTo>
                  <a:pt x="3031958" y="914651"/>
                </a:lnTo>
                <a:cubicBezTo>
                  <a:pt x="3108158" y="910640"/>
                  <a:pt x="3184566" y="909527"/>
                  <a:pt x="3260558" y="902619"/>
                </a:cubicBezTo>
                <a:cubicBezTo>
                  <a:pt x="3273188" y="901471"/>
                  <a:pt x="3285309" y="896260"/>
                  <a:pt x="3296652" y="890588"/>
                </a:cubicBezTo>
                <a:cubicBezTo>
                  <a:pt x="3309586" y="884121"/>
                  <a:pt x="3320715" y="874546"/>
                  <a:pt x="3332747" y="866525"/>
                </a:cubicBezTo>
                <a:cubicBezTo>
                  <a:pt x="3351828" y="809281"/>
                  <a:pt x="3348187" y="799099"/>
                  <a:pt x="3380873" y="758241"/>
                </a:cubicBezTo>
                <a:cubicBezTo>
                  <a:pt x="3387959" y="749383"/>
                  <a:pt x="3396915" y="742198"/>
                  <a:pt x="3404936" y="734177"/>
                </a:cubicBezTo>
                <a:cubicBezTo>
                  <a:pt x="3424412" y="656275"/>
                  <a:pt x="3401862" y="711397"/>
                  <a:pt x="3453063" y="649956"/>
                </a:cubicBezTo>
                <a:cubicBezTo>
                  <a:pt x="3473173" y="625824"/>
                  <a:pt x="3474939" y="607299"/>
                  <a:pt x="3501189" y="589798"/>
                </a:cubicBezTo>
                <a:cubicBezTo>
                  <a:pt x="3588604" y="531520"/>
                  <a:pt x="3518200" y="596849"/>
                  <a:pt x="3573379" y="541672"/>
                </a:cubicBezTo>
                <a:cubicBezTo>
                  <a:pt x="3585410" y="545683"/>
                  <a:pt x="3597442" y="557714"/>
                  <a:pt x="3609473" y="553704"/>
                </a:cubicBezTo>
                <a:cubicBezTo>
                  <a:pt x="3633809" y="545592"/>
                  <a:pt x="3654813" y="499296"/>
                  <a:pt x="3669631" y="481514"/>
                </a:cubicBezTo>
                <a:cubicBezTo>
                  <a:pt x="3688638" y="458706"/>
                  <a:pt x="3714780" y="434876"/>
                  <a:pt x="3741821" y="421356"/>
                </a:cubicBezTo>
                <a:cubicBezTo>
                  <a:pt x="3753164" y="415684"/>
                  <a:pt x="3765884" y="413335"/>
                  <a:pt x="3777915" y="409325"/>
                </a:cubicBezTo>
                <a:cubicBezTo>
                  <a:pt x="3789947" y="401304"/>
                  <a:pt x="3802719" y="394295"/>
                  <a:pt x="3814010" y="385262"/>
                </a:cubicBezTo>
                <a:cubicBezTo>
                  <a:pt x="3822868" y="378176"/>
                  <a:pt x="3828998" y="368004"/>
                  <a:pt x="3838073" y="361198"/>
                </a:cubicBezTo>
                <a:cubicBezTo>
                  <a:pt x="3861209" y="343846"/>
                  <a:pt x="3910263" y="313072"/>
                  <a:pt x="3910263" y="313072"/>
                </a:cubicBezTo>
                <a:cubicBezTo>
                  <a:pt x="3914273" y="325104"/>
                  <a:pt x="3915769" y="338292"/>
                  <a:pt x="3922294" y="349167"/>
                </a:cubicBezTo>
                <a:cubicBezTo>
                  <a:pt x="3933722" y="368214"/>
                  <a:pt x="3966061" y="386365"/>
                  <a:pt x="3982452" y="397293"/>
                </a:cubicBezTo>
                <a:cubicBezTo>
                  <a:pt x="4018547" y="393283"/>
                  <a:pt x="4054842" y="390784"/>
                  <a:pt x="4090736" y="385262"/>
                </a:cubicBezTo>
                <a:cubicBezTo>
                  <a:pt x="4107080" y="382748"/>
                  <a:pt x="4122327" y="373230"/>
                  <a:pt x="4138863" y="373230"/>
                </a:cubicBezTo>
                <a:cubicBezTo>
                  <a:pt x="4167222" y="373230"/>
                  <a:pt x="4195010" y="381251"/>
                  <a:pt x="4223084" y="385262"/>
                </a:cubicBezTo>
                <a:cubicBezTo>
                  <a:pt x="4270531" y="432708"/>
                  <a:pt x="4263614" y="415029"/>
                  <a:pt x="4283242" y="493546"/>
                </a:cubicBezTo>
                <a:cubicBezTo>
                  <a:pt x="4283347" y="493965"/>
                  <a:pt x="4301550" y="572012"/>
                  <a:pt x="4307305" y="577767"/>
                </a:cubicBezTo>
                <a:cubicBezTo>
                  <a:pt x="4327755" y="598217"/>
                  <a:pt x="4359044" y="605444"/>
                  <a:pt x="4379494" y="625893"/>
                </a:cubicBezTo>
                <a:cubicBezTo>
                  <a:pt x="4387515" y="633914"/>
                  <a:pt x="4393831" y="644120"/>
                  <a:pt x="4403558" y="649956"/>
                </a:cubicBezTo>
                <a:cubicBezTo>
                  <a:pt x="4414433" y="656481"/>
                  <a:pt x="4428566" y="655829"/>
                  <a:pt x="4439652" y="661988"/>
                </a:cubicBezTo>
                <a:cubicBezTo>
                  <a:pt x="4464933" y="676033"/>
                  <a:pt x="4487779" y="694072"/>
                  <a:pt x="4511842" y="710114"/>
                </a:cubicBezTo>
                <a:lnTo>
                  <a:pt x="4547936" y="734177"/>
                </a:lnTo>
                <a:cubicBezTo>
                  <a:pt x="4587365" y="852461"/>
                  <a:pt x="4546671" y="719614"/>
                  <a:pt x="4572000" y="1010904"/>
                </a:cubicBezTo>
                <a:cubicBezTo>
                  <a:pt x="4573099" y="1023538"/>
                  <a:pt x="4577506" y="1036123"/>
                  <a:pt x="4584031" y="1046998"/>
                </a:cubicBezTo>
                <a:cubicBezTo>
                  <a:pt x="4589867" y="1056725"/>
                  <a:pt x="4600073" y="1063041"/>
                  <a:pt x="4608094" y="1071062"/>
                </a:cubicBezTo>
                <a:cubicBezTo>
                  <a:pt x="4612105" y="1083093"/>
                  <a:pt x="4613967" y="1096070"/>
                  <a:pt x="4620126" y="1107156"/>
                </a:cubicBezTo>
                <a:cubicBezTo>
                  <a:pt x="4647893" y="1157136"/>
                  <a:pt x="4658379" y="1180425"/>
                  <a:pt x="4704347" y="1203409"/>
                </a:cubicBezTo>
                <a:cubicBezTo>
                  <a:pt x="4715691" y="1209081"/>
                  <a:pt x="4728410" y="1211430"/>
                  <a:pt x="4740442" y="1215441"/>
                </a:cubicBezTo>
                <a:lnTo>
                  <a:pt x="4788568" y="1287630"/>
                </a:lnTo>
                <a:cubicBezTo>
                  <a:pt x="4796589" y="1299662"/>
                  <a:pt x="4800599" y="1315704"/>
                  <a:pt x="4812631" y="1323725"/>
                </a:cubicBezTo>
                <a:cubicBezTo>
                  <a:pt x="4836694" y="1339767"/>
                  <a:pt x="4857385" y="1362705"/>
                  <a:pt x="4884821" y="1371851"/>
                </a:cubicBezTo>
                <a:cubicBezTo>
                  <a:pt x="4923908" y="1384881"/>
                  <a:pt x="4982621" y="1405479"/>
                  <a:pt x="5017168" y="1407946"/>
                </a:cubicBezTo>
                <a:lnTo>
                  <a:pt x="5185610" y="1419977"/>
                </a:lnTo>
                <a:cubicBezTo>
                  <a:pt x="5193631" y="1427998"/>
                  <a:pt x="5202587" y="1435183"/>
                  <a:pt x="5209673" y="1444041"/>
                </a:cubicBezTo>
                <a:cubicBezTo>
                  <a:pt x="5218706" y="1455332"/>
                  <a:pt x="5224703" y="1468844"/>
                  <a:pt x="5233736" y="1480135"/>
                </a:cubicBezTo>
                <a:cubicBezTo>
                  <a:pt x="5248655" y="1498783"/>
                  <a:pt x="5273053" y="1517842"/>
                  <a:pt x="5293894" y="1528262"/>
                </a:cubicBezTo>
                <a:cubicBezTo>
                  <a:pt x="5325910" y="1544270"/>
                  <a:pt x="5369842" y="1545396"/>
                  <a:pt x="5402179" y="1552325"/>
                </a:cubicBezTo>
                <a:cubicBezTo>
                  <a:pt x="5434516" y="1559254"/>
                  <a:pt x="5466347" y="1568367"/>
                  <a:pt x="5498431" y="1576388"/>
                </a:cubicBezTo>
                <a:cubicBezTo>
                  <a:pt x="5514473" y="1580398"/>
                  <a:pt x="5530247" y="1585700"/>
                  <a:pt x="5546558" y="1588419"/>
                </a:cubicBezTo>
                <a:lnTo>
                  <a:pt x="5618747" y="1600451"/>
                </a:lnTo>
                <a:cubicBezTo>
                  <a:pt x="5662863" y="1596440"/>
                  <a:pt x="5710952" y="1607152"/>
                  <a:pt x="5751094" y="1588419"/>
                </a:cubicBezTo>
                <a:cubicBezTo>
                  <a:pt x="5777301" y="1576189"/>
                  <a:pt x="5799221" y="1516230"/>
                  <a:pt x="5799221" y="1516230"/>
                </a:cubicBezTo>
                <a:cubicBezTo>
                  <a:pt x="5804893" y="1499212"/>
                  <a:pt x="5823284" y="1447112"/>
                  <a:pt x="5823284" y="1432009"/>
                </a:cubicBezTo>
                <a:cubicBezTo>
                  <a:pt x="5823284" y="1383716"/>
                  <a:pt x="5815263" y="1335756"/>
                  <a:pt x="5811252" y="1287630"/>
                </a:cubicBezTo>
                <a:cubicBezTo>
                  <a:pt x="5815263" y="1267577"/>
                  <a:pt x="5803496" y="1232634"/>
                  <a:pt x="5823284" y="1227472"/>
                </a:cubicBezTo>
                <a:cubicBezTo>
                  <a:pt x="5908747" y="1205178"/>
                  <a:pt x="6000019" y="1223437"/>
                  <a:pt x="6087979" y="1215441"/>
                </a:cubicBezTo>
                <a:cubicBezTo>
                  <a:pt x="6132634" y="1211381"/>
                  <a:pt x="6175983" y="1198028"/>
                  <a:pt x="6220326" y="1191377"/>
                </a:cubicBezTo>
                <a:cubicBezTo>
                  <a:pt x="6448970" y="1157080"/>
                  <a:pt x="6236669" y="1197735"/>
                  <a:pt x="6388768" y="1167314"/>
                </a:cubicBezTo>
                <a:lnTo>
                  <a:pt x="6412831" y="1239504"/>
                </a:lnTo>
                <a:cubicBezTo>
                  <a:pt x="6416842" y="1251535"/>
                  <a:pt x="6421787" y="1263294"/>
                  <a:pt x="6424863" y="1275598"/>
                </a:cubicBezTo>
                <a:cubicBezTo>
                  <a:pt x="6428873" y="1291640"/>
                  <a:pt x="6429499" y="1308935"/>
                  <a:pt x="6436894" y="1323725"/>
                </a:cubicBezTo>
                <a:cubicBezTo>
                  <a:pt x="6441967" y="1333871"/>
                  <a:pt x="6450812" y="1342715"/>
                  <a:pt x="6460958" y="1347788"/>
                </a:cubicBezTo>
                <a:cubicBezTo>
                  <a:pt x="6487454" y="1361036"/>
                  <a:pt x="6596308" y="1370722"/>
                  <a:pt x="6605336" y="1371851"/>
                </a:cubicBezTo>
                <a:cubicBezTo>
                  <a:pt x="6621378" y="1379872"/>
                  <a:pt x="6637890" y="1387015"/>
                  <a:pt x="6653463" y="1395914"/>
                </a:cubicBezTo>
                <a:cubicBezTo>
                  <a:pt x="6666018" y="1403088"/>
                  <a:pt x="6676210" y="1414415"/>
                  <a:pt x="6689558" y="1419977"/>
                </a:cubicBezTo>
                <a:cubicBezTo>
                  <a:pt x="6724678" y="1434611"/>
                  <a:pt x="6797842" y="1456072"/>
                  <a:pt x="6797842" y="1456072"/>
                </a:cubicBezTo>
                <a:cubicBezTo>
                  <a:pt x="6894091" y="1423990"/>
                  <a:pt x="6781801" y="1472113"/>
                  <a:pt x="6845968" y="1407946"/>
                </a:cubicBezTo>
                <a:cubicBezTo>
                  <a:pt x="6854936" y="1398978"/>
                  <a:pt x="6870031" y="1399925"/>
                  <a:pt x="6882063" y="1395914"/>
                </a:cubicBezTo>
                <a:cubicBezTo>
                  <a:pt x="6886073" y="1379872"/>
                  <a:pt x="6894094" y="1364324"/>
                  <a:pt x="6894094" y="1347788"/>
                </a:cubicBezTo>
                <a:cubicBezTo>
                  <a:pt x="6894094" y="1289835"/>
                  <a:pt x="6885649" y="1210580"/>
                  <a:pt x="6858000" y="1155283"/>
                </a:cubicBezTo>
                <a:cubicBezTo>
                  <a:pt x="6849979" y="1139241"/>
                  <a:pt x="6840597" y="1123809"/>
                  <a:pt x="6833936" y="1107156"/>
                </a:cubicBezTo>
                <a:cubicBezTo>
                  <a:pt x="6824516" y="1083606"/>
                  <a:pt x="6823943" y="1056072"/>
                  <a:pt x="6809873" y="1034967"/>
                </a:cubicBezTo>
                <a:cubicBezTo>
                  <a:pt x="6793831" y="1010904"/>
                  <a:pt x="6770893" y="990213"/>
                  <a:pt x="6761747" y="962777"/>
                </a:cubicBezTo>
                <a:cubicBezTo>
                  <a:pt x="6746128" y="915922"/>
                  <a:pt x="6758682" y="935651"/>
                  <a:pt x="6725652" y="902619"/>
                </a:cubicBezTo>
                <a:cubicBezTo>
                  <a:pt x="6721642" y="886577"/>
                  <a:pt x="6719427" y="869976"/>
                  <a:pt x="6713621" y="854493"/>
                </a:cubicBezTo>
                <a:cubicBezTo>
                  <a:pt x="6707324" y="837699"/>
                  <a:pt x="6691182" y="824229"/>
                  <a:pt x="6689558" y="806367"/>
                </a:cubicBezTo>
                <a:cubicBezTo>
                  <a:pt x="6683364" y="738236"/>
                  <a:pt x="6696194" y="730238"/>
                  <a:pt x="6725652" y="686051"/>
                </a:cubicBezTo>
                <a:cubicBezTo>
                  <a:pt x="6729663" y="657977"/>
                  <a:pt x="6735664" y="630117"/>
                  <a:pt x="6737684" y="601830"/>
                </a:cubicBezTo>
                <a:cubicBezTo>
                  <a:pt x="6743691" y="517728"/>
                  <a:pt x="6742991" y="433215"/>
                  <a:pt x="6749715" y="349167"/>
                </a:cubicBezTo>
                <a:cubicBezTo>
                  <a:pt x="6751034" y="332684"/>
                  <a:pt x="6755233" y="316240"/>
                  <a:pt x="6761747" y="301041"/>
                </a:cubicBezTo>
                <a:cubicBezTo>
                  <a:pt x="6770625" y="280325"/>
                  <a:pt x="6804559" y="240415"/>
                  <a:pt x="6821905" y="228851"/>
                </a:cubicBezTo>
                <a:cubicBezTo>
                  <a:pt x="6832457" y="221816"/>
                  <a:pt x="6845968" y="220830"/>
                  <a:pt x="6858000" y="216819"/>
                </a:cubicBezTo>
                <a:cubicBezTo>
                  <a:pt x="6878053" y="220830"/>
                  <a:pt x="6898429" y="223470"/>
                  <a:pt x="6918158" y="228851"/>
                </a:cubicBezTo>
                <a:cubicBezTo>
                  <a:pt x="6942629" y="235525"/>
                  <a:pt x="6990347" y="252914"/>
                  <a:pt x="6990347" y="252914"/>
                </a:cubicBezTo>
                <a:cubicBezTo>
                  <a:pt x="7022431" y="248904"/>
                  <a:pt x="7055630" y="250174"/>
                  <a:pt x="7086600" y="240883"/>
                </a:cubicBezTo>
                <a:cubicBezTo>
                  <a:pt x="7102155" y="236216"/>
                  <a:pt x="7128249" y="188497"/>
                  <a:pt x="7134726" y="180725"/>
                </a:cubicBezTo>
                <a:cubicBezTo>
                  <a:pt x="7177595" y="129282"/>
                  <a:pt x="7159596" y="158422"/>
                  <a:pt x="7206915" y="120567"/>
                </a:cubicBezTo>
                <a:cubicBezTo>
                  <a:pt x="7215773" y="113481"/>
                  <a:pt x="7223893" y="105362"/>
                  <a:pt x="7230979" y="96504"/>
                </a:cubicBezTo>
                <a:cubicBezTo>
                  <a:pt x="7240012" y="85213"/>
                  <a:pt x="7243751" y="69442"/>
                  <a:pt x="7255042" y="60409"/>
                </a:cubicBezTo>
                <a:cubicBezTo>
                  <a:pt x="7264945" y="52486"/>
                  <a:pt x="7279105" y="52388"/>
                  <a:pt x="7291136" y="48377"/>
                </a:cubicBezTo>
                <a:cubicBezTo>
                  <a:pt x="7303311" y="36202"/>
                  <a:pt x="7333950" y="2419"/>
                  <a:pt x="7351294" y="251"/>
                </a:cubicBezTo>
                <a:cubicBezTo>
                  <a:pt x="7372409" y="-2388"/>
                  <a:pt x="7423977" y="16458"/>
                  <a:pt x="7447547" y="24314"/>
                </a:cubicBezTo>
                <a:cubicBezTo>
                  <a:pt x="7459579" y="32335"/>
                  <a:pt x="7472351" y="39344"/>
                  <a:pt x="7483642" y="48377"/>
                </a:cubicBezTo>
                <a:cubicBezTo>
                  <a:pt x="7569362" y="116954"/>
                  <a:pt x="7432704" y="22441"/>
                  <a:pt x="7543800" y="96504"/>
                </a:cubicBezTo>
                <a:cubicBezTo>
                  <a:pt x="7568508" y="170629"/>
                  <a:pt x="7545744" y="95162"/>
                  <a:pt x="7567863" y="216819"/>
                </a:cubicBezTo>
                <a:cubicBezTo>
                  <a:pt x="7570821" y="233088"/>
                  <a:pt x="7576936" y="248677"/>
                  <a:pt x="7579894" y="264946"/>
                </a:cubicBezTo>
                <a:cubicBezTo>
                  <a:pt x="7584967" y="292847"/>
                  <a:pt x="7587264" y="321194"/>
                  <a:pt x="7591926" y="349167"/>
                </a:cubicBezTo>
                <a:cubicBezTo>
                  <a:pt x="7595288" y="369339"/>
                  <a:pt x="7593120" y="391984"/>
                  <a:pt x="7603958" y="409325"/>
                </a:cubicBezTo>
                <a:cubicBezTo>
                  <a:pt x="7614586" y="426329"/>
                  <a:pt x="7635767" y="433764"/>
                  <a:pt x="7652084" y="445419"/>
                </a:cubicBezTo>
                <a:cubicBezTo>
                  <a:pt x="7696826" y="477378"/>
                  <a:pt x="7679995" y="467437"/>
                  <a:pt x="7736305" y="481514"/>
                </a:cubicBezTo>
                <a:cubicBezTo>
                  <a:pt x="7760368" y="493546"/>
                  <a:pt x="7785680" y="503350"/>
                  <a:pt x="7808494" y="517609"/>
                </a:cubicBezTo>
                <a:cubicBezTo>
                  <a:pt x="7818113" y="523621"/>
                  <a:pt x="7823700" y="534586"/>
                  <a:pt x="7832558" y="541672"/>
                </a:cubicBezTo>
                <a:cubicBezTo>
                  <a:pt x="7843849" y="550705"/>
                  <a:pt x="7856621" y="557714"/>
                  <a:pt x="7868652" y="565735"/>
                </a:cubicBezTo>
                <a:cubicBezTo>
                  <a:pt x="7880684" y="561725"/>
                  <a:pt x="7893403" y="548032"/>
                  <a:pt x="7904747" y="553704"/>
                </a:cubicBezTo>
                <a:cubicBezTo>
                  <a:pt x="7916090" y="559376"/>
                  <a:pt x="7910254" y="578923"/>
                  <a:pt x="7916779" y="589798"/>
                </a:cubicBezTo>
                <a:cubicBezTo>
                  <a:pt x="7922615" y="599525"/>
                  <a:pt x="7931984" y="606776"/>
                  <a:pt x="7940842" y="613862"/>
                </a:cubicBezTo>
                <a:cubicBezTo>
                  <a:pt x="7952133" y="622895"/>
                  <a:pt x="7964003" y="631458"/>
                  <a:pt x="7976936" y="637925"/>
                </a:cubicBezTo>
                <a:cubicBezTo>
                  <a:pt x="8004434" y="651674"/>
                  <a:pt x="8045740" y="655126"/>
                  <a:pt x="8073189" y="661988"/>
                </a:cubicBezTo>
                <a:cubicBezTo>
                  <a:pt x="8085493" y="665064"/>
                  <a:pt x="8097252" y="670009"/>
                  <a:pt x="8109284" y="674019"/>
                </a:cubicBezTo>
                <a:lnTo>
                  <a:pt x="8277726" y="661988"/>
                </a:lnTo>
                <a:cubicBezTo>
                  <a:pt x="8292119" y="656391"/>
                  <a:pt x="8334584" y="583404"/>
                  <a:pt x="8337884" y="553704"/>
                </a:cubicBezTo>
                <a:cubicBezTo>
                  <a:pt x="8340541" y="529788"/>
                  <a:pt x="8337884" y="505577"/>
                  <a:pt x="8337884" y="481514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</p:spTree>
    <p:extLst>
      <p:ext uri="{BB962C8B-B14F-4D97-AF65-F5344CB8AC3E}">
        <p14:creationId xmlns:p14="http://schemas.microsoft.com/office/powerpoint/2010/main" val="1884389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548680"/>
            <a:ext cx="8229600" cy="5649491"/>
          </a:xfrm>
        </p:spPr>
        <p:txBody>
          <a:bodyPr/>
          <a:lstStyle/>
          <a:p>
            <a:r>
              <a:rPr lang="ru-RU" sz="2800" dirty="0"/>
              <a:t>Гуманистический подход к образованию требует от </a:t>
            </a:r>
            <a:r>
              <a:rPr lang="ru-RU" sz="2800" dirty="0" smtClean="0"/>
              <a:t>педагогов </a:t>
            </a:r>
            <a:r>
              <a:rPr lang="ru-RU" sz="2800" dirty="0"/>
              <a:t>пристального внимания </a:t>
            </a:r>
            <a:r>
              <a:rPr lang="ru-RU" sz="2800" dirty="0">
                <a:solidFill>
                  <a:srgbClr val="C00000"/>
                </a:solidFill>
              </a:rPr>
              <a:t>к изучению внутреннего мира ребенка и обеспечения его психического здоровья и эмоционального благополучия. </a:t>
            </a:r>
            <a:endParaRPr lang="ru-RU" sz="2800" dirty="0" smtClean="0">
              <a:solidFill>
                <a:srgbClr val="C00000"/>
              </a:solidFill>
            </a:endParaRPr>
          </a:p>
          <a:p>
            <a:r>
              <a:rPr lang="ru-RU" sz="2800" dirty="0" smtClean="0"/>
              <a:t>Ребенку </a:t>
            </a:r>
            <a:r>
              <a:rPr lang="ru-RU" sz="2800" dirty="0"/>
              <a:t>необходимо помочь увидеть, услышать, почувствовать все многообразие окружающего мира, познать свое Я, раскрыть его и войти в мир взрослых, полноценно существовать и взаимодействовать в нем</a:t>
            </a:r>
            <a:r>
              <a:rPr lang="ru-RU" sz="28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77537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2" y="2057401"/>
            <a:ext cx="6034617" cy="3394472"/>
          </a:xfrm>
        </p:spPr>
      </p:pic>
    </p:spTree>
    <p:extLst>
      <p:ext uri="{BB962C8B-B14F-4D97-AF65-F5344CB8AC3E}">
        <p14:creationId xmlns:p14="http://schemas.microsoft.com/office/powerpoint/2010/main" val="286244030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5900" y="1106743"/>
            <a:ext cx="3194112" cy="4345130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/>
              <a:t>2. Проведение линии без вспомогательных средств</a:t>
            </a:r>
          </a:p>
          <a:p>
            <a:r>
              <a:rPr lang="ru-RU" sz="1800" dirty="0"/>
              <a:t>«Ленточки на ветру»</a:t>
            </a:r>
          </a:p>
          <a:p>
            <a:r>
              <a:rPr lang="ru-RU" sz="1800" dirty="0"/>
              <a:t>«Следы улитки»</a:t>
            </a:r>
          </a:p>
          <a:p>
            <a:r>
              <a:rPr lang="ru-RU" sz="1800" dirty="0"/>
              <a:t>«Горная речка»</a:t>
            </a:r>
          </a:p>
          <a:p>
            <a:r>
              <a:rPr lang="ru-RU" sz="1800" dirty="0"/>
              <a:t>«Реки на карте»</a:t>
            </a:r>
          </a:p>
          <a:p>
            <a:r>
              <a:rPr lang="ru-RU" sz="1800" dirty="0"/>
              <a:t>«Ветвистое дерево»</a:t>
            </a:r>
          </a:p>
          <a:p>
            <a:r>
              <a:rPr lang="ru-RU" sz="1800" dirty="0"/>
              <a:t>«Корни дерева»</a:t>
            </a:r>
          </a:p>
          <a:p>
            <a:r>
              <a:rPr lang="ru-RU" sz="1800" dirty="0"/>
              <a:t>«Веселая прическа»</a:t>
            </a:r>
          </a:p>
          <a:p>
            <a:r>
              <a:rPr lang="ru-RU" sz="1800" dirty="0"/>
              <a:t>«Борода Деда Мороза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88024" y="2024844"/>
            <a:ext cx="54006" cy="32943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6" name="Полилиния 5"/>
          <p:cNvSpPr/>
          <p:nvPr/>
        </p:nvSpPr>
        <p:spPr>
          <a:xfrm>
            <a:off x="4851734" y="1389648"/>
            <a:ext cx="2237874" cy="830179"/>
          </a:xfrm>
          <a:custGeom>
            <a:avLst/>
            <a:gdLst>
              <a:gd name="connsiteX0" fmla="*/ 0 w 2983832"/>
              <a:gd name="connsiteY0" fmla="*/ 866274 h 1106905"/>
              <a:gd name="connsiteX1" fmla="*/ 216568 w 2983832"/>
              <a:gd name="connsiteY1" fmla="*/ 842211 h 1106905"/>
              <a:gd name="connsiteX2" fmla="*/ 240632 w 2983832"/>
              <a:gd name="connsiteY2" fmla="*/ 806116 h 1106905"/>
              <a:gd name="connsiteX3" fmla="*/ 276726 w 2983832"/>
              <a:gd name="connsiteY3" fmla="*/ 770021 h 1106905"/>
              <a:gd name="connsiteX4" fmla="*/ 312821 w 2983832"/>
              <a:gd name="connsiteY4" fmla="*/ 721895 h 1106905"/>
              <a:gd name="connsiteX5" fmla="*/ 360947 w 2983832"/>
              <a:gd name="connsiteY5" fmla="*/ 697832 h 1106905"/>
              <a:gd name="connsiteX6" fmla="*/ 397042 w 2983832"/>
              <a:gd name="connsiteY6" fmla="*/ 673769 h 1106905"/>
              <a:gd name="connsiteX7" fmla="*/ 469232 w 2983832"/>
              <a:gd name="connsiteY7" fmla="*/ 649705 h 1106905"/>
              <a:gd name="connsiteX8" fmla="*/ 517358 w 2983832"/>
              <a:gd name="connsiteY8" fmla="*/ 661737 h 1106905"/>
              <a:gd name="connsiteX9" fmla="*/ 589547 w 2983832"/>
              <a:gd name="connsiteY9" fmla="*/ 721895 h 1106905"/>
              <a:gd name="connsiteX10" fmla="*/ 649705 w 2983832"/>
              <a:gd name="connsiteY10" fmla="*/ 794084 h 1106905"/>
              <a:gd name="connsiteX11" fmla="*/ 685800 w 2983832"/>
              <a:gd name="connsiteY11" fmla="*/ 806116 h 1106905"/>
              <a:gd name="connsiteX12" fmla="*/ 818147 w 2983832"/>
              <a:gd name="connsiteY12" fmla="*/ 818148 h 1106905"/>
              <a:gd name="connsiteX13" fmla="*/ 854242 w 2983832"/>
              <a:gd name="connsiteY13" fmla="*/ 938463 h 1106905"/>
              <a:gd name="connsiteX14" fmla="*/ 866274 w 2983832"/>
              <a:gd name="connsiteY14" fmla="*/ 974558 h 1106905"/>
              <a:gd name="connsiteX15" fmla="*/ 890337 w 2983832"/>
              <a:gd name="connsiteY15" fmla="*/ 1010653 h 1106905"/>
              <a:gd name="connsiteX16" fmla="*/ 902368 w 2983832"/>
              <a:gd name="connsiteY16" fmla="*/ 1046748 h 1106905"/>
              <a:gd name="connsiteX17" fmla="*/ 926432 w 2983832"/>
              <a:gd name="connsiteY17" fmla="*/ 1070811 h 1106905"/>
              <a:gd name="connsiteX18" fmla="*/ 998621 w 2983832"/>
              <a:gd name="connsiteY18" fmla="*/ 1106905 h 1106905"/>
              <a:gd name="connsiteX19" fmla="*/ 1155032 w 2983832"/>
              <a:gd name="connsiteY19" fmla="*/ 1094874 h 1106905"/>
              <a:gd name="connsiteX20" fmla="*/ 1227221 w 2983832"/>
              <a:gd name="connsiteY20" fmla="*/ 1070811 h 1106905"/>
              <a:gd name="connsiteX21" fmla="*/ 1311442 w 2983832"/>
              <a:gd name="connsiteY21" fmla="*/ 1034716 h 1106905"/>
              <a:gd name="connsiteX22" fmla="*/ 1347537 w 2983832"/>
              <a:gd name="connsiteY22" fmla="*/ 1010653 h 1106905"/>
              <a:gd name="connsiteX23" fmla="*/ 1383632 w 2983832"/>
              <a:gd name="connsiteY23" fmla="*/ 998621 h 1106905"/>
              <a:gd name="connsiteX24" fmla="*/ 1407695 w 2983832"/>
              <a:gd name="connsiteY24" fmla="*/ 950495 h 1106905"/>
              <a:gd name="connsiteX25" fmla="*/ 1467853 w 2983832"/>
              <a:gd name="connsiteY25" fmla="*/ 890337 h 1106905"/>
              <a:gd name="connsiteX26" fmla="*/ 1479884 w 2983832"/>
              <a:gd name="connsiteY26" fmla="*/ 854242 h 1106905"/>
              <a:gd name="connsiteX27" fmla="*/ 1503947 w 2983832"/>
              <a:gd name="connsiteY27" fmla="*/ 818148 h 1106905"/>
              <a:gd name="connsiteX28" fmla="*/ 1528010 w 2983832"/>
              <a:gd name="connsiteY28" fmla="*/ 770021 h 1106905"/>
              <a:gd name="connsiteX29" fmla="*/ 1552074 w 2983832"/>
              <a:gd name="connsiteY29" fmla="*/ 733926 h 1106905"/>
              <a:gd name="connsiteX30" fmla="*/ 1576137 w 2983832"/>
              <a:gd name="connsiteY30" fmla="*/ 685800 h 1106905"/>
              <a:gd name="connsiteX31" fmla="*/ 1648326 w 2983832"/>
              <a:gd name="connsiteY31" fmla="*/ 625642 h 1106905"/>
              <a:gd name="connsiteX32" fmla="*/ 1684421 w 2983832"/>
              <a:gd name="connsiteY32" fmla="*/ 589548 h 1106905"/>
              <a:gd name="connsiteX33" fmla="*/ 1720516 w 2983832"/>
              <a:gd name="connsiteY33" fmla="*/ 493295 h 1106905"/>
              <a:gd name="connsiteX34" fmla="*/ 1732547 w 2983832"/>
              <a:gd name="connsiteY34" fmla="*/ 433137 h 1106905"/>
              <a:gd name="connsiteX35" fmla="*/ 1744579 w 2983832"/>
              <a:gd name="connsiteY35" fmla="*/ 385011 h 1106905"/>
              <a:gd name="connsiteX36" fmla="*/ 1900989 w 2983832"/>
              <a:gd name="connsiteY36" fmla="*/ 372979 h 1106905"/>
              <a:gd name="connsiteX37" fmla="*/ 1937084 w 2983832"/>
              <a:gd name="connsiteY37" fmla="*/ 360948 h 1106905"/>
              <a:gd name="connsiteX38" fmla="*/ 2045368 w 2983832"/>
              <a:gd name="connsiteY38" fmla="*/ 312821 h 1106905"/>
              <a:gd name="connsiteX39" fmla="*/ 2093495 w 2983832"/>
              <a:gd name="connsiteY39" fmla="*/ 300790 h 1106905"/>
              <a:gd name="connsiteX40" fmla="*/ 2237874 w 2983832"/>
              <a:gd name="connsiteY40" fmla="*/ 312821 h 1106905"/>
              <a:gd name="connsiteX41" fmla="*/ 2273968 w 2983832"/>
              <a:gd name="connsiteY41" fmla="*/ 336884 h 1106905"/>
              <a:gd name="connsiteX42" fmla="*/ 2370221 w 2983832"/>
              <a:gd name="connsiteY42" fmla="*/ 312821 h 1106905"/>
              <a:gd name="connsiteX43" fmla="*/ 2430379 w 2983832"/>
              <a:gd name="connsiteY43" fmla="*/ 264695 h 1106905"/>
              <a:gd name="connsiteX44" fmla="*/ 2490537 w 2983832"/>
              <a:gd name="connsiteY44" fmla="*/ 204537 h 1106905"/>
              <a:gd name="connsiteX45" fmla="*/ 2514600 w 2983832"/>
              <a:gd name="connsiteY45" fmla="*/ 156411 h 1106905"/>
              <a:gd name="connsiteX46" fmla="*/ 2586789 w 2983832"/>
              <a:gd name="connsiteY46" fmla="*/ 96253 h 1106905"/>
              <a:gd name="connsiteX47" fmla="*/ 2634916 w 2983832"/>
              <a:gd name="connsiteY47" fmla="*/ 48126 h 1106905"/>
              <a:gd name="connsiteX48" fmla="*/ 2646947 w 2983832"/>
              <a:gd name="connsiteY48" fmla="*/ 12032 h 1106905"/>
              <a:gd name="connsiteX49" fmla="*/ 2707105 w 2983832"/>
              <a:gd name="connsiteY49" fmla="*/ 0 h 1106905"/>
              <a:gd name="connsiteX50" fmla="*/ 2935705 w 2983832"/>
              <a:gd name="connsiteY50" fmla="*/ 12032 h 1106905"/>
              <a:gd name="connsiteX51" fmla="*/ 2983832 w 2983832"/>
              <a:gd name="connsiteY51" fmla="*/ 0 h 1106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983832" h="1106905">
                <a:moveTo>
                  <a:pt x="0" y="866274"/>
                </a:moveTo>
                <a:cubicBezTo>
                  <a:pt x="72189" y="858253"/>
                  <a:pt x="146103" y="859827"/>
                  <a:pt x="216568" y="842211"/>
                </a:cubicBezTo>
                <a:cubicBezTo>
                  <a:pt x="230597" y="838704"/>
                  <a:pt x="231375" y="817225"/>
                  <a:pt x="240632" y="806116"/>
                </a:cubicBezTo>
                <a:cubicBezTo>
                  <a:pt x="251525" y="793045"/>
                  <a:pt x="265653" y="782940"/>
                  <a:pt x="276726" y="770021"/>
                </a:cubicBezTo>
                <a:cubicBezTo>
                  <a:pt x="289776" y="754796"/>
                  <a:pt x="297596" y="734945"/>
                  <a:pt x="312821" y="721895"/>
                </a:cubicBezTo>
                <a:cubicBezTo>
                  <a:pt x="326439" y="710223"/>
                  <a:pt x="345375" y="706730"/>
                  <a:pt x="360947" y="697832"/>
                </a:cubicBezTo>
                <a:cubicBezTo>
                  <a:pt x="373502" y="690658"/>
                  <a:pt x="383828" y="679642"/>
                  <a:pt x="397042" y="673769"/>
                </a:cubicBezTo>
                <a:cubicBezTo>
                  <a:pt x="420221" y="663467"/>
                  <a:pt x="469232" y="649705"/>
                  <a:pt x="469232" y="649705"/>
                </a:cubicBezTo>
                <a:cubicBezTo>
                  <a:pt x="485274" y="653716"/>
                  <a:pt x="502159" y="655223"/>
                  <a:pt x="517358" y="661737"/>
                </a:cubicBezTo>
                <a:cubicBezTo>
                  <a:pt x="541897" y="672254"/>
                  <a:pt x="573485" y="702621"/>
                  <a:pt x="589547" y="721895"/>
                </a:cubicBezTo>
                <a:cubicBezTo>
                  <a:pt x="617291" y="755189"/>
                  <a:pt x="610159" y="767721"/>
                  <a:pt x="649705" y="794084"/>
                </a:cubicBezTo>
                <a:cubicBezTo>
                  <a:pt x="660258" y="801119"/>
                  <a:pt x="673245" y="804322"/>
                  <a:pt x="685800" y="806116"/>
                </a:cubicBezTo>
                <a:cubicBezTo>
                  <a:pt x="729652" y="812381"/>
                  <a:pt x="774031" y="814137"/>
                  <a:pt x="818147" y="818148"/>
                </a:cubicBezTo>
                <a:cubicBezTo>
                  <a:pt x="836331" y="890879"/>
                  <a:pt x="824951" y="850590"/>
                  <a:pt x="854242" y="938463"/>
                </a:cubicBezTo>
                <a:cubicBezTo>
                  <a:pt x="858253" y="950495"/>
                  <a:pt x="859239" y="964005"/>
                  <a:pt x="866274" y="974558"/>
                </a:cubicBezTo>
                <a:lnTo>
                  <a:pt x="890337" y="1010653"/>
                </a:lnTo>
                <a:cubicBezTo>
                  <a:pt x="894347" y="1022685"/>
                  <a:pt x="895843" y="1035873"/>
                  <a:pt x="902368" y="1046748"/>
                </a:cubicBezTo>
                <a:cubicBezTo>
                  <a:pt x="908204" y="1056475"/>
                  <a:pt x="917574" y="1063725"/>
                  <a:pt x="926432" y="1070811"/>
                </a:cubicBezTo>
                <a:cubicBezTo>
                  <a:pt x="959753" y="1097467"/>
                  <a:pt x="960496" y="1094197"/>
                  <a:pt x="998621" y="1106905"/>
                </a:cubicBezTo>
                <a:cubicBezTo>
                  <a:pt x="1050758" y="1102895"/>
                  <a:pt x="1103381" y="1103029"/>
                  <a:pt x="1155032" y="1094874"/>
                </a:cubicBezTo>
                <a:cubicBezTo>
                  <a:pt x="1180086" y="1090918"/>
                  <a:pt x="1227221" y="1070811"/>
                  <a:pt x="1227221" y="1070811"/>
                </a:cubicBezTo>
                <a:cubicBezTo>
                  <a:pt x="1317840" y="1010399"/>
                  <a:pt x="1202671" y="1081332"/>
                  <a:pt x="1311442" y="1034716"/>
                </a:cubicBezTo>
                <a:cubicBezTo>
                  <a:pt x="1324733" y="1029020"/>
                  <a:pt x="1334603" y="1017120"/>
                  <a:pt x="1347537" y="1010653"/>
                </a:cubicBezTo>
                <a:cubicBezTo>
                  <a:pt x="1358881" y="1004981"/>
                  <a:pt x="1371600" y="1002632"/>
                  <a:pt x="1383632" y="998621"/>
                </a:cubicBezTo>
                <a:cubicBezTo>
                  <a:pt x="1391653" y="982579"/>
                  <a:pt x="1396684" y="964652"/>
                  <a:pt x="1407695" y="950495"/>
                </a:cubicBezTo>
                <a:cubicBezTo>
                  <a:pt x="1425106" y="928110"/>
                  <a:pt x="1467853" y="890337"/>
                  <a:pt x="1467853" y="890337"/>
                </a:cubicBezTo>
                <a:cubicBezTo>
                  <a:pt x="1471863" y="878305"/>
                  <a:pt x="1474212" y="865586"/>
                  <a:pt x="1479884" y="854242"/>
                </a:cubicBezTo>
                <a:cubicBezTo>
                  <a:pt x="1486351" y="841309"/>
                  <a:pt x="1496773" y="830703"/>
                  <a:pt x="1503947" y="818148"/>
                </a:cubicBezTo>
                <a:cubicBezTo>
                  <a:pt x="1512846" y="802575"/>
                  <a:pt x="1519111" y="785594"/>
                  <a:pt x="1528010" y="770021"/>
                </a:cubicBezTo>
                <a:cubicBezTo>
                  <a:pt x="1535184" y="757466"/>
                  <a:pt x="1544900" y="746481"/>
                  <a:pt x="1552074" y="733926"/>
                </a:cubicBezTo>
                <a:cubicBezTo>
                  <a:pt x="1560973" y="718354"/>
                  <a:pt x="1565712" y="700395"/>
                  <a:pt x="1576137" y="685800"/>
                </a:cubicBezTo>
                <a:cubicBezTo>
                  <a:pt x="1607151" y="642381"/>
                  <a:pt x="1611082" y="656679"/>
                  <a:pt x="1648326" y="625642"/>
                </a:cubicBezTo>
                <a:cubicBezTo>
                  <a:pt x="1661397" y="614749"/>
                  <a:pt x="1672389" y="601579"/>
                  <a:pt x="1684421" y="589548"/>
                </a:cubicBezTo>
                <a:cubicBezTo>
                  <a:pt x="1691778" y="571155"/>
                  <a:pt x="1714230" y="518439"/>
                  <a:pt x="1720516" y="493295"/>
                </a:cubicBezTo>
                <a:cubicBezTo>
                  <a:pt x="1725476" y="473456"/>
                  <a:pt x="1728111" y="453100"/>
                  <a:pt x="1732547" y="433137"/>
                </a:cubicBezTo>
                <a:cubicBezTo>
                  <a:pt x="1736134" y="416995"/>
                  <a:pt x="1729007" y="390573"/>
                  <a:pt x="1744579" y="385011"/>
                </a:cubicBezTo>
                <a:cubicBezTo>
                  <a:pt x="1793823" y="367424"/>
                  <a:pt x="1848852" y="376990"/>
                  <a:pt x="1900989" y="372979"/>
                </a:cubicBezTo>
                <a:cubicBezTo>
                  <a:pt x="1913021" y="368969"/>
                  <a:pt x="1925427" y="365944"/>
                  <a:pt x="1937084" y="360948"/>
                </a:cubicBezTo>
                <a:cubicBezTo>
                  <a:pt x="2010465" y="329499"/>
                  <a:pt x="1961407" y="340807"/>
                  <a:pt x="2045368" y="312821"/>
                </a:cubicBezTo>
                <a:cubicBezTo>
                  <a:pt x="2061055" y="307592"/>
                  <a:pt x="2077453" y="304800"/>
                  <a:pt x="2093495" y="300790"/>
                </a:cubicBezTo>
                <a:cubicBezTo>
                  <a:pt x="2141621" y="304800"/>
                  <a:pt x="2190519" y="303350"/>
                  <a:pt x="2237874" y="312821"/>
                </a:cubicBezTo>
                <a:cubicBezTo>
                  <a:pt x="2252053" y="315657"/>
                  <a:pt x="2259508" y="336884"/>
                  <a:pt x="2273968" y="336884"/>
                </a:cubicBezTo>
                <a:cubicBezTo>
                  <a:pt x="2307040" y="336884"/>
                  <a:pt x="2338137" y="320842"/>
                  <a:pt x="2370221" y="312821"/>
                </a:cubicBezTo>
                <a:cubicBezTo>
                  <a:pt x="2390274" y="296779"/>
                  <a:pt x="2412221" y="282853"/>
                  <a:pt x="2430379" y="264695"/>
                </a:cubicBezTo>
                <a:cubicBezTo>
                  <a:pt x="2510590" y="184484"/>
                  <a:pt x="2394284" y="268705"/>
                  <a:pt x="2490537" y="204537"/>
                </a:cubicBezTo>
                <a:cubicBezTo>
                  <a:pt x="2498558" y="188495"/>
                  <a:pt x="2504175" y="171006"/>
                  <a:pt x="2514600" y="156411"/>
                </a:cubicBezTo>
                <a:cubicBezTo>
                  <a:pt x="2547537" y="110299"/>
                  <a:pt x="2547910" y="129578"/>
                  <a:pt x="2586789" y="96253"/>
                </a:cubicBezTo>
                <a:cubicBezTo>
                  <a:pt x="2604014" y="81488"/>
                  <a:pt x="2634916" y="48126"/>
                  <a:pt x="2634916" y="48126"/>
                </a:cubicBezTo>
                <a:cubicBezTo>
                  <a:pt x="2638926" y="36095"/>
                  <a:pt x="2636395" y="19067"/>
                  <a:pt x="2646947" y="12032"/>
                </a:cubicBezTo>
                <a:cubicBezTo>
                  <a:pt x="2663962" y="688"/>
                  <a:pt x="2686655" y="0"/>
                  <a:pt x="2707105" y="0"/>
                </a:cubicBezTo>
                <a:cubicBezTo>
                  <a:pt x="2783410" y="0"/>
                  <a:pt x="2859505" y="8021"/>
                  <a:pt x="2935705" y="12032"/>
                </a:cubicBezTo>
                <a:lnTo>
                  <a:pt x="2983832" y="0"/>
                </a:lnTo>
              </a:path>
            </a:pathLst>
          </a:custGeom>
          <a:noFill/>
          <a:ln w="539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7" name="Полилиния 6"/>
          <p:cNvSpPr/>
          <p:nvPr/>
        </p:nvSpPr>
        <p:spPr>
          <a:xfrm>
            <a:off x="4806616" y="2075319"/>
            <a:ext cx="2535656" cy="1353682"/>
          </a:xfrm>
          <a:custGeom>
            <a:avLst/>
            <a:gdLst>
              <a:gd name="connsiteX0" fmla="*/ 0 w 3380874"/>
              <a:gd name="connsiteY0" fmla="*/ 60330 h 1804909"/>
              <a:gd name="connsiteX1" fmla="*/ 517358 w 3380874"/>
              <a:gd name="connsiteY1" fmla="*/ 172 h 1804909"/>
              <a:gd name="connsiteX2" fmla="*/ 553453 w 3380874"/>
              <a:gd name="connsiteY2" fmla="*/ 12204 h 1804909"/>
              <a:gd name="connsiteX3" fmla="*/ 577516 w 3380874"/>
              <a:gd name="connsiteY3" fmla="*/ 96425 h 1804909"/>
              <a:gd name="connsiteX4" fmla="*/ 565484 w 3380874"/>
              <a:gd name="connsiteY4" fmla="*/ 312993 h 1804909"/>
              <a:gd name="connsiteX5" fmla="*/ 553453 w 3380874"/>
              <a:gd name="connsiteY5" fmla="*/ 349088 h 1804909"/>
              <a:gd name="connsiteX6" fmla="*/ 589547 w 3380874"/>
              <a:gd name="connsiteY6" fmla="*/ 361120 h 1804909"/>
              <a:gd name="connsiteX7" fmla="*/ 661737 w 3380874"/>
              <a:gd name="connsiteY7" fmla="*/ 409246 h 1804909"/>
              <a:gd name="connsiteX8" fmla="*/ 697832 w 3380874"/>
              <a:gd name="connsiteY8" fmla="*/ 421277 h 1804909"/>
              <a:gd name="connsiteX9" fmla="*/ 757990 w 3380874"/>
              <a:gd name="connsiteY9" fmla="*/ 433309 h 1804909"/>
              <a:gd name="connsiteX10" fmla="*/ 806116 w 3380874"/>
              <a:gd name="connsiteY10" fmla="*/ 445341 h 1804909"/>
              <a:gd name="connsiteX11" fmla="*/ 842211 w 3380874"/>
              <a:gd name="connsiteY11" fmla="*/ 433309 h 1804909"/>
              <a:gd name="connsiteX12" fmla="*/ 938463 w 3380874"/>
              <a:gd name="connsiteY12" fmla="*/ 457372 h 1804909"/>
              <a:gd name="connsiteX13" fmla="*/ 974558 w 3380874"/>
              <a:gd name="connsiteY13" fmla="*/ 505498 h 1804909"/>
              <a:gd name="connsiteX14" fmla="*/ 986590 w 3380874"/>
              <a:gd name="connsiteY14" fmla="*/ 541593 h 1804909"/>
              <a:gd name="connsiteX15" fmla="*/ 1022684 w 3380874"/>
              <a:gd name="connsiteY15" fmla="*/ 577688 h 1804909"/>
              <a:gd name="connsiteX16" fmla="*/ 1046747 w 3380874"/>
              <a:gd name="connsiteY16" fmla="*/ 613783 h 1804909"/>
              <a:gd name="connsiteX17" fmla="*/ 1082842 w 3380874"/>
              <a:gd name="connsiteY17" fmla="*/ 625814 h 1804909"/>
              <a:gd name="connsiteX18" fmla="*/ 1239253 w 3380874"/>
              <a:gd name="connsiteY18" fmla="*/ 613783 h 1804909"/>
              <a:gd name="connsiteX19" fmla="*/ 1287379 w 3380874"/>
              <a:gd name="connsiteY19" fmla="*/ 553625 h 1804909"/>
              <a:gd name="connsiteX20" fmla="*/ 1311442 w 3380874"/>
              <a:gd name="connsiteY20" fmla="*/ 517530 h 1804909"/>
              <a:gd name="connsiteX21" fmla="*/ 1347537 w 3380874"/>
              <a:gd name="connsiteY21" fmla="*/ 505498 h 1804909"/>
              <a:gd name="connsiteX22" fmla="*/ 1431758 w 3380874"/>
              <a:gd name="connsiteY22" fmla="*/ 469404 h 1804909"/>
              <a:gd name="connsiteX23" fmla="*/ 1491916 w 3380874"/>
              <a:gd name="connsiteY23" fmla="*/ 421277 h 1804909"/>
              <a:gd name="connsiteX24" fmla="*/ 1515979 w 3380874"/>
              <a:gd name="connsiteY24" fmla="*/ 349088 h 1804909"/>
              <a:gd name="connsiteX25" fmla="*/ 1552074 w 3380874"/>
              <a:gd name="connsiteY25" fmla="*/ 240804 h 1804909"/>
              <a:gd name="connsiteX26" fmla="*/ 1672390 w 3380874"/>
              <a:gd name="connsiteY26" fmla="*/ 204709 h 1804909"/>
              <a:gd name="connsiteX27" fmla="*/ 1720516 w 3380874"/>
              <a:gd name="connsiteY27" fmla="*/ 180646 h 1804909"/>
              <a:gd name="connsiteX28" fmla="*/ 1804737 w 3380874"/>
              <a:gd name="connsiteY28" fmla="*/ 144551 h 1804909"/>
              <a:gd name="connsiteX29" fmla="*/ 1888958 w 3380874"/>
              <a:gd name="connsiteY29" fmla="*/ 156583 h 1804909"/>
              <a:gd name="connsiteX30" fmla="*/ 1937084 w 3380874"/>
              <a:gd name="connsiteY30" fmla="*/ 168614 h 1804909"/>
              <a:gd name="connsiteX31" fmla="*/ 1985211 w 3380874"/>
              <a:gd name="connsiteY31" fmla="*/ 240804 h 1804909"/>
              <a:gd name="connsiteX32" fmla="*/ 1997242 w 3380874"/>
              <a:gd name="connsiteY32" fmla="*/ 288930 h 1804909"/>
              <a:gd name="connsiteX33" fmla="*/ 2045368 w 3380874"/>
              <a:gd name="connsiteY33" fmla="*/ 361120 h 1804909"/>
              <a:gd name="connsiteX34" fmla="*/ 2057400 w 3380874"/>
              <a:gd name="connsiteY34" fmla="*/ 758162 h 1804909"/>
              <a:gd name="connsiteX35" fmla="*/ 2045368 w 3380874"/>
              <a:gd name="connsiteY35" fmla="*/ 878477 h 1804909"/>
              <a:gd name="connsiteX36" fmla="*/ 2033337 w 3380874"/>
              <a:gd name="connsiteY36" fmla="*/ 914572 h 1804909"/>
              <a:gd name="connsiteX37" fmla="*/ 1973179 w 3380874"/>
              <a:gd name="connsiteY37" fmla="*/ 974730 h 1804909"/>
              <a:gd name="connsiteX38" fmla="*/ 1876926 w 3380874"/>
              <a:gd name="connsiteY38" fmla="*/ 998793 h 1804909"/>
              <a:gd name="connsiteX39" fmla="*/ 1792705 w 3380874"/>
              <a:gd name="connsiteY39" fmla="*/ 1022856 h 1804909"/>
              <a:gd name="connsiteX40" fmla="*/ 1744579 w 3380874"/>
              <a:gd name="connsiteY40" fmla="*/ 1083014 h 1804909"/>
              <a:gd name="connsiteX41" fmla="*/ 1756611 w 3380874"/>
              <a:gd name="connsiteY41" fmla="*/ 1143172 h 1804909"/>
              <a:gd name="connsiteX42" fmla="*/ 1828800 w 3380874"/>
              <a:gd name="connsiteY42" fmla="*/ 1215362 h 1804909"/>
              <a:gd name="connsiteX43" fmla="*/ 1900990 w 3380874"/>
              <a:gd name="connsiteY43" fmla="*/ 1239425 h 1804909"/>
              <a:gd name="connsiteX44" fmla="*/ 1925053 w 3380874"/>
              <a:gd name="connsiteY44" fmla="*/ 1275520 h 1804909"/>
              <a:gd name="connsiteX45" fmla="*/ 2057400 w 3380874"/>
              <a:gd name="connsiteY45" fmla="*/ 1311614 h 1804909"/>
              <a:gd name="connsiteX46" fmla="*/ 2093495 w 3380874"/>
              <a:gd name="connsiteY46" fmla="*/ 1323646 h 1804909"/>
              <a:gd name="connsiteX47" fmla="*/ 2213811 w 3380874"/>
              <a:gd name="connsiteY47" fmla="*/ 1347709 h 1804909"/>
              <a:gd name="connsiteX48" fmla="*/ 2237874 w 3380874"/>
              <a:gd name="connsiteY48" fmla="*/ 1383804 h 1804909"/>
              <a:gd name="connsiteX49" fmla="*/ 2286000 w 3380874"/>
              <a:gd name="connsiteY49" fmla="*/ 1395835 h 1804909"/>
              <a:gd name="connsiteX50" fmla="*/ 2322095 w 3380874"/>
              <a:gd name="connsiteY50" fmla="*/ 1419898 h 1804909"/>
              <a:gd name="connsiteX51" fmla="*/ 2358190 w 3380874"/>
              <a:gd name="connsiteY51" fmla="*/ 1540214 h 1804909"/>
              <a:gd name="connsiteX52" fmla="*/ 2382253 w 3380874"/>
              <a:gd name="connsiteY52" fmla="*/ 1576309 h 1804909"/>
              <a:gd name="connsiteX53" fmla="*/ 2418347 w 3380874"/>
              <a:gd name="connsiteY53" fmla="*/ 1588341 h 1804909"/>
              <a:gd name="connsiteX54" fmla="*/ 2442411 w 3380874"/>
              <a:gd name="connsiteY54" fmla="*/ 1612404 h 1804909"/>
              <a:gd name="connsiteX55" fmla="*/ 2502568 w 3380874"/>
              <a:gd name="connsiteY55" fmla="*/ 1624435 h 1804909"/>
              <a:gd name="connsiteX56" fmla="*/ 2538663 w 3380874"/>
              <a:gd name="connsiteY56" fmla="*/ 1636467 h 1804909"/>
              <a:gd name="connsiteX57" fmla="*/ 2610853 w 3380874"/>
              <a:gd name="connsiteY57" fmla="*/ 1648498 h 1804909"/>
              <a:gd name="connsiteX58" fmla="*/ 2671011 w 3380874"/>
              <a:gd name="connsiteY58" fmla="*/ 1684593 h 1804909"/>
              <a:gd name="connsiteX59" fmla="*/ 2707105 w 3380874"/>
              <a:gd name="connsiteY59" fmla="*/ 1708656 h 1804909"/>
              <a:gd name="connsiteX60" fmla="*/ 2779295 w 3380874"/>
              <a:gd name="connsiteY60" fmla="*/ 1720688 h 1804909"/>
              <a:gd name="connsiteX61" fmla="*/ 2815390 w 3380874"/>
              <a:gd name="connsiteY61" fmla="*/ 1732720 h 1804909"/>
              <a:gd name="connsiteX62" fmla="*/ 2899611 w 3380874"/>
              <a:gd name="connsiteY62" fmla="*/ 1720688 h 1804909"/>
              <a:gd name="connsiteX63" fmla="*/ 2959768 w 3380874"/>
              <a:gd name="connsiteY63" fmla="*/ 1648498 h 1804909"/>
              <a:gd name="connsiteX64" fmla="*/ 2995863 w 3380874"/>
              <a:gd name="connsiteY64" fmla="*/ 1636467 h 1804909"/>
              <a:gd name="connsiteX65" fmla="*/ 3152274 w 3380874"/>
              <a:gd name="connsiteY65" fmla="*/ 1660530 h 1804909"/>
              <a:gd name="connsiteX66" fmla="*/ 3224463 w 3380874"/>
              <a:gd name="connsiteY66" fmla="*/ 1696625 h 1804909"/>
              <a:gd name="connsiteX67" fmla="*/ 3308684 w 3380874"/>
              <a:gd name="connsiteY67" fmla="*/ 1720688 h 1804909"/>
              <a:gd name="connsiteX68" fmla="*/ 3332747 w 3380874"/>
              <a:gd name="connsiteY68" fmla="*/ 1756783 h 1804909"/>
              <a:gd name="connsiteX69" fmla="*/ 3344779 w 3380874"/>
              <a:gd name="connsiteY69" fmla="*/ 1792877 h 1804909"/>
              <a:gd name="connsiteX70" fmla="*/ 3380874 w 3380874"/>
              <a:gd name="connsiteY70" fmla="*/ 1804909 h 1804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3380874" h="1804909">
                <a:moveTo>
                  <a:pt x="0" y="60330"/>
                </a:moveTo>
                <a:cubicBezTo>
                  <a:pt x="172453" y="40277"/>
                  <a:pt x="344396" y="15212"/>
                  <a:pt x="517358" y="172"/>
                </a:cubicBezTo>
                <a:cubicBezTo>
                  <a:pt x="529993" y="-927"/>
                  <a:pt x="544485" y="3236"/>
                  <a:pt x="553453" y="12204"/>
                </a:cubicBezTo>
                <a:cubicBezTo>
                  <a:pt x="559206" y="17957"/>
                  <a:pt x="577413" y="96011"/>
                  <a:pt x="577516" y="96425"/>
                </a:cubicBezTo>
                <a:cubicBezTo>
                  <a:pt x="573505" y="168614"/>
                  <a:pt x="572339" y="241018"/>
                  <a:pt x="565484" y="312993"/>
                </a:cubicBezTo>
                <a:cubicBezTo>
                  <a:pt x="564282" y="325618"/>
                  <a:pt x="547781" y="337744"/>
                  <a:pt x="553453" y="349088"/>
                </a:cubicBezTo>
                <a:cubicBezTo>
                  <a:pt x="559125" y="360431"/>
                  <a:pt x="578461" y="354961"/>
                  <a:pt x="589547" y="361120"/>
                </a:cubicBezTo>
                <a:cubicBezTo>
                  <a:pt x="614828" y="375165"/>
                  <a:pt x="634301" y="400101"/>
                  <a:pt x="661737" y="409246"/>
                </a:cubicBezTo>
                <a:cubicBezTo>
                  <a:pt x="673769" y="413256"/>
                  <a:pt x="685528" y="418201"/>
                  <a:pt x="697832" y="421277"/>
                </a:cubicBezTo>
                <a:cubicBezTo>
                  <a:pt x="717671" y="426237"/>
                  <a:pt x="738027" y="428873"/>
                  <a:pt x="757990" y="433309"/>
                </a:cubicBezTo>
                <a:cubicBezTo>
                  <a:pt x="774132" y="436896"/>
                  <a:pt x="790074" y="441330"/>
                  <a:pt x="806116" y="445341"/>
                </a:cubicBezTo>
                <a:cubicBezTo>
                  <a:pt x="818148" y="441330"/>
                  <a:pt x="829528" y="433309"/>
                  <a:pt x="842211" y="433309"/>
                </a:cubicBezTo>
                <a:cubicBezTo>
                  <a:pt x="871244" y="433309"/>
                  <a:pt x="909983" y="447879"/>
                  <a:pt x="938463" y="457372"/>
                </a:cubicBezTo>
                <a:cubicBezTo>
                  <a:pt x="950495" y="473414"/>
                  <a:pt x="964609" y="488088"/>
                  <a:pt x="974558" y="505498"/>
                </a:cubicBezTo>
                <a:cubicBezTo>
                  <a:pt x="980850" y="516509"/>
                  <a:pt x="979555" y="531040"/>
                  <a:pt x="986590" y="541593"/>
                </a:cubicBezTo>
                <a:cubicBezTo>
                  <a:pt x="996028" y="555750"/>
                  <a:pt x="1011791" y="564617"/>
                  <a:pt x="1022684" y="577688"/>
                </a:cubicBezTo>
                <a:cubicBezTo>
                  <a:pt x="1031941" y="588797"/>
                  <a:pt x="1035455" y="604750"/>
                  <a:pt x="1046747" y="613783"/>
                </a:cubicBezTo>
                <a:cubicBezTo>
                  <a:pt x="1056650" y="621706"/>
                  <a:pt x="1070810" y="621804"/>
                  <a:pt x="1082842" y="625814"/>
                </a:cubicBezTo>
                <a:cubicBezTo>
                  <a:pt x="1134979" y="621804"/>
                  <a:pt x="1187858" y="623419"/>
                  <a:pt x="1239253" y="613783"/>
                </a:cubicBezTo>
                <a:cubicBezTo>
                  <a:pt x="1284012" y="605391"/>
                  <a:pt x="1272430" y="583523"/>
                  <a:pt x="1287379" y="553625"/>
                </a:cubicBezTo>
                <a:cubicBezTo>
                  <a:pt x="1293846" y="540691"/>
                  <a:pt x="1300151" y="526563"/>
                  <a:pt x="1311442" y="517530"/>
                </a:cubicBezTo>
                <a:cubicBezTo>
                  <a:pt x="1321345" y="509607"/>
                  <a:pt x="1336193" y="511170"/>
                  <a:pt x="1347537" y="505498"/>
                </a:cubicBezTo>
                <a:cubicBezTo>
                  <a:pt x="1430623" y="463955"/>
                  <a:pt x="1331601" y="494442"/>
                  <a:pt x="1431758" y="469404"/>
                </a:cubicBezTo>
                <a:cubicBezTo>
                  <a:pt x="1444512" y="460901"/>
                  <a:pt x="1483343" y="438423"/>
                  <a:pt x="1491916" y="421277"/>
                </a:cubicBezTo>
                <a:cubicBezTo>
                  <a:pt x="1503259" y="398590"/>
                  <a:pt x="1511809" y="374107"/>
                  <a:pt x="1515979" y="349088"/>
                </a:cubicBezTo>
                <a:cubicBezTo>
                  <a:pt x="1520063" y="324586"/>
                  <a:pt x="1520599" y="260476"/>
                  <a:pt x="1552074" y="240804"/>
                </a:cubicBezTo>
                <a:cubicBezTo>
                  <a:pt x="1593210" y="215094"/>
                  <a:pt x="1630127" y="220558"/>
                  <a:pt x="1672390" y="204709"/>
                </a:cubicBezTo>
                <a:cubicBezTo>
                  <a:pt x="1689184" y="198411"/>
                  <a:pt x="1704031" y="187711"/>
                  <a:pt x="1720516" y="180646"/>
                </a:cubicBezTo>
                <a:cubicBezTo>
                  <a:pt x="1844439" y="127536"/>
                  <a:pt x="1645125" y="224357"/>
                  <a:pt x="1804737" y="144551"/>
                </a:cubicBezTo>
                <a:cubicBezTo>
                  <a:pt x="1832811" y="148562"/>
                  <a:pt x="1861057" y="151510"/>
                  <a:pt x="1888958" y="156583"/>
                </a:cubicBezTo>
                <a:cubicBezTo>
                  <a:pt x="1905227" y="159541"/>
                  <a:pt x="1924640" y="157725"/>
                  <a:pt x="1937084" y="168614"/>
                </a:cubicBezTo>
                <a:cubicBezTo>
                  <a:pt x="1958849" y="187658"/>
                  <a:pt x="1985211" y="240804"/>
                  <a:pt x="1985211" y="240804"/>
                </a:cubicBezTo>
                <a:cubicBezTo>
                  <a:pt x="1989221" y="256846"/>
                  <a:pt x="1989847" y="274140"/>
                  <a:pt x="1997242" y="288930"/>
                </a:cubicBezTo>
                <a:cubicBezTo>
                  <a:pt x="2010175" y="314797"/>
                  <a:pt x="2045368" y="361120"/>
                  <a:pt x="2045368" y="361120"/>
                </a:cubicBezTo>
                <a:cubicBezTo>
                  <a:pt x="2049379" y="493467"/>
                  <a:pt x="2057400" y="625754"/>
                  <a:pt x="2057400" y="758162"/>
                </a:cubicBezTo>
                <a:cubicBezTo>
                  <a:pt x="2057400" y="798467"/>
                  <a:pt x="2051497" y="838641"/>
                  <a:pt x="2045368" y="878477"/>
                </a:cubicBezTo>
                <a:cubicBezTo>
                  <a:pt x="2043440" y="891012"/>
                  <a:pt x="2039009" y="903228"/>
                  <a:pt x="2033337" y="914572"/>
                </a:cubicBezTo>
                <a:cubicBezTo>
                  <a:pt x="2019969" y="941309"/>
                  <a:pt x="2002590" y="964035"/>
                  <a:pt x="1973179" y="974730"/>
                </a:cubicBezTo>
                <a:cubicBezTo>
                  <a:pt x="1942098" y="986032"/>
                  <a:pt x="1908300" y="988334"/>
                  <a:pt x="1876926" y="998793"/>
                </a:cubicBezTo>
                <a:cubicBezTo>
                  <a:pt x="1825145" y="1016054"/>
                  <a:pt x="1853136" y="1007749"/>
                  <a:pt x="1792705" y="1022856"/>
                </a:cubicBezTo>
                <a:cubicBezTo>
                  <a:pt x="1780530" y="1035031"/>
                  <a:pt x="1746747" y="1065670"/>
                  <a:pt x="1744579" y="1083014"/>
                </a:cubicBezTo>
                <a:cubicBezTo>
                  <a:pt x="1742043" y="1103306"/>
                  <a:pt x="1745632" y="1125919"/>
                  <a:pt x="1756611" y="1143172"/>
                </a:cubicBezTo>
                <a:cubicBezTo>
                  <a:pt x="1774881" y="1171882"/>
                  <a:pt x="1796516" y="1204601"/>
                  <a:pt x="1828800" y="1215362"/>
                </a:cubicBezTo>
                <a:lnTo>
                  <a:pt x="1900990" y="1239425"/>
                </a:lnTo>
                <a:cubicBezTo>
                  <a:pt x="1909011" y="1251457"/>
                  <a:pt x="1912791" y="1267856"/>
                  <a:pt x="1925053" y="1275520"/>
                </a:cubicBezTo>
                <a:cubicBezTo>
                  <a:pt x="1959470" y="1297031"/>
                  <a:pt x="2018464" y="1301880"/>
                  <a:pt x="2057400" y="1311614"/>
                </a:cubicBezTo>
                <a:cubicBezTo>
                  <a:pt x="2069704" y="1314690"/>
                  <a:pt x="2081137" y="1320794"/>
                  <a:pt x="2093495" y="1323646"/>
                </a:cubicBezTo>
                <a:cubicBezTo>
                  <a:pt x="2133347" y="1332843"/>
                  <a:pt x="2213811" y="1347709"/>
                  <a:pt x="2213811" y="1347709"/>
                </a:cubicBezTo>
                <a:cubicBezTo>
                  <a:pt x="2221832" y="1359741"/>
                  <a:pt x="2225842" y="1375783"/>
                  <a:pt x="2237874" y="1383804"/>
                </a:cubicBezTo>
                <a:cubicBezTo>
                  <a:pt x="2251633" y="1392976"/>
                  <a:pt x="2270801" y="1389321"/>
                  <a:pt x="2286000" y="1395835"/>
                </a:cubicBezTo>
                <a:cubicBezTo>
                  <a:pt x="2299291" y="1401531"/>
                  <a:pt x="2310063" y="1411877"/>
                  <a:pt x="2322095" y="1419898"/>
                </a:cubicBezTo>
                <a:cubicBezTo>
                  <a:pt x="2328821" y="1446805"/>
                  <a:pt x="2346469" y="1522633"/>
                  <a:pt x="2358190" y="1540214"/>
                </a:cubicBezTo>
                <a:cubicBezTo>
                  <a:pt x="2366211" y="1552246"/>
                  <a:pt x="2370962" y="1567276"/>
                  <a:pt x="2382253" y="1576309"/>
                </a:cubicBezTo>
                <a:cubicBezTo>
                  <a:pt x="2392156" y="1584232"/>
                  <a:pt x="2406316" y="1584330"/>
                  <a:pt x="2418347" y="1588341"/>
                </a:cubicBezTo>
                <a:cubicBezTo>
                  <a:pt x="2426368" y="1596362"/>
                  <a:pt x="2431985" y="1607936"/>
                  <a:pt x="2442411" y="1612404"/>
                </a:cubicBezTo>
                <a:cubicBezTo>
                  <a:pt x="2461207" y="1620459"/>
                  <a:pt x="2482729" y="1619475"/>
                  <a:pt x="2502568" y="1624435"/>
                </a:cubicBezTo>
                <a:cubicBezTo>
                  <a:pt x="2514872" y="1627511"/>
                  <a:pt x="2526282" y="1633716"/>
                  <a:pt x="2538663" y="1636467"/>
                </a:cubicBezTo>
                <a:cubicBezTo>
                  <a:pt x="2562477" y="1641759"/>
                  <a:pt x="2586790" y="1644488"/>
                  <a:pt x="2610853" y="1648498"/>
                </a:cubicBezTo>
                <a:cubicBezTo>
                  <a:pt x="2657853" y="1695500"/>
                  <a:pt x="2608536" y="1653356"/>
                  <a:pt x="2671011" y="1684593"/>
                </a:cubicBezTo>
                <a:cubicBezTo>
                  <a:pt x="2683944" y="1691060"/>
                  <a:pt x="2693387" y="1704083"/>
                  <a:pt x="2707105" y="1708656"/>
                </a:cubicBezTo>
                <a:cubicBezTo>
                  <a:pt x="2730248" y="1716371"/>
                  <a:pt x="2755481" y="1715396"/>
                  <a:pt x="2779295" y="1720688"/>
                </a:cubicBezTo>
                <a:cubicBezTo>
                  <a:pt x="2791676" y="1723439"/>
                  <a:pt x="2803358" y="1728709"/>
                  <a:pt x="2815390" y="1732720"/>
                </a:cubicBezTo>
                <a:cubicBezTo>
                  <a:pt x="2843464" y="1728709"/>
                  <a:pt x="2873281" y="1731220"/>
                  <a:pt x="2899611" y="1720688"/>
                </a:cubicBezTo>
                <a:cubicBezTo>
                  <a:pt x="2945438" y="1702357"/>
                  <a:pt x="2926685" y="1674964"/>
                  <a:pt x="2959768" y="1648498"/>
                </a:cubicBezTo>
                <a:cubicBezTo>
                  <a:pt x="2969671" y="1640575"/>
                  <a:pt x="2983831" y="1640477"/>
                  <a:pt x="2995863" y="1636467"/>
                </a:cubicBezTo>
                <a:cubicBezTo>
                  <a:pt x="3054311" y="1643773"/>
                  <a:pt x="3097153" y="1646749"/>
                  <a:pt x="3152274" y="1660530"/>
                </a:cubicBezTo>
                <a:cubicBezTo>
                  <a:pt x="3212757" y="1675651"/>
                  <a:pt x="3165649" y="1667219"/>
                  <a:pt x="3224463" y="1696625"/>
                </a:cubicBezTo>
                <a:cubicBezTo>
                  <a:pt x="3241719" y="1705253"/>
                  <a:pt x="3293270" y="1716834"/>
                  <a:pt x="3308684" y="1720688"/>
                </a:cubicBezTo>
                <a:cubicBezTo>
                  <a:pt x="3316705" y="1732720"/>
                  <a:pt x="3326280" y="1743849"/>
                  <a:pt x="3332747" y="1756783"/>
                </a:cubicBezTo>
                <a:cubicBezTo>
                  <a:pt x="3338419" y="1768126"/>
                  <a:pt x="3335811" y="1783909"/>
                  <a:pt x="3344779" y="1792877"/>
                </a:cubicBezTo>
                <a:cubicBezTo>
                  <a:pt x="3353747" y="1801845"/>
                  <a:pt x="3380874" y="1804909"/>
                  <a:pt x="3380874" y="1804909"/>
                </a:cubicBezTo>
              </a:path>
            </a:pathLst>
          </a:cu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8" name="Полилиния 7"/>
          <p:cNvSpPr/>
          <p:nvPr/>
        </p:nvSpPr>
        <p:spPr>
          <a:xfrm>
            <a:off x="4833688" y="1731736"/>
            <a:ext cx="2761247" cy="1408507"/>
          </a:xfrm>
          <a:custGeom>
            <a:avLst/>
            <a:gdLst>
              <a:gd name="connsiteX0" fmla="*/ 0 w 3681663"/>
              <a:gd name="connsiteY0" fmla="*/ 446252 h 1878009"/>
              <a:gd name="connsiteX1" fmla="*/ 36095 w 3681663"/>
              <a:gd name="connsiteY1" fmla="*/ 386094 h 1878009"/>
              <a:gd name="connsiteX2" fmla="*/ 48126 w 3681663"/>
              <a:gd name="connsiteY2" fmla="*/ 337967 h 1878009"/>
              <a:gd name="connsiteX3" fmla="*/ 84221 w 3681663"/>
              <a:gd name="connsiteY3" fmla="*/ 265778 h 1878009"/>
              <a:gd name="connsiteX4" fmla="*/ 168442 w 3681663"/>
              <a:gd name="connsiteY4" fmla="*/ 241715 h 1878009"/>
              <a:gd name="connsiteX5" fmla="*/ 252663 w 3681663"/>
              <a:gd name="connsiteY5" fmla="*/ 145462 h 1878009"/>
              <a:gd name="connsiteX6" fmla="*/ 312821 w 3681663"/>
              <a:gd name="connsiteY6" fmla="*/ 73273 h 1878009"/>
              <a:gd name="connsiteX7" fmla="*/ 372979 w 3681663"/>
              <a:gd name="connsiteY7" fmla="*/ 61241 h 1878009"/>
              <a:gd name="connsiteX8" fmla="*/ 409073 w 3681663"/>
              <a:gd name="connsiteY8" fmla="*/ 49209 h 1878009"/>
              <a:gd name="connsiteX9" fmla="*/ 481263 w 3681663"/>
              <a:gd name="connsiteY9" fmla="*/ 61241 h 1878009"/>
              <a:gd name="connsiteX10" fmla="*/ 625642 w 3681663"/>
              <a:gd name="connsiteY10" fmla="*/ 37178 h 1878009"/>
              <a:gd name="connsiteX11" fmla="*/ 649705 w 3681663"/>
              <a:gd name="connsiteY11" fmla="*/ 1083 h 1878009"/>
              <a:gd name="connsiteX12" fmla="*/ 757989 w 3681663"/>
              <a:gd name="connsiteY12" fmla="*/ 25146 h 1878009"/>
              <a:gd name="connsiteX13" fmla="*/ 794084 w 3681663"/>
              <a:gd name="connsiteY13" fmla="*/ 97336 h 1878009"/>
              <a:gd name="connsiteX14" fmla="*/ 842210 w 3681663"/>
              <a:gd name="connsiteY14" fmla="*/ 157494 h 1878009"/>
              <a:gd name="connsiteX15" fmla="*/ 1046747 w 3681663"/>
              <a:gd name="connsiteY15" fmla="*/ 169525 h 1878009"/>
              <a:gd name="connsiteX16" fmla="*/ 1082842 w 3681663"/>
              <a:gd name="connsiteY16" fmla="*/ 181557 h 1878009"/>
              <a:gd name="connsiteX17" fmla="*/ 1227221 w 3681663"/>
              <a:gd name="connsiteY17" fmla="*/ 193588 h 1878009"/>
              <a:gd name="connsiteX18" fmla="*/ 1287379 w 3681663"/>
              <a:gd name="connsiteY18" fmla="*/ 253746 h 1878009"/>
              <a:gd name="connsiteX19" fmla="*/ 1323473 w 3681663"/>
              <a:gd name="connsiteY19" fmla="*/ 277809 h 1878009"/>
              <a:gd name="connsiteX20" fmla="*/ 1347537 w 3681663"/>
              <a:gd name="connsiteY20" fmla="*/ 313904 h 1878009"/>
              <a:gd name="connsiteX21" fmla="*/ 1383631 w 3681663"/>
              <a:gd name="connsiteY21" fmla="*/ 349999 h 1878009"/>
              <a:gd name="connsiteX22" fmla="*/ 1443789 w 3681663"/>
              <a:gd name="connsiteY22" fmla="*/ 446252 h 1878009"/>
              <a:gd name="connsiteX23" fmla="*/ 1491916 w 3681663"/>
              <a:gd name="connsiteY23" fmla="*/ 458283 h 1878009"/>
              <a:gd name="connsiteX24" fmla="*/ 1528010 w 3681663"/>
              <a:gd name="connsiteY24" fmla="*/ 482346 h 1878009"/>
              <a:gd name="connsiteX25" fmla="*/ 1576137 w 3681663"/>
              <a:gd name="connsiteY25" fmla="*/ 494378 h 1878009"/>
              <a:gd name="connsiteX26" fmla="*/ 1612231 w 3681663"/>
              <a:gd name="connsiteY26" fmla="*/ 506409 h 1878009"/>
              <a:gd name="connsiteX27" fmla="*/ 1732547 w 3681663"/>
              <a:gd name="connsiteY27" fmla="*/ 446252 h 1878009"/>
              <a:gd name="connsiteX28" fmla="*/ 1900989 w 3681663"/>
              <a:gd name="connsiteY28" fmla="*/ 482346 h 1878009"/>
              <a:gd name="connsiteX29" fmla="*/ 1949116 w 3681663"/>
              <a:gd name="connsiteY29" fmla="*/ 542504 h 1878009"/>
              <a:gd name="connsiteX30" fmla="*/ 2081463 w 3681663"/>
              <a:gd name="connsiteY30" fmla="*/ 554536 h 1878009"/>
              <a:gd name="connsiteX31" fmla="*/ 2117558 w 3681663"/>
              <a:gd name="connsiteY31" fmla="*/ 578599 h 1878009"/>
              <a:gd name="connsiteX32" fmla="*/ 2225842 w 3681663"/>
              <a:gd name="connsiteY32" fmla="*/ 530473 h 1878009"/>
              <a:gd name="connsiteX33" fmla="*/ 2286000 w 3681663"/>
              <a:gd name="connsiteY33" fmla="*/ 470315 h 1878009"/>
              <a:gd name="connsiteX34" fmla="*/ 2322095 w 3681663"/>
              <a:gd name="connsiteY34" fmla="*/ 410157 h 1878009"/>
              <a:gd name="connsiteX35" fmla="*/ 2394284 w 3681663"/>
              <a:gd name="connsiteY35" fmla="*/ 386094 h 1878009"/>
              <a:gd name="connsiteX36" fmla="*/ 2430379 w 3681663"/>
              <a:gd name="connsiteY36" fmla="*/ 374062 h 1878009"/>
              <a:gd name="connsiteX37" fmla="*/ 2466473 w 3681663"/>
              <a:gd name="connsiteY37" fmla="*/ 362031 h 1878009"/>
              <a:gd name="connsiteX38" fmla="*/ 2574758 w 3681663"/>
              <a:gd name="connsiteY38" fmla="*/ 325936 h 1878009"/>
              <a:gd name="connsiteX39" fmla="*/ 2646947 w 3681663"/>
              <a:gd name="connsiteY39" fmla="*/ 301873 h 1878009"/>
              <a:gd name="connsiteX40" fmla="*/ 2947737 w 3681663"/>
              <a:gd name="connsiteY40" fmla="*/ 325936 h 1878009"/>
              <a:gd name="connsiteX41" fmla="*/ 3031958 w 3681663"/>
              <a:gd name="connsiteY41" fmla="*/ 337967 h 1878009"/>
              <a:gd name="connsiteX42" fmla="*/ 3092116 w 3681663"/>
              <a:gd name="connsiteY42" fmla="*/ 386094 h 1878009"/>
              <a:gd name="connsiteX43" fmla="*/ 3104147 w 3681663"/>
              <a:gd name="connsiteY43" fmla="*/ 422188 h 1878009"/>
              <a:gd name="connsiteX44" fmla="*/ 3116179 w 3681663"/>
              <a:gd name="connsiteY44" fmla="*/ 590631 h 1878009"/>
              <a:gd name="connsiteX45" fmla="*/ 3152273 w 3681663"/>
              <a:gd name="connsiteY45" fmla="*/ 626725 h 1878009"/>
              <a:gd name="connsiteX46" fmla="*/ 3272589 w 3681663"/>
              <a:gd name="connsiteY46" fmla="*/ 698915 h 1878009"/>
              <a:gd name="connsiteX47" fmla="*/ 3308684 w 3681663"/>
              <a:gd name="connsiteY47" fmla="*/ 710946 h 1878009"/>
              <a:gd name="connsiteX48" fmla="*/ 3344779 w 3681663"/>
              <a:gd name="connsiteY48" fmla="*/ 747041 h 1878009"/>
              <a:gd name="connsiteX49" fmla="*/ 3356810 w 3681663"/>
              <a:gd name="connsiteY49" fmla="*/ 783136 h 1878009"/>
              <a:gd name="connsiteX50" fmla="*/ 3392905 w 3681663"/>
              <a:gd name="connsiteY50" fmla="*/ 795167 h 1878009"/>
              <a:gd name="connsiteX51" fmla="*/ 3441031 w 3681663"/>
              <a:gd name="connsiteY51" fmla="*/ 855325 h 1878009"/>
              <a:gd name="connsiteX52" fmla="*/ 3453063 w 3681663"/>
              <a:gd name="connsiteY52" fmla="*/ 939546 h 1878009"/>
              <a:gd name="connsiteX53" fmla="*/ 3465095 w 3681663"/>
              <a:gd name="connsiteY53" fmla="*/ 975641 h 1878009"/>
              <a:gd name="connsiteX54" fmla="*/ 3477126 w 3681663"/>
              <a:gd name="connsiteY54" fmla="*/ 1047831 h 1878009"/>
              <a:gd name="connsiteX55" fmla="*/ 3489158 w 3681663"/>
              <a:gd name="connsiteY55" fmla="*/ 1083925 h 1878009"/>
              <a:gd name="connsiteX56" fmla="*/ 3453063 w 3681663"/>
              <a:gd name="connsiteY56" fmla="*/ 1264399 h 1878009"/>
              <a:gd name="connsiteX57" fmla="*/ 3429000 w 3681663"/>
              <a:gd name="connsiteY57" fmla="*/ 1300494 h 1878009"/>
              <a:gd name="connsiteX58" fmla="*/ 3404937 w 3681663"/>
              <a:gd name="connsiteY58" fmla="*/ 1384715 h 1878009"/>
              <a:gd name="connsiteX59" fmla="*/ 3392905 w 3681663"/>
              <a:gd name="connsiteY59" fmla="*/ 1420809 h 1878009"/>
              <a:gd name="connsiteX60" fmla="*/ 3368842 w 3681663"/>
              <a:gd name="connsiteY60" fmla="*/ 1517062 h 1878009"/>
              <a:gd name="connsiteX61" fmla="*/ 3380873 w 3681663"/>
              <a:gd name="connsiteY61" fmla="*/ 1613315 h 1878009"/>
              <a:gd name="connsiteX62" fmla="*/ 3441031 w 3681663"/>
              <a:gd name="connsiteY62" fmla="*/ 1661441 h 1878009"/>
              <a:gd name="connsiteX63" fmla="*/ 3489158 w 3681663"/>
              <a:gd name="connsiteY63" fmla="*/ 1697536 h 1878009"/>
              <a:gd name="connsiteX64" fmla="*/ 3525252 w 3681663"/>
              <a:gd name="connsiteY64" fmla="*/ 1721599 h 1878009"/>
              <a:gd name="connsiteX65" fmla="*/ 3549316 w 3681663"/>
              <a:gd name="connsiteY65" fmla="*/ 1745662 h 1878009"/>
              <a:gd name="connsiteX66" fmla="*/ 3573379 w 3681663"/>
              <a:gd name="connsiteY66" fmla="*/ 1781757 h 1878009"/>
              <a:gd name="connsiteX67" fmla="*/ 3609473 w 3681663"/>
              <a:gd name="connsiteY67" fmla="*/ 1793788 h 1878009"/>
              <a:gd name="connsiteX68" fmla="*/ 3681663 w 3681663"/>
              <a:gd name="connsiteY68" fmla="*/ 1878009 h 1878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681663" h="1878009">
                <a:moveTo>
                  <a:pt x="0" y="446252"/>
                </a:moveTo>
                <a:cubicBezTo>
                  <a:pt x="12032" y="426199"/>
                  <a:pt x="26597" y="407464"/>
                  <a:pt x="36095" y="386094"/>
                </a:cubicBezTo>
                <a:cubicBezTo>
                  <a:pt x="42811" y="370983"/>
                  <a:pt x="43583" y="353867"/>
                  <a:pt x="48126" y="337967"/>
                </a:cubicBezTo>
                <a:cubicBezTo>
                  <a:pt x="54584" y="315365"/>
                  <a:pt x="64693" y="281401"/>
                  <a:pt x="84221" y="265778"/>
                </a:cubicBezTo>
                <a:cubicBezTo>
                  <a:pt x="92068" y="259500"/>
                  <a:pt x="165295" y="242502"/>
                  <a:pt x="168442" y="241715"/>
                </a:cubicBezTo>
                <a:cubicBezTo>
                  <a:pt x="228600" y="201610"/>
                  <a:pt x="196516" y="229684"/>
                  <a:pt x="252663" y="145462"/>
                </a:cubicBezTo>
                <a:cubicBezTo>
                  <a:pt x="266483" y="124731"/>
                  <a:pt x="289659" y="84854"/>
                  <a:pt x="312821" y="73273"/>
                </a:cubicBezTo>
                <a:cubicBezTo>
                  <a:pt x="331112" y="64128"/>
                  <a:pt x="353140" y="66201"/>
                  <a:pt x="372979" y="61241"/>
                </a:cubicBezTo>
                <a:cubicBezTo>
                  <a:pt x="385283" y="58165"/>
                  <a:pt x="397042" y="53220"/>
                  <a:pt x="409073" y="49209"/>
                </a:cubicBezTo>
                <a:cubicBezTo>
                  <a:pt x="433136" y="53220"/>
                  <a:pt x="456868" y="61241"/>
                  <a:pt x="481263" y="61241"/>
                </a:cubicBezTo>
                <a:cubicBezTo>
                  <a:pt x="561852" y="61241"/>
                  <a:pt x="569167" y="56002"/>
                  <a:pt x="625642" y="37178"/>
                </a:cubicBezTo>
                <a:cubicBezTo>
                  <a:pt x="633663" y="25146"/>
                  <a:pt x="635677" y="4590"/>
                  <a:pt x="649705" y="1083"/>
                </a:cubicBezTo>
                <a:cubicBezTo>
                  <a:pt x="673903" y="-4967"/>
                  <a:pt x="730204" y="15884"/>
                  <a:pt x="757989" y="25146"/>
                </a:cubicBezTo>
                <a:cubicBezTo>
                  <a:pt x="788232" y="115872"/>
                  <a:pt x="747436" y="4041"/>
                  <a:pt x="794084" y="97336"/>
                </a:cubicBezTo>
                <a:cubicBezTo>
                  <a:pt x="808237" y="125642"/>
                  <a:pt x="798359" y="150916"/>
                  <a:pt x="842210" y="157494"/>
                </a:cubicBezTo>
                <a:cubicBezTo>
                  <a:pt x="909751" y="167625"/>
                  <a:pt x="978568" y="165515"/>
                  <a:pt x="1046747" y="169525"/>
                </a:cubicBezTo>
                <a:cubicBezTo>
                  <a:pt x="1058779" y="173536"/>
                  <a:pt x="1070271" y="179881"/>
                  <a:pt x="1082842" y="181557"/>
                </a:cubicBezTo>
                <a:cubicBezTo>
                  <a:pt x="1130712" y="187940"/>
                  <a:pt x="1181681" y="177515"/>
                  <a:pt x="1227221" y="193588"/>
                </a:cubicBezTo>
                <a:cubicBezTo>
                  <a:pt x="1253963" y="203026"/>
                  <a:pt x="1263783" y="238015"/>
                  <a:pt x="1287379" y="253746"/>
                </a:cubicBezTo>
                <a:lnTo>
                  <a:pt x="1323473" y="277809"/>
                </a:lnTo>
                <a:cubicBezTo>
                  <a:pt x="1331494" y="289841"/>
                  <a:pt x="1338280" y="302795"/>
                  <a:pt x="1347537" y="313904"/>
                </a:cubicBezTo>
                <a:cubicBezTo>
                  <a:pt x="1358430" y="326975"/>
                  <a:pt x="1375368" y="335125"/>
                  <a:pt x="1383631" y="349999"/>
                </a:cubicBezTo>
                <a:cubicBezTo>
                  <a:pt x="1419901" y="415285"/>
                  <a:pt x="1382239" y="419873"/>
                  <a:pt x="1443789" y="446252"/>
                </a:cubicBezTo>
                <a:cubicBezTo>
                  <a:pt x="1458988" y="452766"/>
                  <a:pt x="1475874" y="454273"/>
                  <a:pt x="1491916" y="458283"/>
                </a:cubicBezTo>
                <a:cubicBezTo>
                  <a:pt x="1503947" y="466304"/>
                  <a:pt x="1514719" y="476650"/>
                  <a:pt x="1528010" y="482346"/>
                </a:cubicBezTo>
                <a:cubicBezTo>
                  <a:pt x="1543209" y="488860"/>
                  <a:pt x="1560237" y="489835"/>
                  <a:pt x="1576137" y="494378"/>
                </a:cubicBezTo>
                <a:cubicBezTo>
                  <a:pt x="1588331" y="497862"/>
                  <a:pt x="1600200" y="502399"/>
                  <a:pt x="1612231" y="506409"/>
                </a:cubicBezTo>
                <a:cubicBezTo>
                  <a:pt x="1698180" y="449111"/>
                  <a:pt x="1656364" y="465297"/>
                  <a:pt x="1732547" y="446252"/>
                </a:cubicBezTo>
                <a:cubicBezTo>
                  <a:pt x="1784725" y="451470"/>
                  <a:pt x="1855075" y="444084"/>
                  <a:pt x="1900989" y="482346"/>
                </a:cubicBezTo>
                <a:cubicBezTo>
                  <a:pt x="1909133" y="489133"/>
                  <a:pt x="1932251" y="538612"/>
                  <a:pt x="1949116" y="542504"/>
                </a:cubicBezTo>
                <a:cubicBezTo>
                  <a:pt x="1992279" y="552465"/>
                  <a:pt x="2037347" y="550525"/>
                  <a:pt x="2081463" y="554536"/>
                </a:cubicBezTo>
                <a:cubicBezTo>
                  <a:pt x="2093495" y="562557"/>
                  <a:pt x="2103098" y="578599"/>
                  <a:pt x="2117558" y="578599"/>
                </a:cubicBezTo>
                <a:cubicBezTo>
                  <a:pt x="2132921" y="578599"/>
                  <a:pt x="2209428" y="538680"/>
                  <a:pt x="2225842" y="530473"/>
                </a:cubicBezTo>
                <a:cubicBezTo>
                  <a:pt x="2245895" y="510420"/>
                  <a:pt x="2277033" y="497219"/>
                  <a:pt x="2286000" y="470315"/>
                </a:cubicBezTo>
                <a:cubicBezTo>
                  <a:pt x="2294233" y="445615"/>
                  <a:pt x="2295668" y="423370"/>
                  <a:pt x="2322095" y="410157"/>
                </a:cubicBezTo>
                <a:cubicBezTo>
                  <a:pt x="2344782" y="398814"/>
                  <a:pt x="2370221" y="394115"/>
                  <a:pt x="2394284" y="386094"/>
                </a:cubicBezTo>
                <a:lnTo>
                  <a:pt x="2430379" y="374062"/>
                </a:lnTo>
                <a:cubicBezTo>
                  <a:pt x="2442410" y="370052"/>
                  <a:pt x="2455130" y="367703"/>
                  <a:pt x="2466473" y="362031"/>
                </a:cubicBezTo>
                <a:cubicBezTo>
                  <a:pt x="2554711" y="317911"/>
                  <a:pt x="2472134" y="353924"/>
                  <a:pt x="2574758" y="325936"/>
                </a:cubicBezTo>
                <a:cubicBezTo>
                  <a:pt x="2599229" y="319262"/>
                  <a:pt x="2646947" y="301873"/>
                  <a:pt x="2646947" y="301873"/>
                </a:cubicBezTo>
                <a:lnTo>
                  <a:pt x="2947737" y="325936"/>
                </a:lnTo>
                <a:cubicBezTo>
                  <a:pt x="2975972" y="328583"/>
                  <a:pt x="3004795" y="329818"/>
                  <a:pt x="3031958" y="337967"/>
                </a:cubicBezTo>
                <a:cubicBezTo>
                  <a:pt x="3053636" y="344471"/>
                  <a:pt x="3076540" y="370519"/>
                  <a:pt x="3092116" y="386094"/>
                </a:cubicBezTo>
                <a:cubicBezTo>
                  <a:pt x="3096126" y="398125"/>
                  <a:pt x="3102665" y="409593"/>
                  <a:pt x="3104147" y="422188"/>
                </a:cubicBezTo>
                <a:cubicBezTo>
                  <a:pt x="3110724" y="478093"/>
                  <a:pt x="3103286" y="535837"/>
                  <a:pt x="3116179" y="590631"/>
                </a:cubicBezTo>
                <a:cubicBezTo>
                  <a:pt x="3120076" y="607194"/>
                  <a:pt x="3138842" y="616279"/>
                  <a:pt x="3152273" y="626725"/>
                </a:cubicBezTo>
                <a:cubicBezTo>
                  <a:pt x="3187263" y="653939"/>
                  <a:pt x="3230921" y="681057"/>
                  <a:pt x="3272589" y="698915"/>
                </a:cubicBezTo>
                <a:cubicBezTo>
                  <a:pt x="3284246" y="703911"/>
                  <a:pt x="3296652" y="706936"/>
                  <a:pt x="3308684" y="710946"/>
                </a:cubicBezTo>
                <a:cubicBezTo>
                  <a:pt x="3320716" y="722978"/>
                  <a:pt x="3335341" y="732883"/>
                  <a:pt x="3344779" y="747041"/>
                </a:cubicBezTo>
                <a:cubicBezTo>
                  <a:pt x="3351814" y="757593"/>
                  <a:pt x="3347842" y="774168"/>
                  <a:pt x="3356810" y="783136"/>
                </a:cubicBezTo>
                <a:cubicBezTo>
                  <a:pt x="3365778" y="792104"/>
                  <a:pt x="3380873" y="791157"/>
                  <a:pt x="3392905" y="795167"/>
                </a:cubicBezTo>
                <a:cubicBezTo>
                  <a:pt x="3408481" y="810744"/>
                  <a:pt x="3434527" y="833645"/>
                  <a:pt x="3441031" y="855325"/>
                </a:cubicBezTo>
                <a:cubicBezTo>
                  <a:pt x="3449180" y="882488"/>
                  <a:pt x="3447501" y="911738"/>
                  <a:pt x="3453063" y="939546"/>
                </a:cubicBezTo>
                <a:cubicBezTo>
                  <a:pt x="3455550" y="951982"/>
                  <a:pt x="3461084" y="963609"/>
                  <a:pt x="3465095" y="975641"/>
                </a:cubicBezTo>
                <a:cubicBezTo>
                  <a:pt x="3469105" y="999704"/>
                  <a:pt x="3471834" y="1024017"/>
                  <a:pt x="3477126" y="1047831"/>
                </a:cubicBezTo>
                <a:cubicBezTo>
                  <a:pt x="3479877" y="1060211"/>
                  <a:pt x="3489158" y="1071243"/>
                  <a:pt x="3489158" y="1083925"/>
                </a:cubicBezTo>
                <a:cubicBezTo>
                  <a:pt x="3489158" y="1118824"/>
                  <a:pt x="3478250" y="1226618"/>
                  <a:pt x="3453063" y="1264399"/>
                </a:cubicBezTo>
                <a:cubicBezTo>
                  <a:pt x="3445042" y="1276431"/>
                  <a:pt x="3435467" y="1287560"/>
                  <a:pt x="3429000" y="1300494"/>
                </a:cubicBezTo>
                <a:cubicBezTo>
                  <a:pt x="3419381" y="1319733"/>
                  <a:pt x="3410080" y="1366716"/>
                  <a:pt x="3404937" y="1384715"/>
                </a:cubicBezTo>
                <a:cubicBezTo>
                  <a:pt x="3401453" y="1396909"/>
                  <a:pt x="3395981" y="1408505"/>
                  <a:pt x="3392905" y="1420809"/>
                </a:cubicBezTo>
                <a:lnTo>
                  <a:pt x="3368842" y="1517062"/>
                </a:lnTo>
                <a:cubicBezTo>
                  <a:pt x="3372852" y="1549146"/>
                  <a:pt x="3371582" y="1582345"/>
                  <a:pt x="3380873" y="1613315"/>
                </a:cubicBezTo>
                <a:cubicBezTo>
                  <a:pt x="3385262" y="1627946"/>
                  <a:pt x="3433612" y="1656142"/>
                  <a:pt x="3441031" y="1661441"/>
                </a:cubicBezTo>
                <a:cubicBezTo>
                  <a:pt x="3457349" y="1673097"/>
                  <a:pt x="3472840" y="1685880"/>
                  <a:pt x="3489158" y="1697536"/>
                </a:cubicBezTo>
                <a:cubicBezTo>
                  <a:pt x="3500925" y="1705941"/>
                  <a:pt x="3513961" y="1712566"/>
                  <a:pt x="3525252" y="1721599"/>
                </a:cubicBezTo>
                <a:cubicBezTo>
                  <a:pt x="3534110" y="1728685"/>
                  <a:pt x="3542230" y="1736804"/>
                  <a:pt x="3549316" y="1745662"/>
                </a:cubicBezTo>
                <a:cubicBezTo>
                  <a:pt x="3558349" y="1756953"/>
                  <a:pt x="3562088" y="1772724"/>
                  <a:pt x="3573379" y="1781757"/>
                </a:cubicBezTo>
                <a:cubicBezTo>
                  <a:pt x="3583282" y="1789679"/>
                  <a:pt x="3597442" y="1789778"/>
                  <a:pt x="3609473" y="1793788"/>
                </a:cubicBezTo>
                <a:cubicBezTo>
                  <a:pt x="3675972" y="1860287"/>
                  <a:pt x="3656948" y="1828581"/>
                  <a:pt x="3681663" y="1878009"/>
                </a:cubicBezTo>
              </a:path>
            </a:pathLst>
          </a:custGeom>
          <a:noFill/>
          <a:ln w="476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9" name="Полилиния 8"/>
          <p:cNvSpPr/>
          <p:nvPr/>
        </p:nvSpPr>
        <p:spPr>
          <a:xfrm>
            <a:off x="4806616" y="1418450"/>
            <a:ext cx="3086100" cy="593833"/>
          </a:xfrm>
          <a:custGeom>
            <a:avLst/>
            <a:gdLst>
              <a:gd name="connsiteX0" fmla="*/ 0 w 4114800"/>
              <a:gd name="connsiteY0" fmla="*/ 791777 h 791777"/>
              <a:gd name="connsiteX1" fmla="*/ 96253 w 4114800"/>
              <a:gd name="connsiteY1" fmla="*/ 346609 h 791777"/>
              <a:gd name="connsiteX2" fmla="*/ 156411 w 4114800"/>
              <a:gd name="connsiteY2" fmla="*/ 358640 h 791777"/>
              <a:gd name="connsiteX3" fmla="*/ 180474 w 4114800"/>
              <a:gd name="connsiteY3" fmla="*/ 394735 h 791777"/>
              <a:gd name="connsiteX4" fmla="*/ 252663 w 4114800"/>
              <a:gd name="connsiteY4" fmla="*/ 382703 h 791777"/>
              <a:gd name="connsiteX5" fmla="*/ 288758 w 4114800"/>
              <a:gd name="connsiteY5" fmla="*/ 370672 h 791777"/>
              <a:gd name="connsiteX6" fmla="*/ 348916 w 4114800"/>
              <a:gd name="connsiteY6" fmla="*/ 166135 h 791777"/>
              <a:gd name="connsiteX7" fmla="*/ 385011 w 4114800"/>
              <a:gd name="connsiteY7" fmla="*/ 154103 h 791777"/>
              <a:gd name="connsiteX8" fmla="*/ 445168 w 4114800"/>
              <a:gd name="connsiteY8" fmla="*/ 166135 h 791777"/>
              <a:gd name="connsiteX9" fmla="*/ 529390 w 4114800"/>
              <a:gd name="connsiteY9" fmla="*/ 118009 h 791777"/>
              <a:gd name="connsiteX10" fmla="*/ 553453 w 4114800"/>
              <a:gd name="connsiteY10" fmla="*/ 81914 h 791777"/>
              <a:gd name="connsiteX11" fmla="*/ 589547 w 4114800"/>
              <a:gd name="connsiteY11" fmla="*/ 57851 h 791777"/>
              <a:gd name="connsiteX12" fmla="*/ 697832 w 4114800"/>
              <a:gd name="connsiteY12" fmla="*/ 69882 h 791777"/>
              <a:gd name="connsiteX13" fmla="*/ 770021 w 4114800"/>
              <a:gd name="connsiteY13" fmla="*/ 105977 h 791777"/>
              <a:gd name="connsiteX14" fmla="*/ 806116 w 4114800"/>
              <a:gd name="connsiteY14" fmla="*/ 118009 h 791777"/>
              <a:gd name="connsiteX15" fmla="*/ 986590 w 4114800"/>
              <a:gd name="connsiteY15" fmla="*/ 105977 h 791777"/>
              <a:gd name="connsiteX16" fmla="*/ 1034716 w 4114800"/>
              <a:gd name="connsiteY16" fmla="*/ 81914 h 791777"/>
              <a:gd name="connsiteX17" fmla="*/ 1070811 w 4114800"/>
              <a:gd name="connsiteY17" fmla="*/ 69882 h 791777"/>
              <a:gd name="connsiteX18" fmla="*/ 1082842 w 4114800"/>
              <a:gd name="connsiteY18" fmla="*/ 33788 h 791777"/>
              <a:gd name="connsiteX19" fmla="*/ 1275347 w 4114800"/>
              <a:gd name="connsiteY19" fmla="*/ 21756 h 791777"/>
              <a:gd name="connsiteX20" fmla="*/ 1347537 w 4114800"/>
              <a:gd name="connsiteY20" fmla="*/ 57851 h 791777"/>
              <a:gd name="connsiteX21" fmla="*/ 1371600 w 4114800"/>
              <a:gd name="connsiteY21" fmla="*/ 93946 h 791777"/>
              <a:gd name="connsiteX22" fmla="*/ 1407695 w 4114800"/>
              <a:gd name="connsiteY22" fmla="*/ 130040 h 791777"/>
              <a:gd name="connsiteX23" fmla="*/ 1431758 w 4114800"/>
              <a:gd name="connsiteY23" fmla="*/ 166135 h 791777"/>
              <a:gd name="connsiteX24" fmla="*/ 1503947 w 4114800"/>
              <a:gd name="connsiteY24" fmla="*/ 190198 h 791777"/>
              <a:gd name="connsiteX25" fmla="*/ 1768642 w 4114800"/>
              <a:gd name="connsiteY25" fmla="*/ 226293 h 791777"/>
              <a:gd name="connsiteX26" fmla="*/ 1864895 w 4114800"/>
              <a:gd name="connsiteY26" fmla="*/ 214261 h 791777"/>
              <a:gd name="connsiteX27" fmla="*/ 1973179 w 4114800"/>
              <a:gd name="connsiteY27" fmla="*/ 214261 h 791777"/>
              <a:gd name="connsiteX28" fmla="*/ 2021305 w 4114800"/>
              <a:gd name="connsiteY28" fmla="*/ 238324 h 791777"/>
              <a:gd name="connsiteX29" fmla="*/ 2093495 w 4114800"/>
              <a:gd name="connsiteY29" fmla="*/ 286451 h 791777"/>
              <a:gd name="connsiteX30" fmla="*/ 2129590 w 4114800"/>
              <a:gd name="connsiteY30" fmla="*/ 358640 h 791777"/>
              <a:gd name="connsiteX31" fmla="*/ 2141621 w 4114800"/>
              <a:gd name="connsiteY31" fmla="*/ 394735 h 791777"/>
              <a:gd name="connsiteX32" fmla="*/ 2177716 w 4114800"/>
              <a:gd name="connsiteY32" fmla="*/ 406767 h 791777"/>
              <a:gd name="connsiteX33" fmla="*/ 2213811 w 4114800"/>
              <a:gd name="connsiteY33" fmla="*/ 430830 h 791777"/>
              <a:gd name="connsiteX34" fmla="*/ 2249905 w 4114800"/>
              <a:gd name="connsiteY34" fmla="*/ 466924 h 791777"/>
              <a:gd name="connsiteX35" fmla="*/ 2286000 w 4114800"/>
              <a:gd name="connsiteY35" fmla="*/ 478956 h 791777"/>
              <a:gd name="connsiteX36" fmla="*/ 2370221 w 4114800"/>
              <a:gd name="connsiteY36" fmla="*/ 515051 h 791777"/>
              <a:gd name="connsiteX37" fmla="*/ 2586790 w 4114800"/>
              <a:gd name="connsiteY37" fmla="*/ 503019 h 791777"/>
              <a:gd name="connsiteX38" fmla="*/ 2622884 w 4114800"/>
              <a:gd name="connsiteY38" fmla="*/ 466924 h 791777"/>
              <a:gd name="connsiteX39" fmla="*/ 2695074 w 4114800"/>
              <a:gd name="connsiteY39" fmla="*/ 430830 h 791777"/>
              <a:gd name="connsiteX40" fmla="*/ 2779295 w 4114800"/>
              <a:gd name="connsiteY40" fmla="*/ 454893 h 791777"/>
              <a:gd name="connsiteX41" fmla="*/ 2899611 w 4114800"/>
              <a:gd name="connsiteY41" fmla="*/ 442861 h 791777"/>
              <a:gd name="connsiteX42" fmla="*/ 3068053 w 4114800"/>
              <a:gd name="connsiteY42" fmla="*/ 430830 h 791777"/>
              <a:gd name="connsiteX43" fmla="*/ 3104147 w 4114800"/>
              <a:gd name="connsiteY43" fmla="*/ 454893 h 791777"/>
              <a:gd name="connsiteX44" fmla="*/ 3176337 w 4114800"/>
              <a:gd name="connsiteY44" fmla="*/ 478956 h 791777"/>
              <a:gd name="connsiteX45" fmla="*/ 3308684 w 4114800"/>
              <a:gd name="connsiteY45" fmla="*/ 418798 h 791777"/>
              <a:gd name="connsiteX46" fmla="*/ 3392905 w 4114800"/>
              <a:gd name="connsiteY46" fmla="*/ 322546 h 791777"/>
              <a:gd name="connsiteX47" fmla="*/ 3404937 w 4114800"/>
              <a:gd name="connsiteY47" fmla="*/ 286451 h 791777"/>
              <a:gd name="connsiteX48" fmla="*/ 3501190 w 4114800"/>
              <a:gd name="connsiteY48" fmla="*/ 202230 h 791777"/>
              <a:gd name="connsiteX49" fmla="*/ 3597442 w 4114800"/>
              <a:gd name="connsiteY49" fmla="*/ 190198 h 791777"/>
              <a:gd name="connsiteX50" fmla="*/ 3826042 w 4114800"/>
              <a:gd name="connsiteY50" fmla="*/ 202230 h 791777"/>
              <a:gd name="connsiteX51" fmla="*/ 3922295 w 4114800"/>
              <a:gd name="connsiteY51" fmla="*/ 238324 h 791777"/>
              <a:gd name="connsiteX52" fmla="*/ 3970421 w 4114800"/>
              <a:gd name="connsiteY52" fmla="*/ 250356 h 791777"/>
              <a:gd name="connsiteX53" fmla="*/ 4006516 w 4114800"/>
              <a:gd name="connsiteY53" fmla="*/ 262388 h 791777"/>
              <a:gd name="connsiteX54" fmla="*/ 4078705 w 4114800"/>
              <a:gd name="connsiteY54" fmla="*/ 250356 h 791777"/>
              <a:gd name="connsiteX55" fmla="*/ 4114800 w 4114800"/>
              <a:gd name="connsiteY55" fmla="*/ 238324 h 791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114800" h="791777">
                <a:moveTo>
                  <a:pt x="0" y="791777"/>
                </a:moveTo>
                <a:cubicBezTo>
                  <a:pt x="32084" y="643388"/>
                  <a:pt x="44689" y="489402"/>
                  <a:pt x="96253" y="346609"/>
                </a:cubicBezTo>
                <a:cubicBezTo>
                  <a:pt x="103199" y="327375"/>
                  <a:pt x="138656" y="348494"/>
                  <a:pt x="156411" y="358640"/>
                </a:cubicBezTo>
                <a:cubicBezTo>
                  <a:pt x="168966" y="365814"/>
                  <a:pt x="172453" y="382703"/>
                  <a:pt x="180474" y="394735"/>
                </a:cubicBezTo>
                <a:cubicBezTo>
                  <a:pt x="204537" y="390724"/>
                  <a:pt x="228849" y="387995"/>
                  <a:pt x="252663" y="382703"/>
                </a:cubicBezTo>
                <a:cubicBezTo>
                  <a:pt x="265043" y="379952"/>
                  <a:pt x="285853" y="383017"/>
                  <a:pt x="288758" y="370672"/>
                </a:cubicBezTo>
                <a:cubicBezTo>
                  <a:pt x="344411" y="134150"/>
                  <a:pt x="227463" y="200837"/>
                  <a:pt x="348916" y="166135"/>
                </a:cubicBezTo>
                <a:cubicBezTo>
                  <a:pt x="361111" y="162651"/>
                  <a:pt x="372979" y="158114"/>
                  <a:pt x="385011" y="154103"/>
                </a:cubicBezTo>
                <a:cubicBezTo>
                  <a:pt x="405063" y="158114"/>
                  <a:pt x="424719" y="166135"/>
                  <a:pt x="445168" y="166135"/>
                </a:cubicBezTo>
                <a:cubicBezTo>
                  <a:pt x="488595" y="166135"/>
                  <a:pt x="503423" y="149169"/>
                  <a:pt x="529390" y="118009"/>
                </a:cubicBezTo>
                <a:cubicBezTo>
                  <a:pt x="538647" y="106900"/>
                  <a:pt x="543228" y="92139"/>
                  <a:pt x="553453" y="81914"/>
                </a:cubicBezTo>
                <a:cubicBezTo>
                  <a:pt x="563678" y="71689"/>
                  <a:pt x="577516" y="65872"/>
                  <a:pt x="589547" y="57851"/>
                </a:cubicBezTo>
                <a:cubicBezTo>
                  <a:pt x="625642" y="61861"/>
                  <a:pt x="662009" y="63912"/>
                  <a:pt x="697832" y="69882"/>
                </a:cubicBezTo>
                <a:cubicBezTo>
                  <a:pt x="743190" y="77442"/>
                  <a:pt x="728452" y="85193"/>
                  <a:pt x="770021" y="105977"/>
                </a:cubicBezTo>
                <a:cubicBezTo>
                  <a:pt x="781365" y="111649"/>
                  <a:pt x="794084" y="113998"/>
                  <a:pt x="806116" y="118009"/>
                </a:cubicBezTo>
                <a:cubicBezTo>
                  <a:pt x="866274" y="113998"/>
                  <a:pt x="927036" y="115380"/>
                  <a:pt x="986590" y="105977"/>
                </a:cubicBezTo>
                <a:cubicBezTo>
                  <a:pt x="1004306" y="103180"/>
                  <a:pt x="1018231" y="88979"/>
                  <a:pt x="1034716" y="81914"/>
                </a:cubicBezTo>
                <a:cubicBezTo>
                  <a:pt x="1046373" y="76918"/>
                  <a:pt x="1058779" y="73893"/>
                  <a:pt x="1070811" y="69882"/>
                </a:cubicBezTo>
                <a:cubicBezTo>
                  <a:pt x="1074821" y="57851"/>
                  <a:pt x="1076317" y="44663"/>
                  <a:pt x="1082842" y="33788"/>
                </a:cubicBezTo>
                <a:cubicBezTo>
                  <a:pt x="1122212" y="-31830"/>
                  <a:pt x="1217144" y="17599"/>
                  <a:pt x="1275347" y="21756"/>
                </a:cubicBezTo>
                <a:cubicBezTo>
                  <a:pt x="1304703" y="31542"/>
                  <a:pt x="1324214" y="34528"/>
                  <a:pt x="1347537" y="57851"/>
                </a:cubicBezTo>
                <a:cubicBezTo>
                  <a:pt x="1357762" y="68076"/>
                  <a:pt x="1362343" y="82837"/>
                  <a:pt x="1371600" y="93946"/>
                </a:cubicBezTo>
                <a:cubicBezTo>
                  <a:pt x="1382493" y="107017"/>
                  <a:pt x="1396802" y="116969"/>
                  <a:pt x="1407695" y="130040"/>
                </a:cubicBezTo>
                <a:cubicBezTo>
                  <a:pt x="1416952" y="141149"/>
                  <a:pt x="1419496" y="158471"/>
                  <a:pt x="1431758" y="166135"/>
                </a:cubicBezTo>
                <a:cubicBezTo>
                  <a:pt x="1453267" y="179578"/>
                  <a:pt x="1479884" y="182177"/>
                  <a:pt x="1503947" y="190198"/>
                </a:cubicBezTo>
                <a:cubicBezTo>
                  <a:pt x="1637130" y="234592"/>
                  <a:pt x="1550824" y="212679"/>
                  <a:pt x="1768642" y="226293"/>
                </a:cubicBezTo>
                <a:cubicBezTo>
                  <a:pt x="1800726" y="222282"/>
                  <a:pt x="1833700" y="222769"/>
                  <a:pt x="1864895" y="214261"/>
                </a:cubicBezTo>
                <a:cubicBezTo>
                  <a:pt x="1940691" y="193589"/>
                  <a:pt x="1854651" y="154997"/>
                  <a:pt x="1973179" y="214261"/>
                </a:cubicBezTo>
                <a:cubicBezTo>
                  <a:pt x="1989221" y="222282"/>
                  <a:pt x="2005925" y="229096"/>
                  <a:pt x="2021305" y="238324"/>
                </a:cubicBezTo>
                <a:cubicBezTo>
                  <a:pt x="2046104" y="253204"/>
                  <a:pt x="2093495" y="286451"/>
                  <a:pt x="2093495" y="286451"/>
                </a:cubicBezTo>
                <a:cubicBezTo>
                  <a:pt x="2123735" y="377177"/>
                  <a:pt x="2082942" y="265346"/>
                  <a:pt x="2129590" y="358640"/>
                </a:cubicBezTo>
                <a:cubicBezTo>
                  <a:pt x="2135262" y="369983"/>
                  <a:pt x="2132653" y="385767"/>
                  <a:pt x="2141621" y="394735"/>
                </a:cubicBezTo>
                <a:cubicBezTo>
                  <a:pt x="2150589" y="403703"/>
                  <a:pt x="2166372" y="401095"/>
                  <a:pt x="2177716" y="406767"/>
                </a:cubicBezTo>
                <a:cubicBezTo>
                  <a:pt x="2190650" y="413234"/>
                  <a:pt x="2202702" y="421573"/>
                  <a:pt x="2213811" y="430830"/>
                </a:cubicBezTo>
                <a:cubicBezTo>
                  <a:pt x="2226882" y="441723"/>
                  <a:pt x="2235748" y="457486"/>
                  <a:pt x="2249905" y="466924"/>
                </a:cubicBezTo>
                <a:cubicBezTo>
                  <a:pt x="2260457" y="473959"/>
                  <a:pt x="2274656" y="473284"/>
                  <a:pt x="2286000" y="478956"/>
                </a:cubicBezTo>
                <a:cubicBezTo>
                  <a:pt x="2369089" y="520500"/>
                  <a:pt x="2270061" y="490010"/>
                  <a:pt x="2370221" y="515051"/>
                </a:cubicBezTo>
                <a:cubicBezTo>
                  <a:pt x="2442411" y="511040"/>
                  <a:pt x="2515766" y="516548"/>
                  <a:pt x="2586790" y="503019"/>
                </a:cubicBezTo>
                <a:cubicBezTo>
                  <a:pt x="2603505" y="499835"/>
                  <a:pt x="2609813" y="477817"/>
                  <a:pt x="2622884" y="466924"/>
                </a:cubicBezTo>
                <a:cubicBezTo>
                  <a:pt x="2653982" y="441009"/>
                  <a:pt x="2658899" y="442888"/>
                  <a:pt x="2695074" y="430830"/>
                </a:cubicBezTo>
                <a:cubicBezTo>
                  <a:pt x="2712094" y="436503"/>
                  <a:pt x="2764190" y="454893"/>
                  <a:pt x="2779295" y="454893"/>
                </a:cubicBezTo>
                <a:cubicBezTo>
                  <a:pt x="2819600" y="454893"/>
                  <a:pt x="2859506" y="446872"/>
                  <a:pt x="2899611" y="442861"/>
                </a:cubicBezTo>
                <a:cubicBezTo>
                  <a:pt x="2965854" y="398698"/>
                  <a:pt x="2941856" y="403788"/>
                  <a:pt x="3068053" y="430830"/>
                </a:cubicBezTo>
                <a:cubicBezTo>
                  <a:pt x="3082192" y="433860"/>
                  <a:pt x="3090933" y="449020"/>
                  <a:pt x="3104147" y="454893"/>
                </a:cubicBezTo>
                <a:cubicBezTo>
                  <a:pt x="3127326" y="465195"/>
                  <a:pt x="3176337" y="478956"/>
                  <a:pt x="3176337" y="478956"/>
                </a:cubicBezTo>
                <a:cubicBezTo>
                  <a:pt x="3233336" y="462671"/>
                  <a:pt x="3269139" y="463286"/>
                  <a:pt x="3308684" y="418798"/>
                </a:cubicBezTo>
                <a:cubicBezTo>
                  <a:pt x="3410770" y="303952"/>
                  <a:pt x="3309779" y="377964"/>
                  <a:pt x="3392905" y="322546"/>
                </a:cubicBezTo>
                <a:cubicBezTo>
                  <a:pt x="3396916" y="310514"/>
                  <a:pt x="3399265" y="297795"/>
                  <a:pt x="3404937" y="286451"/>
                </a:cubicBezTo>
                <a:cubicBezTo>
                  <a:pt x="3422183" y="251960"/>
                  <a:pt x="3462687" y="207043"/>
                  <a:pt x="3501190" y="202230"/>
                </a:cubicBezTo>
                <a:lnTo>
                  <a:pt x="3597442" y="190198"/>
                </a:lnTo>
                <a:cubicBezTo>
                  <a:pt x="3673642" y="194209"/>
                  <a:pt x="3750023" y="195620"/>
                  <a:pt x="3826042" y="202230"/>
                </a:cubicBezTo>
                <a:cubicBezTo>
                  <a:pt x="3879650" y="206892"/>
                  <a:pt x="3872305" y="219578"/>
                  <a:pt x="3922295" y="238324"/>
                </a:cubicBezTo>
                <a:cubicBezTo>
                  <a:pt x="3937778" y="244130"/>
                  <a:pt x="3954522" y="245813"/>
                  <a:pt x="3970421" y="250356"/>
                </a:cubicBezTo>
                <a:cubicBezTo>
                  <a:pt x="3982616" y="253840"/>
                  <a:pt x="3994484" y="258377"/>
                  <a:pt x="4006516" y="262388"/>
                </a:cubicBezTo>
                <a:cubicBezTo>
                  <a:pt x="4030579" y="258377"/>
                  <a:pt x="4054891" y="255648"/>
                  <a:pt x="4078705" y="250356"/>
                </a:cubicBezTo>
                <a:cubicBezTo>
                  <a:pt x="4091085" y="247605"/>
                  <a:pt x="4114800" y="238324"/>
                  <a:pt x="4114800" y="238324"/>
                </a:cubicBezTo>
              </a:path>
            </a:pathLst>
          </a:custGeom>
          <a:noFill/>
          <a:ln w="44450">
            <a:solidFill>
              <a:schemeClr val="bg1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</p:spTree>
    <p:extLst>
      <p:ext uri="{BB962C8B-B14F-4D97-AF65-F5344CB8AC3E}">
        <p14:creationId xmlns:p14="http://schemas.microsoft.com/office/powerpoint/2010/main" val="856844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sz="2800" b="1" dirty="0" smtClean="0">
                <a:solidFill>
                  <a:schemeClr val="bg1">
                    <a:lumMod val="25000"/>
                  </a:schemeClr>
                </a:solidFill>
              </a:rPr>
              <a:t>Арт-техника «Из линий – рисунок»</a:t>
            </a:r>
          </a:p>
          <a:p>
            <a:pPr marL="514350" indent="-514350">
              <a:buAutoNum type="arabicPeriod"/>
            </a:pPr>
            <a:r>
              <a:rPr lang="ru-RU" sz="2400" dirty="0" smtClean="0"/>
              <a:t>Нарисовать </a:t>
            </a:r>
            <a:r>
              <a:rPr lang="ru-RU" sz="2400" dirty="0"/>
              <a:t>фигуры, используя одну из </a:t>
            </a:r>
            <a:r>
              <a:rPr lang="ru-RU" sz="2400" dirty="0" smtClean="0"/>
              <a:t>линий: </a:t>
            </a:r>
          </a:p>
          <a:p>
            <a:r>
              <a:rPr lang="ru-RU" sz="2400" dirty="0" smtClean="0"/>
              <a:t>Прямые, </a:t>
            </a:r>
          </a:p>
          <a:p>
            <a:r>
              <a:rPr lang="ru-RU" sz="2400" dirty="0" smtClean="0"/>
              <a:t>Волнистые, </a:t>
            </a:r>
          </a:p>
          <a:p>
            <a:r>
              <a:rPr lang="ru-RU" sz="2400" dirty="0" smtClean="0"/>
              <a:t>Ломанные, </a:t>
            </a:r>
          </a:p>
          <a:p>
            <a:r>
              <a:rPr lang="ru-RU" sz="2400" dirty="0" smtClean="0"/>
              <a:t>Извилистые</a:t>
            </a:r>
          </a:p>
          <a:p>
            <a:pPr marL="0" indent="0">
              <a:buNone/>
            </a:pPr>
            <a:r>
              <a:rPr lang="ru-RU" sz="2400" dirty="0" smtClean="0"/>
              <a:t>2. </a:t>
            </a:r>
            <a:r>
              <a:rPr lang="ru-RU" sz="2400" dirty="0"/>
              <a:t>Создать изображение, используя только один вид линий:</a:t>
            </a:r>
          </a:p>
          <a:p>
            <a:pPr marL="0" indent="0">
              <a:buNone/>
            </a:pPr>
            <a:r>
              <a:rPr lang="ru-RU" sz="2400" dirty="0" smtClean="0"/>
              <a:t>* Можно использовать для постановки графической задачи карточки: на одной –вид линии, на второй предмет, который нужно нарисовать.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03106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6521" t="32424" r="38438" b="14211"/>
          <a:stretch/>
        </p:blipFill>
        <p:spPr>
          <a:xfrm>
            <a:off x="2848476" y="1456730"/>
            <a:ext cx="3447049" cy="4132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16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488854"/>
            <a:ext cx="7886700" cy="4118372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err="1">
                <a:solidFill>
                  <a:schemeClr val="accent1">
                    <a:lumMod val="50000"/>
                  </a:schemeClr>
                </a:solidFill>
              </a:rPr>
              <a:t>Дорисовывание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 картинок линиями</a:t>
            </a: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10"/>
          <a:stretch/>
        </p:blipFill>
        <p:spPr>
          <a:xfrm>
            <a:off x="278287" y="1236816"/>
            <a:ext cx="1703144" cy="19395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93"/>
          <a:stretch/>
        </p:blipFill>
        <p:spPr>
          <a:xfrm>
            <a:off x="278287" y="3655863"/>
            <a:ext cx="1657286" cy="190272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31" b="4456"/>
          <a:stretch/>
        </p:blipFill>
        <p:spPr>
          <a:xfrm>
            <a:off x="5860340" y="1843996"/>
            <a:ext cx="3005374" cy="368028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/>
          <a:srcRect l="37927" t="22531" r="38652" b="24112"/>
          <a:stretch/>
        </p:blipFill>
        <p:spPr>
          <a:xfrm>
            <a:off x="2583782" y="1843996"/>
            <a:ext cx="2898771" cy="3714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54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scontent.fhen2-1.fna.fbcdn.net/v/t1.0-9/40640847_290939988365819_1319511126966272000_n.jpg?_nc_cat=0&amp;oh=4ec24e3a1f05345117d2a16e158e0c95&amp;oe=5BF89AC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310724"/>
            <a:ext cx="2754306" cy="3954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scontent.fhen2-1.fna.fbcdn.net/v/t1.0-9/40778377_10156012203417852_6184744767276974080_n.jpg?_nc_cat=0&amp;oh=a1bee9e602410fcc6be100705e25cb3c&amp;oe=5C3543C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031" y="1327819"/>
            <a:ext cx="2677724" cy="39826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1155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://itd2.mycdn.me/image?id=857741226420&amp;t=20&amp;plc=WEB&amp;tkn=*17DPHvqczZxH9MV-uEmfKySton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678"/>
          <a:stretch/>
        </p:blipFill>
        <p:spPr bwMode="auto">
          <a:xfrm>
            <a:off x="297155" y="935815"/>
            <a:ext cx="5143500" cy="145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itd2.mycdn.me/image?id=857741226420&amp;t=20&amp;plc=WEB&amp;tkn=*17DPHvqczZxH9MV-uEmfKyStonM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53" b="33566"/>
          <a:stretch/>
        </p:blipFill>
        <p:spPr bwMode="auto">
          <a:xfrm>
            <a:off x="1123540" y="2543786"/>
            <a:ext cx="4759276" cy="1579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://itd2.mycdn.me/image?id=857741226420&amp;t=20&amp;plc=WEB&amp;tkn=*17DPHvqczZxH9MV-uEmfKySton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14"/>
          <a:stretch/>
        </p:blipFill>
        <p:spPr bwMode="auto">
          <a:xfrm>
            <a:off x="3556693" y="4274171"/>
            <a:ext cx="5143500" cy="158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8952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428625" indent="-428625">
              <a:buFont typeface="Arial" panose="020B0604020202020204" pitchFamily="34" charset="0"/>
              <a:buChar char="•"/>
            </a:pPr>
            <a:r>
              <a:rPr lang="ru-RU" sz="2400" dirty="0"/>
              <a:t>«</a:t>
            </a:r>
            <a:r>
              <a:rPr lang="ru-RU" sz="2400" b="1" i="1" dirty="0" err="1"/>
              <a:t>Селфи</a:t>
            </a:r>
            <a:r>
              <a:rPr lang="ru-RU" sz="2400" b="1" i="1" dirty="0"/>
              <a:t> (портрет) жителя города»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41159" y="2429184"/>
            <a:ext cx="3462596" cy="262616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419" y="2034323"/>
            <a:ext cx="2603183" cy="347091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802" y="2043492"/>
            <a:ext cx="2589431" cy="345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021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066" y="620688"/>
            <a:ext cx="8473240" cy="568863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286" b="1" dirty="0">
                <a:solidFill>
                  <a:srgbClr val="C00000"/>
                </a:solidFill>
              </a:rPr>
              <a:t>Определение характера линий</a:t>
            </a:r>
          </a:p>
          <a:p>
            <a:pPr marL="0" indent="0" algn="ctr">
              <a:buNone/>
            </a:pPr>
            <a:r>
              <a:rPr lang="ru-RU" sz="2400" b="1" u="sng" dirty="0" smtClean="0">
                <a:solidFill>
                  <a:srgbClr val="C00000"/>
                </a:solidFill>
              </a:rPr>
              <a:t>Арт-техника «Линии с характером»</a:t>
            </a:r>
            <a:endParaRPr lang="ru-RU" sz="2400" b="1" u="sng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Знакомство с прямой линией</a:t>
            </a:r>
          </a:p>
          <a:p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</a:rPr>
              <a:t>Педагог </a:t>
            </a:r>
            <a:r>
              <a:rPr lang="ru-RU" sz="2400" u="sng" dirty="0">
                <a:solidFill>
                  <a:schemeClr val="accent4">
                    <a:lumMod val="75000"/>
                  </a:schemeClr>
                </a:solidFill>
              </a:rPr>
              <a:t>медленно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</a:rPr>
              <a:t> проводит на доске прямую линию)</a:t>
            </a:r>
            <a:r>
              <a:rPr lang="ru-RU" sz="2400" dirty="0"/>
              <a:t>.</a:t>
            </a:r>
          </a:p>
          <a:p>
            <a:r>
              <a:rPr lang="ru-RU" sz="2400" dirty="0"/>
              <a:t>Какой у нее характер? (Спокойный, медленный сонный, задумчивый). </a:t>
            </a:r>
          </a:p>
          <a:p>
            <a:r>
              <a:rPr lang="ru-RU" sz="2400" dirty="0"/>
              <a:t>Что эта линия любит делать?</a:t>
            </a:r>
          </a:p>
          <a:p>
            <a:r>
              <a:rPr lang="ru-RU" sz="2400" dirty="0"/>
              <a:t>Давайте придумаем ей имя (</a:t>
            </a:r>
            <a:r>
              <a:rPr lang="ru-RU" sz="2400" dirty="0" err="1"/>
              <a:t>Прямулька</a:t>
            </a:r>
            <a:r>
              <a:rPr lang="ru-RU" sz="2400" dirty="0"/>
              <a:t>).</a:t>
            </a:r>
          </a:p>
          <a:p>
            <a:r>
              <a:rPr lang="ru-RU" sz="2400" dirty="0"/>
              <a:t>Как она может звучать? 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</a:rPr>
              <a:t>(демонстрирует на </a:t>
            </a:r>
            <a:r>
              <a:rPr lang="ru-RU" sz="2400" dirty="0" err="1">
                <a:solidFill>
                  <a:schemeClr val="accent4">
                    <a:lumMod val="75000"/>
                  </a:schemeClr>
                </a:solidFill>
              </a:rPr>
              <a:t>металофоне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</a:rPr>
              <a:t> легкую протяжную мелодию).</a:t>
            </a:r>
          </a:p>
          <a:p>
            <a:r>
              <a:rPr lang="ru-RU" sz="2400" dirty="0"/>
              <a:t>Каким цветом можем ее нарисовать, чтобы выразить ее характер? Давайте нарисуем ее </a:t>
            </a:r>
          </a:p>
        </p:txBody>
      </p:sp>
    </p:spTree>
    <p:extLst>
      <p:ext uri="{BB962C8B-B14F-4D97-AF65-F5344CB8AC3E}">
        <p14:creationId xmlns:p14="http://schemas.microsoft.com/office/powerpoint/2010/main" val="3583392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692696"/>
            <a:ext cx="7200801" cy="5400599"/>
          </a:xfrm>
        </p:spPr>
        <p:txBody>
          <a:bodyPr>
            <a:normAutofit/>
          </a:bodyPr>
          <a:lstStyle/>
          <a:p>
            <a:r>
              <a:rPr lang="ru-RU" sz="2400" dirty="0"/>
              <a:t>У </a:t>
            </a:r>
            <a:r>
              <a:rPr lang="ru-RU" sz="2400" dirty="0" err="1"/>
              <a:t>Прямульки</a:t>
            </a:r>
            <a:r>
              <a:rPr lang="ru-RU" sz="2400" dirty="0"/>
              <a:t> есть сестра-близняшка (педагог </a:t>
            </a:r>
            <a:r>
              <a:rPr lang="ru-RU" sz="2400" u="sng" dirty="0"/>
              <a:t>быстро</a:t>
            </a:r>
            <a:r>
              <a:rPr lang="ru-RU" sz="2400" dirty="0"/>
              <a:t> проводит прямую линию).</a:t>
            </a:r>
          </a:p>
          <a:p>
            <a:r>
              <a:rPr lang="ru-RU" sz="2400" dirty="0"/>
              <a:t>Какая это линия? (Резкая, быстрая, импульсивная, решительная, стремительная).</a:t>
            </a:r>
          </a:p>
          <a:p>
            <a:r>
              <a:rPr lang="ru-RU" sz="2400" dirty="0"/>
              <a:t>Что эта линия любит делать?</a:t>
            </a:r>
          </a:p>
          <a:p>
            <a:r>
              <a:rPr lang="ru-RU" sz="2400" dirty="0"/>
              <a:t>Как она будет звучать? (Предлагается детям озвучить линию на </a:t>
            </a:r>
            <a:r>
              <a:rPr lang="ru-RU" sz="2400" dirty="0" err="1"/>
              <a:t>металофоне</a:t>
            </a:r>
            <a:r>
              <a:rPr lang="ru-RU" sz="2400" dirty="0"/>
              <a:t>).</a:t>
            </a:r>
          </a:p>
          <a:p>
            <a:r>
              <a:rPr lang="ru-RU" sz="2400" dirty="0"/>
              <a:t>Какого она цвета? Какой может быть цвет у резкости, быстроты, скорости?</a:t>
            </a:r>
          </a:p>
          <a:p>
            <a:r>
              <a:rPr lang="ru-RU" sz="2400" dirty="0"/>
              <a:t>Давайте придумаем ей название.</a:t>
            </a:r>
          </a:p>
          <a:p>
            <a:r>
              <a:rPr lang="ru-RU" sz="2400" dirty="0"/>
              <a:t>Давайте изобразим линию в воздухе рукой, а затем нарисуем.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20842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548680"/>
            <a:ext cx="8229600" cy="5937523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b="1" dirty="0">
                <a:solidFill>
                  <a:srgbClr val="C00000"/>
                </a:solidFill>
              </a:rPr>
              <a:t>ФГОС дошкольного </a:t>
            </a:r>
            <a:r>
              <a:rPr lang="ru-RU" sz="2400" b="1" dirty="0" smtClean="0">
                <a:solidFill>
                  <a:srgbClr val="C00000"/>
                </a:solidFill>
              </a:rPr>
              <a:t>образования:</a:t>
            </a:r>
          </a:p>
          <a:p>
            <a:r>
              <a:rPr lang="ru-RU" sz="2400" dirty="0" smtClean="0"/>
              <a:t> </a:t>
            </a:r>
            <a:r>
              <a:rPr lang="ru-RU" sz="2400" dirty="0"/>
              <a:t>реализация Программы в формах, специфических для детей данной возрастной группы, в частности в </a:t>
            </a:r>
            <a:r>
              <a:rPr lang="ru-RU" sz="2400" dirty="0">
                <a:solidFill>
                  <a:srgbClr val="C00000"/>
                </a:solidFill>
              </a:rPr>
              <a:t>форме творческой активности, обеспечивающей художественно-эстетическое развитие ребенка</a:t>
            </a:r>
            <a:r>
              <a:rPr lang="ru-RU" sz="2400" dirty="0"/>
              <a:t>.</a:t>
            </a:r>
          </a:p>
          <a:p>
            <a:r>
              <a:rPr lang="ru-RU" sz="2400" dirty="0"/>
              <a:t> </a:t>
            </a:r>
            <a:r>
              <a:rPr lang="ru-RU" sz="2400" dirty="0" smtClean="0"/>
              <a:t>создания </a:t>
            </a:r>
            <a:r>
              <a:rPr lang="ru-RU" sz="2400" dirty="0"/>
              <a:t>благоприятных условий развития </a:t>
            </a:r>
            <a:r>
              <a:rPr lang="ru-RU" sz="2400" dirty="0">
                <a:solidFill>
                  <a:srgbClr val="C00000"/>
                </a:solidFill>
              </a:rPr>
              <a:t>способностей и творческого потенциала</a:t>
            </a:r>
            <a:r>
              <a:rPr lang="ru-RU" sz="2400" dirty="0"/>
              <a:t> каждого ребенка как субъекта отношений с самим собой, другими детьми, взрослыми и миром;</a:t>
            </a:r>
          </a:p>
          <a:p>
            <a:r>
              <a:rPr lang="ru-RU" sz="2400" dirty="0"/>
              <a:t> </a:t>
            </a:r>
            <a:r>
              <a:rPr lang="ru-RU" sz="2400" dirty="0" smtClean="0">
                <a:solidFill>
                  <a:srgbClr val="C00000"/>
                </a:solidFill>
              </a:rPr>
              <a:t>развития </a:t>
            </a:r>
            <a:r>
              <a:rPr lang="ru-RU" sz="2400" dirty="0">
                <a:solidFill>
                  <a:srgbClr val="C00000"/>
                </a:solidFill>
              </a:rPr>
              <a:t>инициативы и творческих способностей </a:t>
            </a:r>
            <a:r>
              <a:rPr lang="ru-RU" sz="2400" dirty="0"/>
              <a:t>на основе сотрудничества со взрослыми и сверстниками и соответствующим возрасту видам деятельности;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7876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764704"/>
            <a:ext cx="8064895" cy="5544615"/>
          </a:xfrm>
        </p:spPr>
        <p:txBody>
          <a:bodyPr>
            <a:normAutofit/>
          </a:bodyPr>
          <a:lstStyle/>
          <a:p>
            <a:r>
              <a:rPr lang="ru-RU" sz="2400" dirty="0"/>
              <a:t>На что похожа эта линия? (Педагог рисует </a:t>
            </a:r>
            <a:r>
              <a:rPr lang="ru-RU" sz="2400" u="sng" dirty="0"/>
              <a:t>медленно</a:t>
            </a:r>
            <a:r>
              <a:rPr lang="ru-RU" sz="2400" dirty="0"/>
              <a:t> </a:t>
            </a:r>
            <a:r>
              <a:rPr lang="ru-RU" sz="2400" b="1" i="1" dirty="0"/>
              <a:t>волнистую линию</a:t>
            </a:r>
            <a:r>
              <a:rPr lang="ru-RU" sz="2400" dirty="0"/>
              <a:t>)</a:t>
            </a:r>
          </a:p>
          <a:p>
            <a:r>
              <a:rPr lang="ru-RU" sz="2400" dirty="0"/>
              <a:t>Какая она? (мягкая, гибкая нежная, ласковая)</a:t>
            </a:r>
          </a:p>
          <a:p>
            <a:r>
              <a:rPr lang="ru-RU" sz="2400" dirty="0"/>
              <a:t>Какого она цвета? (Морская волна?)</a:t>
            </a:r>
          </a:p>
          <a:p>
            <a:r>
              <a:rPr lang="ru-RU" sz="2400" dirty="0"/>
              <a:t>Что эта линия любит делать?</a:t>
            </a:r>
          </a:p>
          <a:p>
            <a:r>
              <a:rPr lang="ru-RU" sz="2400" dirty="0"/>
              <a:t>Как мы ее назовем</a:t>
            </a:r>
            <a:r>
              <a:rPr lang="ru-RU" sz="2400" dirty="0" smtClean="0"/>
              <a:t>? («Волнушка»)</a:t>
            </a:r>
            <a:endParaRPr lang="ru-RU" sz="2400" dirty="0"/>
          </a:p>
          <a:p>
            <a:r>
              <a:rPr lang="ru-RU" sz="2400" dirty="0"/>
              <a:t>Как она будет звучать? (Предлагается детям озвучить линию на </a:t>
            </a:r>
            <a:r>
              <a:rPr lang="ru-RU" sz="2400" dirty="0" err="1"/>
              <a:t>металофоне</a:t>
            </a:r>
            <a:r>
              <a:rPr lang="ru-RU" sz="2400" dirty="0"/>
              <a:t>).</a:t>
            </a:r>
          </a:p>
          <a:p>
            <a:r>
              <a:rPr lang="ru-RU" sz="2400" dirty="0"/>
              <a:t>Какого она цвета? </a:t>
            </a:r>
          </a:p>
          <a:p>
            <a:r>
              <a:rPr lang="ru-RU" sz="2400" dirty="0"/>
              <a:t>Давайте придумаем ей название.</a:t>
            </a:r>
          </a:p>
          <a:p>
            <a:r>
              <a:rPr lang="ru-RU" sz="2400" dirty="0"/>
              <a:t>Давайте изобразим линию в воздухе рукой, а затем нарисуем.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744433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76672"/>
            <a:ext cx="5904657" cy="5904655"/>
          </a:xfrm>
        </p:spPr>
        <p:txBody>
          <a:bodyPr>
            <a:normAutofit fontScale="85000" lnSpcReduction="20000"/>
          </a:bodyPr>
          <a:lstStyle/>
          <a:p>
            <a:r>
              <a:rPr lang="ru-RU" sz="2858" dirty="0"/>
              <a:t>На что похожа эта линия? (Педагог рисует </a:t>
            </a:r>
            <a:r>
              <a:rPr lang="ru-RU" sz="2858" u="sng" dirty="0"/>
              <a:t>быстро, активно </a:t>
            </a:r>
            <a:r>
              <a:rPr lang="ru-RU" sz="2858" b="1" i="1" dirty="0"/>
              <a:t>волнистую линию</a:t>
            </a:r>
            <a:r>
              <a:rPr lang="ru-RU" sz="2858" dirty="0"/>
              <a:t>)</a:t>
            </a:r>
          </a:p>
          <a:p>
            <a:r>
              <a:rPr lang="ru-RU" sz="2858" dirty="0"/>
              <a:t>Какая она? (радостная, веселая, праздничная)</a:t>
            </a:r>
          </a:p>
          <a:p>
            <a:r>
              <a:rPr lang="ru-RU" sz="2858" dirty="0"/>
              <a:t>Какого она цвета? </a:t>
            </a:r>
          </a:p>
          <a:p>
            <a:r>
              <a:rPr lang="ru-RU" sz="2858" dirty="0"/>
              <a:t>Что эта линия любит делать? (играть, веселиться, шутить)</a:t>
            </a:r>
          </a:p>
          <a:p>
            <a:r>
              <a:rPr lang="ru-RU" sz="2858" dirty="0"/>
              <a:t>Как мы ее назовем? (Шутница).</a:t>
            </a:r>
          </a:p>
          <a:p>
            <a:r>
              <a:rPr lang="ru-RU" sz="2858" dirty="0"/>
              <a:t>Как она будет звучать? (Предлагается детям озвучить линию на </a:t>
            </a:r>
            <a:r>
              <a:rPr lang="ru-RU" sz="2858" dirty="0" err="1"/>
              <a:t>металофоне</a:t>
            </a:r>
            <a:r>
              <a:rPr lang="ru-RU" sz="2858" dirty="0"/>
              <a:t>).</a:t>
            </a:r>
          </a:p>
          <a:p>
            <a:r>
              <a:rPr lang="ru-RU" sz="2858" dirty="0"/>
              <a:t>Какого она цвета? </a:t>
            </a:r>
          </a:p>
          <a:p>
            <a:r>
              <a:rPr lang="ru-RU" sz="2858" dirty="0"/>
              <a:t>Давайте придумаем ей название.</a:t>
            </a:r>
          </a:p>
          <a:p>
            <a:r>
              <a:rPr lang="ru-RU" sz="2858" dirty="0"/>
              <a:t>Давайте изобразим линию в воздухе рукой, а затем нарисуем.</a:t>
            </a:r>
          </a:p>
          <a:p>
            <a:endParaRPr lang="ru-RU" dirty="0"/>
          </a:p>
        </p:txBody>
      </p:sp>
      <p:pic>
        <p:nvPicPr>
          <p:cNvPr id="4" name="Picture 11" descr="Рисунок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7627" y="1588168"/>
            <a:ext cx="2482331" cy="134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0" descr="Рисунок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1163" y="3508354"/>
            <a:ext cx="2408795" cy="1806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865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332656"/>
            <a:ext cx="5966378" cy="604867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572" dirty="0"/>
              <a:t>	В городе живет еще одна линия</a:t>
            </a:r>
          </a:p>
          <a:p>
            <a:r>
              <a:rPr lang="ru-RU" sz="2572" dirty="0"/>
              <a:t>На что похожа эта линия? (Педагог рисует </a:t>
            </a:r>
            <a:r>
              <a:rPr lang="ru-RU" sz="2572" u="sng" dirty="0"/>
              <a:t>быстро, активно </a:t>
            </a:r>
            <a:r>
              <a:rPr lang="ru-RU" sz="2572" b="1" i="1" dirty="0"/>
              <a:t>ломанную линию</a:t>
            </a:r>
            <a:r>
              <a:rPr lang="ru-RU" sz="2572" dirty="0"/>
              <a:t>)</a:t>
            </a:r>
          </a:p>
          <a:p>
            <a:r>
              <a:rPr lang="ru-RU" sz="2572" dirty="0"/>
              <a:t>Какая она? (острая, злая, зубастая, строгая)</a:t>
            </a:r>
          </a:p>
          <a:p>
            <a:r>
              <a:rPr lang="ru-RU" sz="2572" dirty="0"/>
              <a:t>Какого она цвета? </a:t>
            </a:r>
          </a:p>
          <a:p>
            <a:r>
              <a:rPr lang="ru-RU" sz="2572" dirty="0"/>
              <a:t>Что эта линия любит делать? (злиться, возмущаться, ругаться)</a:t>
            </a:r>
          </a:p>
          <a:p>
            <a:r>
              <a:rPr lang="ru-RU" sz="2572" dirty="0"/>
              <a:t>Как мы ее назовем? (Колючка, Зубатка).</a:t>
            </a:r>
          </a:p>
          <a:p>
            <a:r>
              <a:rPr lang="ru-RU" sz="2572" dirty="0"/>
              <a:t>Как она будет звучать? (Предлагается детям озвучить линию на </a:t>
            </a:r>
            <a:r>
              <a:rPr lang="ru-RU" sz="2572" dirty="0" err="1"/>
              <a:t>металофоне</a:t>
            </a:r>
            <a:r>
              <a:rPr lang="ru-RU" sz="2572" dirty="0"/>
              <a:t>).</a:t>
            </a:r>
          </a:p>
          <a:p>
            <a:r>
              <a:rPr lang="ru-RU" sz="2572" dirty="0"/>
              <a:t>Какого она цвета? </a:t>
            </a:r>
          </a:p>
          <a:p>
            <a:r>
              <a:rPr lang="ru-RU" sz="2572" dirty="0"/>
              <a:t>Давайте придумаем ей название.</a:t>
            </a:r>
          </a:p>
          <a:p>
            <a:r>
              <a:rPr lang="ru-RU" sz="2572" dirty="0"/>
              <a:t>Давайте изобразим линию в воздухе рукой, а затем нарисуем.</a:t>
            </a:r>
          </a:p>
          <a:p>
            <a:endParaRPr lang="ru-RU" dirty="0"/>
          </a:p>
        </p:txBody>
      </p:sp>
      <p:pic>
        <p:nvPicPr>
          <p:cNvPr id="4" name="Picture 10" descr="Рисунок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7937" y="1361690"/>
            <a:ext cx="2235922" cy="1643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4" name="Picture 2" descr="https://im0-tub-ru.yandex.net/i?id=64c61537bc3cb6d02efa602c40f06919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7936" y="3454717"/>
            <a:ext cx="2235922" cy="168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4796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76672"/>
            <a:ext cx="8136904" cy="590465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286" b="1" dirty="0">
                <a:solidFill>
                  <a:srgbClr val="C00000"/>
                </a:solidFill>
              </a:rPr>
              <a:t>Игра «Какая линия спряталась в звуках музыки?</a:t>
            </a:r>
          </a:p>
          <a:p>
            <a:pPr marL="0" indent="0">
              <a:buNone/>
            </a:pPr>
            <a:r>
              <a:rPr lang="ru-RU" sz="2286" dirty="0"/>
              <a:t>Дети слушают отрывки из музыкальных произведений и рисуют линии (в воздухе пальцем, затем на бумаге), соответствующие характеру музыки (передается форма, цвет).</a:t>
            </a:r>
          </a:p>
          <a:p>
            <a:r>
              <a:rPr lang="ru-RU" sz="2286" dirty="0"/>
              <a:t>Коллективный вариант игры </a:t>
            </a:r>
            <a:r>
              <a:rPr lang="ru-RU" sz="2286" dirty="0">
                <a:solidFill>
                  <a:srgbClr val="C00000"/>
                </a:solidFill>
              </a:rPr>
              <a:t>«Лабиринты линий</a:t>
            </a:r>
            <a:r>
              <a:rPr lang="ru-RU" sz="2286" dirty="0"/>
              <a:t>» : дети рисуют на большом листе линии, слушая музыкальные отрывки.</a:t>
            </a:r>
          </a:p>
          <a:p>
            <a:r>
              <a:rPr lang="ru-RU" sz="2286" dirty="0"/>
              <a:t>Детям можно предложить во время игры </a:t>
            </a:r>
            <a:r>
              <a:rPr lang="ru-RU" sz="2286" dirty="0" err="1"/>
              <a:t>пропрыгать</a:t>
            </a:r>
            <a:r>
              <a:rPr lang="ru-RU" sz="2286" dirty="0"/>
              <a:t>, протанцевать линии.</a:t>
            </a:r>
          </a:p>
        </p:txBody>
      </p:sp>
    </p:spTree>
    <p:extLst>
      <p:ext uri="{BB962C8B-B14F-4D97-AF65-F5344CB8AC3E}">
        <p14:creationId xmlns:p14="http://schemas.microsoft.com/office/powerpoint/2010/main" val="2762757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383075" y="904633"/>
            <a:ext cx="6546044" cy="320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5315" tIns="32657" rIns="65315" bIns="32657" numCol="1" anchor="ctr" anchorCtr="0" compatLnSpc="1">
            <a:prstTxWarp prst="textNoShape">
              <a:avLst/>
            </a:prstTxWarp>
            <a:spAutoFit/>
          </a:bodyPr>
          <a:lstStyle>
            <a:lvl1pPr indent="450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indent="322043" algn="ctr" defTabSz="653156"/>
            <a:r>
              <a:rPr lang="ru-RU" altLang="ru-RU" sz="2700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Арт-техника «Линии эмоций и настроений»</a:t>
            </a:r>
            <a:r>
              <a:rPr lang="ru-RU" altLang="ru-RU" sz="27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indent="322043" defTabSz="653156"/>
            <a:r>
              <a:rPr lang="ru-RU" altLang="ru-RU" sz="2286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Графическое изображение эмоционального состояния посредством линии . </a:t>
            </a:r>
          </a:p>
          <a:p>
            <a:pPr marL="326578" indent="-326578" defTabSz="653156">
              <a:buFont typeface="Arial" panose="020B0604020202020204" pitchFamily="34" charset="0"/>
              <a:buChar char="•"/>
            </a:pPr>
            <a:r>
              <a:rPr lang="ru-RU" altLang="ru-RU" sz="2286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Детям предлагается выполнить графические задания,  передающие эмоциональное состояние посредством линии, соответствующее тематике встречи. </a:t>
            </a:r>
            <a:endParaRPr lang="ru-RU" altLang="ru-RU" sz="2286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22043" defTabSz="653156"/>
            <a:endParaRPr lang="ru-RU" altLang="ru-RU" sz="1286" dirty="0"/>
          </a:p>
        </p:txBody>
      </p:sp>
      <p:pic>
        <p:nvPicPr>
          <p:cNvPr id="11" name="Picture 26" descr="Рисунок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0787" y="4046835"/>
            <a:ext cx="2272393" cy="1721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7" descr="Рисунок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260" y="3985602"/>
            <a:ext cx="2347232" cy="1782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s://t3.ftcdn.net/jpg/00/23/74/04/500_F_23740443_EszIcS8KfVv8GV5oQerGh8rbPCbk0EG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04"/>
          <a:stretch/>
        </p:blipFill>
        <p:spPr bwMode="auto">
          <a:xfrm>
            <a:off x="4110230" y="3783201"/>
            <a:ext cx="1709210" cy="1621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215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3640" y="332656"/>
            <a:ext cx="4899861" cy="6120679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Передача эмоции, настроения при помощи линий</a:t>
            </a:r>
          </a:p>
          <a:p>
            <a:r>
              <a:rPr lang="ru-RU" b="1" i="1" dirty="0" smtClean="0"/>
              <a:t>Арт-техника </a:t>
            </a:r>
            <a:r>
              <a:rPr lang="ru-RU" b="1" i="1" dirty="0"/>
              <a:t>«Музыкальные </a:t>
            </a:r>
            <a:r>
              <a:rPr lang="ru-RU" b="1" i="1" dirty="0" smtClean="0"/>
              <a:t>линии».</a:t>
            </a:r>
            <a:r>
              <a:rPr lang="ru-RU" dirty="0" smtClean="0"/>
              <a:t> </a:t>
            </a:r>
            <a:r>
              <a:rPr lang="ru-RU" dirty="0"/>
              <a:t>Отражение эмоционального состояния в спонтанном рисунке под музыку, соответствующую тематике встречи («рисование по песку» или «рисование песком»). Детям предлагается определить настроение, характер музыкального произведения и отразить его в спонтанном рисунке </a:t>
            </a:r>
            <a:r>
              <a:rPr lang="ru-RU" dirty="0" smtClean="0"/>
              <a:t>карандашами или фломастерами).</a:t>
            </a:r>
            <a:endParaRPr lang="ru-RU" dirty="0"/>
          </a:p>
          <a:p>
            <a:endParaRPr lang="ru-RU" dirty="0"/>
          </a:p>
        </p:txBody>
      </p:sp>
      <p:pic>
        <p:nvPicPr>
          <p:cNvPr id="2050" name="Picture 2" descr="http://moziru.com/images/crayon-clipart-crayon-scribble-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1" t="4005" r="2412" b="12250"/>
          <a:stretch/>
        </p:blipFill>
        <p:spPr bwMode="auto">
          <a:xfrm>
            <a:off x="5296904" y="1236245"/>
            <a:ext cx="1998033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st2.depositphotos.com/1009293/6732/v/450/depositphotos_67326543-Doodle-seamless-pencil-scribble-patter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9032" y="1236245"/>
            <a:ext cx="1399297" cy="1399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static6.depositphotos.com/1003791/563/i/950/depositphotos_5635776-Child-scribbl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6904" y="2934634"/>
            <a:ext cx="1849854" cy="1320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static5.depositphotos.com/1040226/463/i/450/depositphotos_4632045-stock-photo-pen-with-scribble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361" y="2934634"/>
            <a:ext cx="1654637" cy="1320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6905" y="4446102"/>
            <a:ext cx="1800977" cy="1200652"/>
          </a:xfrm>
          <a:prstGeom prst="rect">
            <a:avLst/>
          </a:prstGeom>
        </p:spPr>
      </p:pic>
      <p:pic>
        <p:nvPicPr>
          <p:cNvPr id="2062" name="Picture 14" descr="https://im0-tub-ru.yandex.net/i?id=89507bd776351823d2f6323eb50e6b44-l&amp;n=13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26" b="13468"/>
          <a:stretch/>
        </p:blipFill>
        <p:spPr bwMode="auto">
          <a:xfrm>
            <a:off x="7294938" y="4446102"/>
            <a:ext cx="1848325" cy="1200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792542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827584" y="1988840"/>
            <a:ext cx="6751765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Примерные игровые задания арт-техники «Танец пальчиков»</a:t>
            </a:r>
            <a:endParaRPr lang="ru-RU" altLang="ru-RU" dirty="0"/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1350" dirty="0">
              <a:latin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1474" y="403948"/>
            <a:ext cx="8289758" cy="1709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37661" algn="just">
              <a:lnSpc>
                <a:spcPct val="150000"/>
              </a:lnSpc>
            </a:pPr>
            <a:r>
              <a:rPr lang="ru-RU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Арт-техника «Танец пальчиков».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Выражение эмоционального состояния </a:t>
            </a:r>
            <a:r>
              <a:rPr lang="ru-RU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кинестетически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Детям под музыку, соответствующую тематике встречи, предлагается выполнить на песке игровые задания — сначала пальчиками правой, затем левой руки, потом обеих рук одновременно. 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1228219"/>
              </p:ext>
            </p:extLst>
          </p:nvPr>
        </p:nvGraphicFramePr>
        <p:xfrm>
          <a:off x="539552" y="2512874"/>
          <a:ext cx="7629527" cy="4108958"/>
        </p:xfrm>
        <a:graphic>
          <a:graphicData uri="http://schemas.openxmlformats.org/drawingml/2006/table">
            <a:tbl>
              <a:tblPr firstRow="1" firstCol="1" bandRow="1"/>
              <a:tblGrid>
                <a:gridCol w="510898">
                  <a:extLst>
                    <a:ext uri="{9D8B030D-6E8A-4147-A177-3AD203B41FA5}">
                      <a16:colId xmlns="" xmlns:a16="http://schemas.microsoft.com/office/drawing/2014/main" val="3943225397"/>
                    </a:ext>
                  </a:extLst>
                </a:gridCol>
                <a:gridCol w="1652262">
                  <a:extLst>
                    <a:ext uri="{9D8B030D-6E8A-4147-A177-3AD203B41FA5}">
                      <a16:colId xmlns="" xmlns:a16="http://schemas.microsoft.com/office/drawing/2014/main" val="2701978512"/>
                    </a:ext>
                  </a:extLst>
                </a:gridCol>
                <a:gridCol w="5466367">
                  <a:extLst>
                    <a:ext uri="{9D8B030D-6E8A-4147-A177-3AD203B41FA5}">
                      <a16:colId xmlns="" xmlns:a16="http://schemas.microsoft.com/office/drawing/2014/main" val="161452971"/>
                    </a:ext>
                  </a:extLst>
                </a:gridCol>
              </a:tblGrid>
              <a:tr h="2201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Эмоции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Игровые задания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30645052"/>
                  </a:ext>
                </a:extLst>
              </a:tr>
              <a:tr h="6603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Радость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Пальчики радостно шагают.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Пальчики радостно </a:t>
                      </a: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бегают, попрыгивают.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Пальчики танцуют радостный танец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52241764"/>
                  </a:ext>
                </a:extLst>
              </a:tr>
              <a:tr h="6603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Грусть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Пальчики грустно </a:t>
                      </a: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(уныло) идут </a:t>
                      </a: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 </a:t>
                      </a: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дорожке</a:t>
                      </a: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Пальчики грустно </a:t>
                      </a: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поднимаются </a:t>
                      </a: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гору.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Пальчики танцуют </a:t>
                      </a: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печальный </a:t>
                      </a: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танец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1862457"/>
                  </a:ext>
                </a:extLst>
              </a:tr>
              <a:tr h="6603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Страх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Пальчики со </a:t>
                      </a: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боязливо </a:t>
                      </a: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идут по </a:t>
                      </a: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темному</a:t>
                      </a:r>
                      <a:r>
                        <a:rPr lang="ru-RU" sz="1800" b="1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лесу</a:t>
                      </a: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Пальчики со страхом </a:t>
                      </a: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поднимаются </a:t>
                      </a: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гору.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Пальчики </a:t>
                      </a: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танцуют танец страшного сказочного героя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66056093"/>
                  </a:ext>
                </a:extLst>
              </a:tr>
              <a:tr h="6603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Злость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Пальчики </a:t>
                      </a: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 злостью</a:t>
                      </a:r>
                      <a:r>
                        <a:rPr lang="ru-RU" sz="1800" b="1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уходят прочь</a:t>
                      </a: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Пальчики </a:t>
                      </a: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свирепо приближаются к обидчику.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Пальчики танцуют злой танец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74455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1273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48669507"/>
              </p:ext>
            </p:extLst>
          </p:nvPr>
        </p:nvGraphicFramePr>
        <p:xfrm>
          <a:off x="713444" y="2132856"/>
          <a:ext cx="7600425" cy="4392488"/>
        </p:xfrm>
        <a:graphic>
          <a:graphicData uri="http://schemas.openxmlformats.org/drawingml/2006/table">
            <a:tbl>
              <a:tblPr firstRow="1" firstCol="1" bandRow="1"/>
              <a:tblGrid>
                <a:gridCol w="508950">
                  <a:extLst>
                    <a:ext uri="{9D8B030D-6E8A-4147-A177-3AD203B41FA5}">
                      <a16:colId xmlns="" xmlns:a16="http://schemas.microsoft.com/office/drawing/2014/main" val="2553061722"/>
                    </a:ext>
                  </a:extLst>
                </a:gridCol>
                <a:gridCol w="1491162">
                  <a:extLst>
                    <a:ext uri="{9D8B030D-6E8A-4147-A177-3AD203B41FA5}">
                      <a16:colId xmlns="" xmlns:a16="http://schemas.microsoft.com/office/drawing/2014/main" val="4294130270"/>
                    </a:ext>
                  </a:extLst>
                </a:gridCol>
                <a:gridCol w="5600313">
                  <a:extLst>
                    <a:ext uri="{9D8B030D-6E8A-4147-A177-3AD203B41FA5}">
                      <a16:colId xmlns="" xmlns:a16="http://schemas.microsoft.com/office/drawing/2014/main" val="2805750012"/>
                    </a:ext>
                  </a:extLst>
                </a:gridCol>
              </a:tblGrid>
              <a:tr h="2749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Эмоции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Игровые задания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95690200"/>
                  </a:ext>
                </a:extLst>
              </a:tr>
              <a:tr h="8248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Радость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Пальчики радостно шагают.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Пальчики радостно бегают.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Пальчики танцуют радостный танец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424039821"/>
                  </a:ext>
                </a:extLst>
              </a:tr>
              <a:tr h="8248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Грусть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Пальчики грустно идут по ровной дорожке.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Пальчики грустно идут в гору.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Пальчики танцуют грустный танец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00433778"/>
                  </a:ext>
                </a:extLst>
              </a:tr>
              <a:tr h="8248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Удивление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Пальчики удивленно шагают.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Пальчики удивленно бегают.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Пальчики с удивлением танцуют танец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92353621"/>
                  </a:ext>
                </a:extLst>
              </a:tr>
              <a:tr h="8248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Страх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Пальчики со страхом идут по ровной дорожке.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Пальчики со страхом идут в гору.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Пальчики со страхом танцуют танец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24505633"/>
                  </a:ext>
                </a:extLst>
              </a:tr>
              <a:tr h="8182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Злость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Пальчики зло идут по ровной дорожке.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Пальчики зло идут в гору.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Пальчики танцуют </a:t>
                      </a: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агрессивный танец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80007477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39552" y="1628800"/>
            <a:ext cx="7433789" cy="385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7795" algn="ctr" defTabSz="72566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905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Примерные игровые задания арт-техники «Танец пальчиков»</a:t>
            </a:r>
            <a:endParaRPr lang="ru-RU" altLang="ru-RU" sz="1905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8849" y="0"/>
            <a:ext cx="846961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37661" algn="just">
              <a:lnSpc>
                <a:spcPct val="150000"/>
              </a:lnSpc>
            </a:pP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Арт-техника «Танец пальчиков».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Выражение эмоционального состояния </a:t>
            </a:r>
            <a:r>
              <a:rPr lang="ru-RU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кинестетически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Детям под музыку, соответствующую тематике встречи, предлагается выполнить на песке игровые задания — сначала пальчиками правой, затем левой руки, потом обеих рук одновременно. 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1534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6597222"/>
              </p:ext>
            </p:extLst>
          </p:nvPr>
        </p:nvGraphicFramePr>
        <p:xfrm>
          <a:off x="611560" y="1844824"/>
          <a:ext cx="8136904" cy="4380909"/>
        </p:xfrm>
        <a:graphic>
          <a:graphicData uri="http://schemas.openxmlformats.org/drawingml/2006/table">
            <a:tbl>
              <a:tblPr firstRow="1" firstCol="1" bandRow="1"/>
              <a:tblGrid>
                <a:gridCol w="536604">
                  <a:extLst>
                    <a:ext uri="{9D8B030D-6E8A-4147-A177-3AD203B41FA5}">
                      <a16:colId xmlns="" xmlns:a16="http://schemas.microsoft.com/office/drawing/2014/main" val="2845188047"/>
                    </a:ext>
                  </a:extLst>
                </a:gridCol>
                <a:gridCol w="1116204">
                  <a:extLst>
                    <a:ext uri="{9D8B030D-6E8A-4147-A177-3AD203B41FA5}">
                      <a16:colId xmlns="" xmlns:a16="http://schemas.microsoft.com/office/drawing/2014/main" val="1413831061"/>
                    </a:ext>
                  </a:extLst>
                </a:gridCol>
                <a:gridCol w="6484096">
                  <a:extLst>
                    <a:ext uri="{9D8B030D-6E8A-4147-A177-3AD203B41FA5}">
                      <a16:colId xmlns="" xmlns:a16="http://schemas.microsoft.com/office/drawing/2014/main" val="1716880477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Эмоции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Графические задания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38534086"/>
                  </a:ext>
                </a:extLst>
              </a:tr>
              <a:tr h="7764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Радость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Смеющаяся линия.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Линия, которая получила много подарков.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Линия на веселом празднике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31071515"/>
                  </a:ext>
                </a:extLst>
              </a:tr>
              <a:tr h="7764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Грусть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Грустная линия.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Линия, которая потеряла свою игрушку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Одинокая линия, которая не знает, чем себя занять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40136112"/>
                  </a:ext>
                </a:extLst>
              </a:tr>
              <a:tr h="8836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Удивление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Удивленная линия.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Линия, которая в первый раз увидела снег.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Линия, которая случайно встретила лучшую подругу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164806324"/>
                  </a:ext>
                </a:extLst>
              </a:tr>
              <a:tr h="7764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Страх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Пугливая линия.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Линия, которая боится темноты.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Линия, которая испугалась собаки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468578336"/>
                  </a:ext>
                </a:extLst>
              </a:tr>
              <a:tr h="8609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Злость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Злая линия.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Линия, которая разозлилась на себя.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Линия, которая разозлилась на обидевших ее подруг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65881559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23528" y="192868"/>
            <a:ext cx="86409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chemeClr val="accent5">
                    <a:lumMod val="75000"/>
                  </a:schemeClr>
                </a:solidFill>
              </a:rPr>
              <a:t>Арт-техника «Линии эмоций и настроений».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</a:p>
          <a:p>
            <a:r>
              <a:rPr lang="ru-RU" b="1" dirty="0"/>
              <a:t>Графическое изображение эмоционального состояния посредством линии. Детям предлагается выполнить графические задания, передающие эмоциональное состояние линии, соответствующее тематике встречи.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107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Хитрая линия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Больная линия  </a:t>
            </a:r>
            <a:endParaRPr lang="ru-RU" dirty="0"/>
          </a:p>
        </p:txBody>
      </p:sp>
      <p:pic>
        <p:nvPicPr>
          <p:cNvPr id="4" name="Picture 10" descr="Рисунок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28180"/>
            <a:ext cx="2872540" cy="2033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0" descr="Рисунок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321" y="3876675"/>
            <a:ext cx="2382674" cy="198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266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60648"/>
            <a:ext cx="8496944" cy="5793507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План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Арт-терапия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арт-педагогика: точки сопряжения и различия.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Особенности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включения арт-техник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педагогический процесс детского сада (технология проведения студийных занятий)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Арт-линия, как средство выражения эмоций и настроений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(арт-техника «Линии эмоций и настроений».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Искусство каракулей в работе с детьми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(адаптационные техники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Scribble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art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Рисуем с закрытыми глазами (адаптированные арт-техники фрактальной графики).</a:t>
            </a:r>
          </a:p>
        </p:txBody>
      </p:sp>
    </p:spTree>
    <p:extLst>
      <p:ext uri="{BB962C8B-B14F-4D97-AF65-F5344CB8AC3E}">
        <p14:creationId xmlns:p14="http://schemas.microsoft.com/office/powerpoint/2010/main" val="4212366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0948" y="476672"/>
            <a:ext cx="8337884" cy="604867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Обсуждение </a:t>
            </a:r>
            <a:r>
              <a:rPr lang="ru-RU" b="1" dirty="0"/>
              <a:t>рисунков </a:t>
            </a:r>
            <a:endParaRPr lang="ru-RU" b="1" dirty="0" smtClean="0"/>
          </a:p>
          <a:p>
            <a:r>
              <a:rPr lang="ru-RU" dirty="0" smtClean="0"/>
              <a:t>Почему </a:t>
            </a:r>
            <a:r>
              <a:rPr lang="ru-RU" dirty="0"/>
              <a:t>так выглядит линия? </a:t>
            </a:r>
            <a:endParaRPr lang="ru-RU" dirty="0" smtClean="0"/>
          </a:p>
          <a:p>
            <a:r>
              <a:rPr lang="ru-RU" dirty="0" smtClean="0"/>
              <a:t>Какой способ, какие материалы </a:t>
            </a:r>
            <a:r>
              <a:rPr lang="ru-RU" dirty="0"/>
              <a:t>для изображения линии-эмоции ты </a:t>
            </a:r>
            <a:r>
              <a:rPr lang="ru-RU" dirty="0" smtClean="0"/>
              <a:t>выбрал(а). Почему</a:t>
            </a:r>
            <a:r>
              <a:rPr lang="ru-RU" dirty="0"/>
              <a:t>? </a:t>
            </a:r>
            <a:endParaRPr lang="ru-RU" dirty="0" smtClean="0"/>
          </a:p>
          <a:p>
            <a:r>
              <a:rPr lang="ru-RU" dirty="0" smtClean="0"/>
              <a:t>Что </a:t>
            </a:r>
            <a:r>
              <a:rPr lang="ru-RU" dirty="0"/>
              <a:t>ты хотел(а) </a:t>
            </a:r>
            <a:r>
              <a:rPr lang="ru-RU" dirty="0" smtClean="0"/>
              <a:t>выразить, о чем рассказать в </a:t>
            </a:r>
            <a:r>
              <a:rPr lang="ru-RU" dirty="0"/>
              <a:t>рисунке? </a:t>
            </a:r>
            <a:endParaRPr lang="ru-RU" dirty="0" smtClean="0"/>
          </a:p>
          <a:p>
            <a:r>
              <a:rPr lang="ru-RU" dirty="0" smtClean="0"/>
              <a:t>Что </a:t>
            </a:r>
            <a:r>
              <a:rPr lang="ru-RU" dirty="0"/>
              <a:t>ты представлял(а), когда изображал(а) линию</a:t>
            </a:r>
            <a:r>
              <a:rPr lang="ru-RU" dirty="0" smtClean="0"/>
              <a:t>? </a:t>
            </a:r>
          </a:p>
          <a:p>
            <a:pPr marL="0" indent="0">
              <a:buNone/>
            </a:pPr>
            <a:r>
              <a:rPr lang="ru-RU" dirty="0" smtClean="0"/>
              <a:t>В </a:t>
            </a:r>
            <a:r>
              <a:rPr lang="ru-RU" dirty="0"/>
              <a:t>завершение </a:t>
            </a:r>
            <a:r>
              <a:rPr lang="ru-RU" dirty="0" smtClean="0"/>
              <a:t>можно попросить придумать </a:t>
            </a:r>
            <a:r>
              <a:rPr lang="ru-RU" dirty="0"/>
              <a:t>сказочную мини-историю про линию-эмоцию.</a:t>
            </a:r>
          </a:p>
          <a:p>
            <a:r>
              <a:rPr lang="ru-RU" dirty="0"/>
              <a:t>В ситуации рисования негативных эмоций можно предложить настроение линии превратить в </a:t>
            </a:r>
            <a:r>
              <a:rPr lang="ru-RU" dirty="0" smtClean="0"/>
              <a:t>противоположное-позитивное </a:t>
            </a:r>
            <a:r>
              <a:rPr lang="ru-RU" dirty="0"/>
              <a:t>на этом же рисунке (развеселить, наполнить храбростью, успокоить и т.п.).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этом случае можно поинтересоваться: «Что ты изменил(а) в линии?», «Какая она сейчас стала?».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9946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0948" y="332657"/>
            <a:ext cx="8337884" cy="5397384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 smtClean="0"/>
              <a:t>	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</a:rPr>
              <a:t>Арт-техника </a:t>
            </a: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</a:rPr>
              <a:t>«Фигурки эмоций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</a:rPr>
              <a:t>»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r>
              <a:rPr lang="ru-RU" sz="2400" dirty="0" smtClean="0"/>
              <a:t>Графическое </a:t>
            </a:r>
            <a:r>
              <a:rPr lang="ru-RU" sz="2400" dirty="0"/>
              <a:t>изображение эмоционального состояния посредством </a:t>
            </a:r>
            <a:r>
              <a:rPr lang="ru-RU" sz="2400" dirty="0" smtClean="0"/>
              <a:t>фигуры. </a:t>
            </a:r>
            <a:r>
              <a:rPr lang="ru-RU" sz="2400" dirty="0"/>
              <a:t>Детям предлагается придумать и нарисовать «Фигурку эмоции (Радости, Грусти, </a:t>
            </a:r>
            <a:r>
              <a:rPr lang="ru-RU" sz="2400" dirty="0" smtClean="0"/>
              <a:t>Страха</a:t>
            </a:r>
            <a:r>
              <a:rPr lang="ru-RU" sz="2400" dirty="0"/>
              <a:t>, Злости)». </a:t>
            </a:r>
            <a:r>
              <a:rPr lang="ru-RU" sz="2400" dirty="0" smtClean="0"/>
              <a:t>Какой </a:t>
            </a:r>
            <a:r>
              <a:rPr lang="ru-RU" sz="2400" dirty="0"/>
              <a:t>формы она могла быть, если бы ее можно было увидеть</a:t>
            </a:r>
            <a:r>
              <a:rPr lang="ru-RU" sz="2400" dirty="0" smtClean="0"/>
              <a:t>?</a:t>
            </a:r>
            <a:endParaRPr lang="ru-RU" sz="2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1" r="14590" b="3477"/>
          <a:stretch/>
        </p:blipFill>
        <p:spPr>
          <a:xfrm>
            <a:off x="866275" y="2966171"/>
            <a:ext cx="3618497" cy="258339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61" t="1345" r="13626"/>
          <a:stretch/>
        </p:blipFill>
        <p:spPr>
          <a:xfrm>
            <a:off x="4809624" y="2986653"/>
            <a:ext cx="3492166" cy="2562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333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0948" y="404664"/>
            <a:ext cx="8337884" cy="5976663"/>
          </a:xfrm>
        </p:spPr>
        <p:txBody>
          <a:bodyPr>
            <a:normAutofit fontScale="70000" lnSpcReduction="20000"/>
          </a:bodyPr>
          <a:lstStyle/>
          <a:p>
            <a:r>
              <a:rPr lang="ru-RU" sz="3400" dirty="0"/>
              <a:t>После выполнения задания дети дают название своей фигурке и включаются педагогом в обсуждение </a:t>
            </a:r>
            <a:r>
              <a:rPr lang="ru-RU" sz="3400" dirty="0" smtClean="0"/>
              <a:t>рисунка:</a:t>
            </a:r>
          </a:p>
          <a:p>
            <a:r>
              <a:rPr lang="ru-RU" sz="3400" dirty="0"/>
              <a:t>Какие материалы для изображения фигурки-эмоции ты выбрал(а</a:t>
            </a:r>
            <a:r>
              <a:rPr lang="ru-RU" sz="3400" dirty="0" smtClean="0"/>
              <a:t>)?</a:t>
            </a:r>
          </a:p>
          <a:p>
            <a:r>
              <a:rPr lang="ru-RU" sz="3400" dirty="0" smtClean="0"/>
              <a:t>Как </a:t>
            </a:r>
            <a:r>
              <a:rPr lang="ru-RU" sz="3400" dirty="0"/>
              <a:t>двигалась рука </a:t>
            </a:r>
            <a:r>
              <a:rPr lang="ru-RU" sz="3400" dirty="0" smtClean="0"/>
              <a:t>(карандаш)? </a:t>
            </a:r>
          </a:p>
          <a:p>
            <a:r>
              <a:rPr lang="ru-RU" sz="3400" dirty="0" smtClean="0"/>
              <a:t>Почему </a:t>
            </a:r>
            <a:r>
              <a:rPr lang="ru-RU" sz="3400" dirty="0"/>
              <a:t>так выглядит фигурка? </a:t>
            </a:r>
            <a:endParaRPr lang="ru-RU" sz="3400" dirty="0" smtClean="0"/>
          </a:p>
          <a:p>
            <a:r>
              <a:rPr lang="ru-RU" sz="3400" dirty="0" smtClean="0"/>
              <a:t>Где </a:t>
            </a:r>
            <a:r>
              <a:rPr lang="ru-RU" sz="3400" dirty="0"/>
              <a:t>живет </a:t>
            </a:r>
            <a:r>
              <a:rPr lang="ru-RU" sz="3400" dirty="0" smtClean="0"/>
              <a:t>фигурка?</a:t>
            </a:r>
          </a:p>
          <a:p>
            <a:r>
              <a:rPr lang="ru-RU" sz="3400" dirty="0" smtClean="0"/>
              <a:t>С </a:t>
            </a:r>
            <a:r>
              <a:rPr lang="ru-RU" sz="3400" dirty="0"/>
              <a:t>кем дружит? И т.д.). </a:t>
            </a:r>
            <a:endParaRPr lang="ru-RU" sz="3400" dirty="0" smtClean="0"/>
          </a:p>
          <a:p>
            <a:r>
              <a:rPr lang="ru-RU" sz="3400" dirty="0"/>
              <a:t>В завершение можно попросить придумать сказочную мини-историю про линию-эмоцию.</a:t>
            </a:r>
          </a:p>
          <a:p>
            <a:r>
              <a:rPr lang="ru-RU" sz="3400" dirty="0" smtClean="0"/>
              <a:t>В </a:t>
            </a:r>
            <a:r>
              <a:rPr lang="ru-RU" sz="3400" dirty="0"/>
              <a:t>ситуации рисования негативных эмоций можно предложить настроение фигурки превратить в противоположное на этом же рисунке (развеселить, наполнить храбростью, успокоить и т.п.). В этом случае можно поинтересоваться: «Что ты изменил(а) в фигурке?», «Какая она сейчас стала?».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583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1776" y="692696"/>
            <a:ext cx="8000449" cy="498381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540" b="1" i="1" dirty="0">
                <a:solidFill>
                  <a:srgbClr val="C00000"/>
                </a:solidFill>
              </a:rPr>
              <a:t>5. Арт-техника «Сказочные овощи и фрукты» </a:t>
            </a:r>
          </a:p>
          <a:p>
            <a:r>
              <a:rPr lang="ru-RU" sz="2540" dirty="0"/>
              <a:t>Графическое изображение сказочного персонажа (овоща или фрукта), испытывающего определенное эмоциональное состояние. </a:t>
            </a:r>
          </a:p>
          <a:p>
            <a:r>
              <a:rPr lang="ru-RU" sz="2540" dirty="0"/>
              <a:t>Детям предлагается нарисовать сказочный овощ или фрукт с ярко выраженной эмоцией и придумать про него историю. Сказочные персонажи выбираются в зависимости от возраста детей.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9647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17408475"/>
              </p:ext>
            </p:extLst>
          </p:nvPr>
        </p:nvGraphicFramePr>
        <p:xfrm>
          <a:off x="539552" y="1613992"/>
          <a:ext cx="7992889" cy="4189415"/>
        </p:xfrm>
        <a:graphic>
          <a:graphicData uri="http://schemas.openxmlformats.org/drawingml/2006/table">
            <a:tbl>
              <a:tblPr firstRow="1" firstCol="1" bandRow="1"/>
              <a:tblGrid>
                <a:gridCol w="527107">
                  <a:extLst>
                    <a:ext uri="{9D8B030D-6E8A-4147-A177-3AD203B41FA5}">
                      <a16:colId xmlns="" xmlns:a16="http://schemas.microsoft.com/office/drawing/2014/main" val="3980038834"/>
                    </a:ext>
                  </a:extLst>
                </a:gridCol>
                <a:gridCol w="1653083">
                  <a:extLst>
                    <a:ext uri="{9D8B030D-6E8A-4147-A177-3AD203B41FA5}">
                      <a16:colId xmlns="" xmlns:a16="http://schemas.microsoft.com/office/drawing/2014/main" val="1437963320"/>
                    </a:ext>
                  </a:extLst>
                </a:gridCol>
                <a:gridCol w="2488594">
                  <a:extLst>
                    <a:ext uri="{9D8B030D-6E8A-4147-A177-3AD203B41FA5}">
                      <a16:colId xmlns="" xmlns:a16="http://schemas.microsoft.com/office/drawing/2014/main" val="4133531711"/>
                    </a:ext>
                  </a:extLst>
                </a:gridCol>
                <a:gridCol w="3324105">
                  <a:extLst>
                    <a:ext uri="{9D8B030D-6E8A-4147-A177-3AD203B41FA5}">
                      <a16:colId xmlns="" xmlns:a16="http://schemas.microsoft.com/office/drawing/2014/main" val="1995618899"/>
                    </a:ext>
                  </a:extLst>
                </a:gridCol>
              </a:tblGrid>
              <a:tr h="65538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Эмоции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Рисунки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Сказочные мини-истории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68854455"/>
                  </a:ext>
                </a:extLst>
              </a:tr>
              <a:tr h="32972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Радость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Веселое Яблочко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Чему радуется Яблочко?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12118711"/>
                  </a:ext>
                </a:extLst>
              </a:tr>
              <a:tr h="32972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Грусть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Грустный Баклажан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Почему грустит Баклажан?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850223860"/>
                  </a:ext>
                </a:extLst>
              </a:tr>
              <a:tr h="32972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Удивление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Удивленная Груша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Чему удивилась Груша?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61120983"/>
                  </a:ext>
                </a:extLst>
              </a:tr>
              <a:tr h="62115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Страх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Испуганный Огурец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Кого испугался Огурец?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393332660"/>
                  </a:ext>
                </a:extLst>
              </a:tr>
              <a:tr h="65944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Злость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Злой синьор Помидор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Что разозлило синьора Помидора?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26" marR="54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77232506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23528" y="404664"/>
            <a:ext cx="8208913" cy="1181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72567" tIns="36284" rIns="72567" bIns="36284" numCol="1" anchor="ctr" anchorCtr="0" compatLnSpc="1">
            <a:prstTxWarp prst="textNoShape">
              <a:avLst/>
            </a:prstTxWarp>
            <a:spAutoFit/>
          </a:bodyPr>
          <a:lstStyle>
            <a:lvl1pPr indent="450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indent="357795" algn="ctr" defTabSz="725668"/>
            <a:r>
              <a:rPr lang="ru-RU" alt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Примерные темы рисунков и сказочных мини-историй для арт-техники «Сказочные овощи и фрукты»</a:t>
            </a:r>
            <a:endParaRPr lang="ru-RU" altLang="ru-RU" sz="2400" dirty="0">
              <a:solidFill>
                <a:srgbClr val="C00000"/>
              </a:solidFill>
            </a:endParaRPr>
          </a:p>
          <a:p>
            <a:pPr indent="357795" defTabSz="725668"/>
            <a:endParaRPr lang="ru-RU" altLang="ru-RU" sz="2400" dirty="0"/>
          </a:p>
        </p:txBody>
      </p:sp>
    </p:spTree>
    <p:extLst>
      <p:ext uri="{BB962C8B-B14F-4D97-AF65-F5344CB8AC3E}">
        <p14:creationId xmlns:p14="http://schemas.microsoft.com/office/powerpoint/2010/main" val="404502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1776" y="1028866"/>
            <a:ext cx="8000449" cy="4647647"/>
          </a:xfrm>
        </p:spPr>
        <p:txBody>
          <a:bodyPr/>
          <a:lstStyle/>
          <a:p>
            <a:r>
              <a:rPr lang="ru-RU" dirty="0"/>
              <a:t>В ситуации рисования негативных эмоций можно предложить настроение овоща или фрукта превратить в противоположное на этом же рисунке (развеселить, наполнить храбростью, успокоить и т.п.) и изменить сказочную историю про него.</a:t>
            </a:r>
          </a:p>
          <a:p>
            <a:endParaRPr lang="ru-RU" dirty="0"/>
          </a:p>
        </p:txBody>
      </p:sp>
      <p:pic>
        <p:nvPicPr>
          <p:cNvPr id="55300" name="Picture 4" descr="https://im0-tub-ru.yandex.net/i?id=d91c189f7ca4823dcdb4d2298579b23d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738858"/>
            <a:ext cx="1390876" cy="1511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02" name="Picture 6" descr="https://z55.d.sdska.ru/2-z55-155c87e0-2fa7-4d5d-9454-29f79ba510d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584933"/>
            <a:ext cx="1428651" cy="1665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388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1776" y="1028866"/>
            <a:ext cx="8000449" cy="464764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540" b="1" i="1" dirty="0"/>
              <a:t>7</a:t>
            </a:r>
            <a:r>
              <a:rPr lang="ru-RU" sz="2540" b="1" i="1" dirty="0">
                <a:solidFill>
                  <a:srgbClr val="C00000"/>
                </a:solidFill>
              </a:rPr>
              <a:t>. Арт-техника «Ресурсное состояние»</a:t>
            </a:r>
          </a:p>
          <a:p>
            <a:pPr marL="0" indent="0">
              <a:buNone/>
            </a:pPr>
            <a:r>
              <a:rPr lang="ru-RU" sz="2540" b="1" i="1" dirty="0"/>
              <a:t> </a:t>
            </a:r>
            <a:r>
              <a:rPr lang="ru-RU" sz="2540" dirty="0"/>
              <a:t>Выполнение арт-терапевтического упражнения, которое формирует ресурсное состояние ребенка и выступает своеобразным «выходом» из игры-путешествия, логическим завершением культурной арт-практики. </a:t>
            </a:r>
          </a:p>
          <a:p>
            <a:pPr marL="0" indent="0">
              <a:buNone/>
            </a:pPr>
            <a:endParaRPr lang="ru-RU" sz="2540" dirty="0"/>
          </a:p>
        </p:txBody>
      </p:sp>
      <p:pic>
        <p:nvPicPr>
          <p:cNvPr id="6148" name="Picture 4" descr="https://content-7.foto.my.mail.ru/community/klybmir/_groupsphoto/h-72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472" y="3352690"/>
            <a:ext cx="3341303" cy="2090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029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78566"/>
            <a:ext cx="8337884" cy="5541400"/>
          </a:xfrm>
        </p:spPr>
        <p:txBody>
          <a:bodyPr/>
          <a:lstStyle/>
          <a:p>
            <a:r>
              <a:rPr lang="ru-RU" sz="2400" b="1" i="1" dirty="0"/>
              <a:t>Арт-техника «Ресурсное состояние». </a:t>
            </a:r>
            <a:endParaRPr lang="ru-RU" sz="2400" b="1" i="1" dirty="0" smtClean="0"/>
          </a:p>
          <a:p>
            <a:pPr marL="0" indent="0">
              <a:buNone/>
            </a:pPr>
            <a:r>
              <a:rPr lang="ru-RU" sz="2400" dirty="0" smtClean="0"/>
              <a:t>Выполнение </a:t>
            </a:r>
            <a:r>
              <a:rPr lang="ru-RU" sz="2400" dirty="0"/>
              <a:t>арт-терапевтического упражнения, которое формирует ресурсное состояние ребенка и выступает своеобразным «выходом» из игры-путешествия, логическим завершением </a:t>
            </a:r>
            <a:r>
              <a:rPr lang="ru-RU" sz="2400" dirty="0" smtClean="0"/>
              <a:t>арт-практики</a:t>
            </a:r>
            <a:r>
              <a:rPr lang="ru-RU" sz="2400" dirty="0"/>
              <a:t>. </a:t>
            </a:r>
            <a:endParaRPr lang="ru-RU" sz="2400" dirty="0" smtClean="0"/>
          </a:p>
          <a:p>
            <a:endParaRPr lang="ru-RU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4119389"/>
              </p:ext>
            </p:extLst>
          </p:nvPr>
        </p:nvGraphicFramePr>
        <p:xfrm>
          <a:off x="683567" y="2924944"/>
          <a:ext cx="7803023" cy="3261360"/>
        </p:xfrm>
        <a:graphic>
          <a:graphicData uri="http://schemas.openxmlformats.org/drawingml/2006/table">
            <a:tbl>
              <a:tblPr firstRow="1" firstCol="1" bandRow="1"/>
              <a:tblGrid>
                <a:gridCol w="522517">
                  <a:extLst>
                    <a:ext uri="{9D8B030D-6E8A-4147-A177-3AD203B41FA5}">
                      <a16:colId xmlns="" xmlns:a16="http://schemas.microsoft.com/office/drawing/2014/main" val="1652435154"/>
                    </a:ext>
                  </a:extLst>
                </a:gridCol>
                <a:gridCol w="1061660">
                  <a:extLst>
                    <a:ext uri="{9D8B030D-6E8A-4147-A177-3AD203B41FA5}">
                      <a16:colId xmlns="" xmlns:a16="http://schemas.microsoft.com/office/drawing/2014/main" val="3450931253"/>
                    </a:ext>
                  </a:extLst>
                </a:gridCol>
                <a:gridCol w="6218846">
                  <a:extLst>
                    <a:ext uri="{9D8B030D-6E8A-4147-A177-3AD203B41FA5}">
                      <a16:colId xmlns="" xmlns:a16="http://schemas.microsoft.com/office/drawing/2014/main" val="499965131"/>
                    </a:ext>
                  </a:extLst>
                </a:gridCol>
              </a:tblGrid>
              <a:tr h="2616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 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Эмоции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Ресурсные техники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215117598"/>
                  </a:ext>
                </a:extLst>
              </a:tr>
              <a:tr h="7338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Радость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Техника 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«Семена </a:t>
                      </a: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радости». 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Ребенок рисует семена,</a:t>
                      </a:r>
                      <a:r>
                        <a:rPr lang="ru-RU" sz="2000" b="1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из которых вырастают сказочные растения «радости»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01169716"/>
                  </a:ext>
                </a:extLst>
              </a:tr>
              <a:tr h="146761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Грусть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Техника «Грусть уходи!». Ребенок вспоминает грустные 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ситуации </a:t>
                      </a: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своей жизни и символически изображает их 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«капельками грусти» Затем </a:t>
                      </a: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 словами «Грусть уходи», «Радость приходи» 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рисует солнце, которое своими лучами «высушивает» (зарисовывает) капельки грусти.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075963975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786381" y="2438749"/>
            <a:ext cx="7700210" cy="377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Примерное содержание арт-техники «Ресурсное состояние»</a:t>
            </a:r>
            <a:endParaRPr lang="ru-RU" altLang="ru-RU" sz="2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0399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0099500"/>
              </p:ext>
            </p:extLst>
          </p:nvPr>
        </p:nvGraphicFramePr>
        <p:xfrm>
          <a:off x="683568" y="836712"/>
          <a:ext cx="7920880" cy="4239768"/>
        </p:xfrm>
        <a:graphic>
          <a:graphicData uri="http://schemas.openxmlformats.org/drawingml/2006/table">
            <a:tbl>
              <a:tblPr firstRow="1" firstCol="1" bandRow="1"/>
              <a:tblGrid>
                <a:gridCol w="530409">
                  <a:extLst>
                    <a:ext uri="{9D8B030D-6E8A-4147-A177-3AD203B41FA5}">
                      <a16:colId xmlns="" xmlns:a16="http://schemas.microsoft.com/office/drawing/2014/main" val="1398814672"/>
                    </a:ext>
                  </a:extLst>
                </a:gridCol>
                <a:gridCol w="1541364">
                  <a:extLst>
                    <a:ext uri="{9D8B030D-6E8A-4147-A177-3AD203B41FA5}">
                      <a16:colId xmlns="" xmlns:a16="http://schemas.microsoft.com/office/drawing/2014/main" val="2635537397"/>
                    </a:ext>
                  </a:extLst>
                </a:gridCol>
                <a:gridCol w="5849107">
                  <a:extLst>
                    <a:ext uri="{9D8B030D-6E8A-4147-A177-3AD203B41FA5}">
                      <a16:colId xmlns="" xmlns:a16="http://schemas.microsoft.com/office/drawing/2014/main" val="897191027"/>
                    </a:ext>
                  </a:extLst>
                </a:gridCol>
              </a:tblGrid>
              <a:tr h="16370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Страх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Техника «Закроем свой страх на замок». Ребенок вспоминает свой страх (ситуацию, когда он испугался) и рисует его 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фигурой </a:t>
                      </a: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 закрытыми глазами. Затем «закрывает» свой страх на замок — сверху рисует клетку и на клетку «вешает» большой замок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627185970"/>
                  </a:ext>
                </a:extLst>
              </a:tr>
              <a:tr h="17122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Злость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Техника «Исправим настроение!». Ребенок вспоминает свою злость (ситуацию, когда он злился) и 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 закрытыми глазами рисует фигурку злости. Затем предлагает варианты, как можно помочь фигурке злости перестать</a:t>
                      </a:r>
                      <a:r>
                        <a:rPr lang="ru-RU" sz="2000" b="1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злиться, что можно дорисовать? (нарисовать бантик, подарить конфету и пр.).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2112783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90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1776" y="1028866"/>
            <a:ext cx="8000449" cy="4647647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Каждая встреча в рамках культурной практики (игры-путешествия) имеет следующую структуру или последовательность реализации арт-техник и видов деятельности.</a:t>
            </a:r>
          </a:p>
          <a:p>
            <a:r>
              <a:rPr lang="ru-RU" dirty="0"/>
              <a:t>1. Арт-техника «Музыкальные каракули».</a:t>
            </a:r>
          </a:p>
          <a:p>
            <a:r>
              <a:rPr lang="ru-RU" dirty="0"/>
              <a:t>2. Арт-техника «Танец пальчиков».</a:t>
            </a:r>
          </a:p>
          <a:p>
            <a:r>
              <a:rPr lang="ru-RU" dirty="0"/>
              <a:t>3. Арт-техника «Линия с характером».</a:t>
            </a:r>
          </a:p>
          <a:p>
            <a:r>
              <a:rPr lang="ru-RU" dirty="0"/>
              <a:t>4. Арт-техника «Фигурки эмоций».</a:t>
            </a:r>
          </a:p>
          <a:p>
            <a:r>
              <a:rPr lang="ru-RU" dirty="0"/>
              <a:t>5. Арт-техника «Сказочные овощи и фрукты».</a:t>
            </a:r>
          </a:p>
          <a:p>
            <a:r>
              <a:rPr lang="ru-RU" dirty="0"/>
              <a:t>6. Арт-инсталляция «Остров эмоции».</a:t>
            </a:r>
          </a:p>
          <a:p>
            <a:r>
              <a:rPr lang="ru-RU" dirty="0"/>
              <a:t>7. Арт-техника «Ресурсное состояние».</a:t>
            </a:r>
          </a:p>
          <a:p>
            <a:r>
              <a:rPr lang="ru-RU" dirty="0"/>
              <a:t>В ситуации двукратного посещения острова арт-техники могут разделяться на два путешествия.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407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492896"/>
            <a:ext cx="7725544" cy="1143000"/>
          </a:xfrm>
        </p:spPr>
        <p:txBody>
          <a:bodyPr/>
          <a:lstStyle/>
          <a:p>
            <a:r>
              <a:rPr lang="ru-RU" b="1" i="1" dirty="0" smtClean="0">
                <a:solidFill>
                  <a:schemeClr val="bg1">
                    <a:lumMod val="50000"/>
                  </a:schemeClr>
                </a:solidFill>
              </a:rPr>
              <a:t>1.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Арт-терапия и 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арт-педагогика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точки сопряжения и 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различия</a:t>
            </a:r>
            <a:b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Профессиональное </a:t>
            </a:r>
            <a:r>
              <a:rPr lang="ru-RU" sz="2400" b="1" dirty="0">
                <a:solidFill>
                  <a:srgbClr val="002060"/>
                </a:solidFill>
              </a:rPr>
              <a:t>пространство применения графических АРТ-техник</a:t>
            </a:r>
            <a:r>
              <a:rPr lang="ru-RU" b="1" dirty="0">
                <a:solidFill>
                  <a:srgbClr val="FF0000"/>
                </a:solidFill>
              </a:rPr>
              <a:t/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i="1" dirty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ru-RU" b="1" i="1" dirty="0">
                <a:solidFill>
                  <a:schemeClr val="bg1">
                    <a:lumMod val="50000"/>
                  </a:schemeClr>
                </a:solidFill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3664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060848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bg1">
                    <a:lumMod val="50000"/>
                  </a:schemeClr>
                </a:solidFill>
              </a:rPr>
              <a:t>2. </a:t>
            </a:r>
            <a:r>
              <a:rPr lang="ru-RU" b="1" i="1" dirty="0">
                <a:solidFill>
                  <a:schemeClr val="bg1">
                    <a:lumMod val="50000"/>
                  </a:schemeClr>
                </a:solidFill>
              </a:rPr>
              <a:t>Искусство каракулей в работе с детьми 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(адаптационные техники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Scribble art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) </a:t>
            </a:r>
            <a:br>
              <a:rPr lang="ru-RU" dirty="0">
                <a:solidFill>
                  <a:schemeClr val="bg1">
                    <a:lumMod val="50000"/>
                  </a:schemeClr>
                </a:solidFill>
              </a:rPr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0400" y="3861048"/>
            <a:ext cx="3131840" cy="2038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09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/>
          <a:lstStyle/>
          <a:p>
            <a:r>
              <a:rPr lang="ru-RU" dirty="0"/>
              <a:t>Слово </a:t>
            </a:r>
            <a:r>
              <a:rPr lang="ru-RU" b="1" i="1" dirty="0">
                <a:solidFill>
                  <a:srgbClr val="C00000"/>
                </a:solidFill>
              </a:rPr>
              <a:t>«каракули» </a:t>
            </a:r>
            <a:r>
              <a:rPr lang="ru-RU" dirty="0"/>
              <a:t>заимствовано из тюркских языков (</a:t>
            </a:r>
            <a:r>
              <a:rPr lang="ru-RU" dirty="0" err="1"/>
              <a:t>karakulla</a:t>
            </a:r>
            <a:r>
              <a:rPr lang="ru-RU" dirty="0"/>
              <a:t>), где оно означает «плохая (дурная) рука» (в смысле почерка) и образовано слиянием двух элементов: </a:t>
            </a:r>
            <a:r>
              <a:rPr lang="ru-RU" i="1" dirty="0"/>
              <a:t>кара </a:t>
            </a:r>
            <a:r>
              <a:rPr lang="ru-RU" dirty="0"/>
              <a:t>— «плохой, черный» и </a:t>
            </a:r>
            <a:r>
              <a:rPr lang="ru-RU" i="1" dirty="0" err="1"/>
              <a:t>кул</a:t>
            </a:r>
            <a:r>
              <a:rPr lang="ru-RU" dirty="0"/>
              <a:t> — «рука». Каракулями также называют кривой, </a:t>
            </a:r>
            <a:r>
              <a:rPr lang="ru-RU" dirty="0" err="1"/>
              <a:t>изломистый</a:t>
            </a:r>
            <a:r>
              <a:rPr lang="ru-RU" dirty="0"/>
              <a:t> сучок (</a:t>
            </a:r>
            <a:r>
              <a:rPr lang="ru-RU" dirty="0" smtClean="0"/>
              <a:t>дерево).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7501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r>
              <a:rPr lang="ru-RU" dirty="0"/>
              <a:t>В современном русском языке слово «каракули» употребляется для обозначения небрежной надписи, неразборчиво написанных букв, слов. </a:t>
            </a:r>
            <a:endParaRPr lang="ru-RU" dirty="0" smtClean="0"/>
          </a:p>
          <a:p>
            <a:r>
              <a:rPr lang="ru-RU" dirty="0" smtClean="0"/>
              <a:t>Детские </a:t>
            </a:r>
            <a:r>
              <a:rPr lang="ru-RU" dirty="0"/>
              <a:t>непонятные рисунки зачастую также называют каракулями. </a:t>
            </a:r>
            <a:endParaRPr lang="ru-RU" dirty="0" smtClean="0"/>
          </a:p>
          <a:p>
            <a:r>
              <a:rPr lang="ru-RU" dirty="0" smtClean="0"/>
              <a:t>«Непонятные </a:t>
            </a:r>
            <a:r>
              <a:rPr lang="ru-RU" dirty="0"/>
              <a:t>изображения» </a:t>
            </a:r>
            <a:r>
              <a:rPr lang="ru-RU" dirty="0" smtClean="0"/>
              <a:t>непонятные </a:t>
            </a:r>
            <a:r>
              <a:rPr lang="ru-RU" dirty="0"/>
              <a:t>сплетения линий при включении воображения и фантазии начинают приобретать какой-то смысл, вызывать определенные эмоции.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4252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2900" y="260648"/>
            <a:ext cx="8518358" cy="539720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i="1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Задачи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</a:p>
          <a:p>
            <a:pPr marL="257175" indent="-257175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342900" algn="l"/>
              </a:tabLst>
            </a:pP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мелкой моторики руки;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57175" indent="-257175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342900" algn="l"/>
              </a:tabLst>
            </a:pP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пространственного и цветового восприятия;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57175" indent="-257175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342900" algn="l"/>
              </a:tabLst>
            </a:pP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межполушарного взаимодействия;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57175" indent="-257175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342900" algn="l"/>
              </a:tabLst>
            </a:pP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воображения;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57175" indent="-257175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342900" algn="l"/>
              </a:tabLst>
            </a:pP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активизация творческих способностей;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57175" indent="-257175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342900" algn="l"/>
              </a:tabLst>
            </a:pP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эмоционального и когнитивного интеллекта;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57175" indent="-257175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342900" algn="l"/>
              </a:tabLst>
            </a:pP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гармонизация эмоционального состояния;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57175" indent="-257175" algn="just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342900" algn="l"/>
              </a:tabLst>
            </a:pP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самовыражение через рисунок.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i="1" u="sng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4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21508" name="Picture 4" descr="https://im0-tub-ru.yandex.net/i?id=f3de5b5d5b6bcc85e319b65cd91555b2-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466207"/>
            <a:ext cx="2368116" cy="1724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https://static1.bigstockphoto.com/9/2/1/large2/1290827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1451" y="4669631"/>
            <a:ext cx="1456614" cy="1521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thumb9.shutterstock.com/display_pic_with_logo/299362/289939862/stock-vector-random-lines-abstract-wavy-lines-vector-background-set-of-colors-with-different-textures-28993986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23"/>
          <a:stretch/>
        </p:blipFill>
        <p:spPr bwMode="auto">
          <a:xfrm>
            <a:off x="5798719" y="4547915"/>
            <a:ext cx="2083748" cy="1643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064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7886700" cy="54673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Арт-техника: «Такие разные каракули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»</a:t>
            </a:r>
            <a:b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«Игра линий»</a:t>
            </a:r>
            <a:endParaRPr lang="ru-RU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1431" y="1052736"/>
            <a:ext cx="3658967" cy="317785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dirty="0"/>
              <a:t>1. Каракули из прямых линий</a:t>
            </a:r>
          </a:p>
          <a:p>
            <a:pPr marL="0" indent="0">
              <a:buNone/>
            </a:pPr>
            <a:r>
              <a:rPr lang="ru-RU" sz="1800" dirty="0"/>
              <a:t>2. Каракули из ломанных линий.</a:t>
            </a:r>
          </a:p>
          <a:p>
            <a:pPr marL="0" indent="0">
              <a:buNone/>
            </a:pPr>
            <a:r>
              <a:rPr lang="ru-RU" sz="1800" dirty="0"/>
              <a:t>2. Каракули из кривых, волнистых линий</a:t>
            </a:r>
          </a:p>
          <a:p>
            <a:pPr marL="0" indent="0">
              <a:buNone/>
            </a:pPr>
            <a:r>
              <a:rPr lang="ru-RU" sz="1800" dirty="0"/>
              <a:t>3. Каракули из извилистых линий</a:t>
            </a:r>
          </a:p>
          <a:p>
            <a:pPr marL="0" indent="0">
              <a:buNone/>
            </a:pPr>
            <a:r>
              <a:rPr lang="ru-RU" sz="1800" dirty="0"/>
              <a:t>4. Каракули из смешанных линий</a:t>
            </a:r>
          </a:p>
          <a:p>
            <a:pPr marL="0" indent="0">
              <a:buNone/>
            </a:pPr>
            <a:r>
              <a:rPr lang="ru-RU" sz="1800" dirty="0"/>
              <a:t>*</a:t>
            </a:r>
            <a:r>
              <a:rPr lang="ru-RU" sz="1800" i="1" dirty="0"/>
              <a:t>Каракули можно проводить без отрыва и с отрывом.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3938" t="29804" r="43050" b="29423"/>
          <a:stretch/>
        </p:blipFill>
        <p:spPr>
          <a:xfrm>
            <a:off x="6556261" y="2276872"/>
            <a:ext cx="2394436" cy="16635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9077" t="39136" r="48230" b="19638"/>
          <a:stretch/>
        </p:blipFill>
        <p:spPr>
          <a:xfrm>
            <a:off x="3887447" y="2276872"/>
            <a:ext cx="2345267" cy="16635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22296" t="35761" r="47493" b="27981"/>
          <a:stretch/>
        </p:blipFill>
        <p:spPr>
          <a:xfrm>
            <a:off x="3951606" y="4639742"/>
            <a:ext cx="2307167" cy="155758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4235" y="4600956"/>
            <a:ext cx="2238489" cy="1564446"/>
          </a:xfrm>
          <a:prstGeom prst="rect">
            <a:avLst/>
          </a:prstGeom>
        </p:spPr>
      </p:pic>
      <p:pic>
        <p:nvPicPr>
          <p:cNvPr id="6146" name="Picture 2" descr="http://static5.depositphotos.com/1000147/533/v/950/depositphotos_5331341-Seamless-scribble-vector-eps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36"/>
          <a:stretch/>
        </p:blipFill>
        <p:spPr bwMode="auto">
          <a:xfrm>
            <a:off x="1115616" y="4653136"/>
            <a:ext cx="2472482" cy="151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489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49" y="387799"/>
            <a:ext cx="7709234" cy="1312556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Арт-техника «Геометрические каракули». </a:t>
            </a:r>
          </a:p>
          <a:p>
            <a:pPr marL="0" indent="0">
              <a:buNone/>
            </a:pPr>
            <a:r>
              <a:rPr lang="ru-RU" sz="2800" dirty="0" smtClean="0"/>
              <a:t>Создание </a:t>
            </a:r>
            <a:r>
              <a:rPr lang="ru-RU" sz="2800" dirty="0"/>
              <a:t>каракуль из прямых линий и раскрашивания их по </a:t>
            </a:r>
            <a:r>
              <a:rPr lang="ru-RU" sz="2800" dirty="0" smtClean="0"/>
              <a:t>заданному правилу.</a:t>
            </a:r>
            <a:endParaRPr lang="ru-RU" sz="2800" dirty="0"/>
          </a:p>
        </p:txBody>
      </p:sp>
      <p:pic>
        <p:nvPicPr>
          <p:cNvPr id="12290" name="Picture 2" descr="https://im0-tub-ru.yandex.net/i?id=b4a7a75cc34b72dff419a2d9b24d7e70-l&amp;n=1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57"/>
          <a:stretch/>
        </p:blipFill>
        <p:spPr bwMode="auto">
          <a:xfrm>
            <a:off x="461337" y="2564048"/>
            <a:ext cx="1585817" cy="158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s://im0-tub-ru.yandex.net/i?id=5123be667c13c7b9d0154fcfedcecb88-sr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3266" y="2564047"/>
            <a:ext cx="1955927" cy="297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s://www.colourbox.com/preview/3653814-geometrical-doodle-seamless-patter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738" y="4358216"/>
            <a:ext cx="1482154" cy="11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Shapes that tessellat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204864"/>
            <a:ext cx="1296144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symmetry pattern coloring sheets | Draw a periodic or aperiodic pattern using the Safe-T â Geometry ...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9881" y="2564048"/>
            <a:ext cx="2026432" cy="297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5657" y="3673257"/>
            <a:ext cx="1866784" cy="1925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63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ÐÐ²ÑÐ¾Ð¼Ð°ÑÐ¸ÑÐµÑÐºÐ¸Ð¹ Ð°Ð»ÑÑÐµÑÐ½Ð°ÑÐ¸Ð²Ð½ÑÐ¹ ÑÐµÐºÑÑ Ð¾ÑÑÑÑÑÑÐ²ÑÐµÑ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961711" y="-369422"/>
            <a:ext cx="5508611" cy="7344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9776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14" descr="Easy Doodle Pattern Design by PicCandle.deviantart.com on @deviantART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6" t="14048" r="18523" b="10184"/>
          <a:stretch/>
        </p:blipFill>
        <p:spPr bwMode="auto">
          <a:xfrm>
            <a:off x="2123728" y="980728"/>
            <a:ext cx="4328831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793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3"/>
            <a:ext cx="8229600" cy="64807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Арт-техника каракули из фигурок</a:t>
            </a:r>
            <a:endParaRPr lang="ru-RU" dirty="0"/>
          </a:p>
        </p:txBody>
      </p:sp>
      <p:pic>
        <p:nvPicPr>
          <p:cNvPr id="4" name="Picture 4" descr="ÐÐ¾Ð»ÑÑÐ¾Ðµ ÑÐ²Ð¾Ñ4ÐµÑÑÐ²Ð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96752"/>
            <a:ext cx="288032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ÐÐ¾Ð»ÑÑÐ¾Ðµ ÑÐ²Ð¾Ñ4ÐµÑÑÐ²Ð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5" y="1226097"/>
            <a:ext cx="2952328" cy="2214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ÐÐ¾Ð»ÑÑÐ¾Ðµ ÑÐ²Ð¾Ñ4ÐµÑÑÐ²Ð¾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717032"/>
            <a:ext cx="3410758" cy="2558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1353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3"/>
            <a:ext cx="8229600" cy="648071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solidFill>
                  <a:srgbClr val="24155D"/>
                </a:solidFill>
              </a:rPr>
              <a:t>Арт-техника «Каракули на мятой бумаге»</a:t>
            </a:r>
            <a:endParaRPr lang="ru-RU" sz="2800" dirty="0">
              <a:solidFill>
                <a:srgbClr val="24155D"/>
              </a:solidFill>
            </a:endParaRPr>
          </a:p>
        </p:txBody>
      </p:sp>
      <p:pic>
        <p:nvPicPr>
          <p:cNvPr id="4" name="Picture 16" descr="Crinkled paper &amp; markers - This seems pretty simple! sub plan - fractured art #âabstractartideasâ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5796" y="1124744"/>
            <a:ext cx="3672408" cy="5508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0325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164" y="866906"/>
            <a:ext cx="3418302" cy="478129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07994" y="1222675"/>
            <a:ext cx="2258814" cy="395276"/>
          </a:xfrm>
        </p:spPr>
        <p:txBody>
          <a:bodyPr>
            <a:noAutofit/>
          </a:bodyPr>
          <a:lstStyle/>
          <a:p>
            <a:r>
              <a:rPr lang="ru-RU" sz="21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Психотерапия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611572" y="2045985"/>
            <a:ext cx="2091690" cy="40052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Коррекция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942926" y="2042988"/>
            <a:ext cx="1835064" cy="40052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1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Диагностика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4817562" y="3149668"/>
            <a:ext cx="2091690" cy="40052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Творчество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611572" y="3191098"/>
            <a:ext cx="1777548" cy="40052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</a:t>
            </a: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V="1">
            <a:off x="685800" y="2674620"/>
            <a:ext cx="7966710" cy="9144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Заголовок 1"/>
          <p:cNvSpPr txBox="1">
            <a:spLocks/>
          </p:cNvSpPr>
          <p:nvPr/>
        </p:nvSpPr>
        <p:spPr>
          <a:xfrm>
            <a:off x="5255138" y="619251"/>
            <a:ext cx="2036483" cy="315817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100" b="1" u="sng" dirty="0">
                <a:solidFill>
                  <a:srgbClr val="FF0000"/>
                </a:solidFill>
              </a:rPr>
              <a:t>(АРТ-</a:t>
            </a:r>
            <a:r>
              <a:rPr lang="ru-RU" sz="2100" b="1" u="sng" dirty="0" err="1">
                <a:solidFill>
                  <a:srgbClr val="FF0000"/>
                </a:solidFill>
              </a:rPr>
              <a:t>тетерапия</a:t>
            </a:r>
            <a:r>
              <a:rPr lang="ru-RU" sz="2100" b="1" u="sng" dirty="0">
                <a:solidFill>
                  <a:srgbClr val="FF0000"/>
                </a:solidFill>
              </a:rPr>
              <a:t>)</a:t>
            </a:r>
          </a:p>
          <a:p>
            <a:pPr algn="r"/>
            <a:r>
              <a:rPr lang="ru-RU" sz="1350" b="1" dirty="0"/>
              <a:t>1938 г. Адриан Хилл</a:t>
            </a:r>
          </a:p>
          <a:p>
            <a:pPr algn="r"/>
            <a:endParaRPr lang="ru-RU" sz="2100" b="1" u="sng" dirty="0">
              <a:solidFill>
                <a:srgbClr val="FF0000"/>
              </a:solidFill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164826" y="3349931"/>
            <a:ext cx="2091690" cy="40052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100" b="1" u="sng" dirty="0">
                <a:solidFill>
                  <a:srgbClr val="FF0000"/>
                </a:solidFill>
              </a:rPr>
              <a:t>(Арт-педагогика)</a:t>
            </a: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 rot="18801352">
            <a:off x="4562166" y="4456612"/>
            <a:ext cx="1611630" cy="400526"/>
          </a:xfrm>
          <a:prstGeom prst="rect">
            <a:avLst/>
          </a:prstGeom>
        </p:spPr>
        <p:txBody>
          <a:bodyPr vert="horz" lIns="68580" tIns="34290" rIns="68580" bIns="3429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Ребенок</a:t>
            </a: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 rot="2576111">
            <a:off x="3136969" y="4867777"/>
            <a:ext cx="1611630" cy="400526"/>
          </a:xfrm>
          <a:prstGeom prst="rect">
            <a:avLst/>
          </a:prstGeom>
        </p:spPr>
        <p:txBody>
          <a:bodyPr vert="horz" lIns="68580" tIns="34290" rIns="68580" bIns="3429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rgbClr val="99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Взрослый</a:t>
            </a: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6794952" y="2225716"/>
            <a:ext cx="2091690" cy="40052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100" b="1" u="sng" dirty="0">
                <a:solidFill>
                  <a:srgbClr val="FF0000"/>
                </a:solidFill>
              </a:rPr>
              <a:t>(Арт-психология)</a:t>
            </a:r>
          </a:p>
          <a:p>
            <a:pPr algn="r"/>
            <a:r>
              <a:rPr lang="ru-RU" sz="1500" b="1" dirty="0"/>
              <a:t>Киселева М.В.</a:t>
            </a:r>
            <a:endParaRPr lang="ru-RU" sz="1500" b="1" u="sng" dirty="0">
              <a:solidFill>
                <a:srgbClr val="FF0000"/>
              </a:solidFill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5393564" y="5541711"/>
            <a:ext cx="3796115" cy="40052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100" b="1" u="sng" dirty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(Арт-</a:t>
            </a:r>
            <a:r>
              <a:rPr lang="ru-RU" sz="2100" b="1" u="sng" dirty="0" err="1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психопедагогика</a:t>
            </a:r>
            <a:r>
              <a:rPr lang="ru-RU" sz="2100" b="1" u="sng" dirty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1026" name="Picture 2" descr="https://4.bp.blogspot.com/-5VsLluHHY7o/WS009-ZxWgI/AAAAAAAAAL4/Um_hjy6G_F8BZ0LMNZHM0luq5TyXcMTrQCK4B/s1600/Screen%2BShot%2B2017-05-30%2Bat%2B6.01.09%2BPM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29" b="25776"/>
          <a:stretch/>
        </p:blipFill>
        <p:spPr bwMode="auto">
          <a:xfrm>
            <a:off x="4258377" y="2209156"/>
            <a:ext cx="763857" cy="350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946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ÐÐ²ÑÐ¾Ð¼Ð°ÑÐ¸ÑÐµÑÐºÐ¸Ð¹ Ð°Ð»ÑÑÐµÑÐ½Ð°ÑÐ¸Ð²Ð½ÑÐ¹ ÑÐµÐºÑÑ Ð¾ÑÑÑÑÑÑÐ²ÑÐµÑ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683" y="1077873"/>
            <a:ext cx="6015155" cy="4511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6798200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6697" y="404664"/>
            <a:ext cx="7931150" cy="217611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Графическая </a:t>
            </a:r>
            <a:r>
              <a:rPr lang="ru-RU" dirty="0" smtClean="0">
                <a:solidFill>
                  <a:srgbClr val="002060"/>
                </a:solidFill>
              </a:rPr>
              <a:t>арт-техника игра </a:t>
            </a:r>
            <a:r>
              <a:rPr lang="ru-RU" dirty="0">
                <a:solidFill>
                  <a:srgbClr val="002060"/>
                </a:solidFill>
              </a:rPr>
              <a:t>«Спрятанные образы».</a:t>
            </a:r>
            <a:r>
              <a:rPr lang="ru-RU" dirty="0"/>
              <a:t> В пересечении созданных каракуль найти образы (рыб, животных, овощей, фруктов, предметов в быта, людей и пр.) и раскрасить их разным цветом (Дети могут находить образы водной и той же каракули, каждый свои) .</a:t>
            </a:r>
          </a:p>
        </p:txBody>
      </p:sp>
      <p:pic>
        <p:nvPicPr>
          <p:cNvPr id="7170" name="Picture 2" descr="https://arhivurokov.ru/multiurok/html/2017/02/09/s_589ca9ac55a62/552447_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437112"/>
            <a:ext cx="2819020" cy="176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03" b="2591"/>
          <a:stretch/>
        </p:blipFill>
        <p:spPr>
          <a:xfrm>
            <a:off x="2674566" y="2577570"/>
            <a:ext cx="2393189" cy="1236217"/>
          </a:xfrm>
          <a:prstGeom prst="rect">
            <a:avLst/>
          </a:prstGeom>
        </p:spPr>
      </p:pic>
      <p:pic>
        <p:nvPicPr>
          <p:cNvPr id="13314" name="Picture 2" descr="https://im0-tub-ru.yandex.net/i?id=24221df4938b728d7e04f3c0c253dd23-l&amp;n=1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0"/>
          <a:stretch/>
        </p:blipFill>
        <p:spPr bwMode="auto">
          <a:xfrm>
            <a:off x="5388115" y="2547233"/>
            <a:ext cx="1891880" cy="1354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s://im0-tub-ru.yandex.net/i?id=bf9d3ae19c2c9382b957269c8017331d-sr&amp;n=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336" y="2487491"/>
            <a:ext cx="2038638" cy="1381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pushunchik.ru/wp-content/uploads/2013/05/deti-risuyut-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4553" y="4398633"/>
            <a:ext cx="2542886" cy="1845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pushunchik.ru/wp-content/uploads/2013/05/deti-risuyut-4-1024x74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216" y="4437112"/>
            <a:ext cx="2437340" cy="176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3741" y="2289437"/>
            <a:ext cx="1313698" cy="1579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2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3" r="19077"/>
          <a:stretch/>
        </p:blipFill>
        <p:spPr>
          <a:xfrm rot="10800000">
            <a:off x="5337355" y="3534490"/>
            <a:ext cx="3441032" cy="2305202"/>
          </a:xfrm>
          <a:prstGeom prst="rect">
            <a:avLst/>
          </a:prstGeom>
        </p:spPr>
      </p:pic>
      <p:pic>
        <p:nvPicPr>
          <p:cNvPr id="7" name="Объект 6"/>
          <p:cNvPicPr>
            <a:picLocks noGrp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6" r="15761"/>
          <a:stretch/>
        </p:blipFill>
        <p:spPr>
          <a:xfrm>
            <a:off x="5381645" y="1131094"/>
            <a:ext cx="3352453" cy="2208008"/>
          </a:xfrm>
          <a:prstGeom prst="rect">
            <a:avLst/>
          </a:prstGeom>
        </p:spPr>
      </p:pic>
      <p:pic>
        <p:nvPicPr>
          <p:cNvPr id="10242" name="Picture 2" descr="https://ds04.infourok.ru/uploads/ex/0c9e/000f6265-6c977f57/img1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80" y="1431326"/>
            <a:ext cx="4901438" cy="3676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841123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err="1">
                <a:solidFill>
                  <a:srgbClr val="0070C0"/>
                </a:solidFill>
                <a:latin typeface="Arial Black" panose="020B0A04020102020204" pitchFamily="34" charset="0"/>
              </a:rPr>
              <a:t>Дорисовывание</a:t>
            </a:r>
            <a:r>
              <a:rPr lang="ru-RU" b="1" i="1" dirty="0">
                <a:solidFill>
                  <a:srgbClr val="0070C0"/>
                </a:solidFill>
                <a:latin typeface="Arial Black" panose="020B0A04020102020204" pitchFamily="34" charset="0"/>
              </a:rPr>
              <a:t> каракуль</a:t>
            </a:r>
            <a:endParaRPr lang="ru-RU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http://www.o-krohe.ru/images/article/orig/2018/02/kak-vybrat-melki-dlya-risovaniya-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8194" y="2374252"/>
            <a:ext cx="3709361" cy="2472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3226421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387061"/>
            <a:ext cx="7558617" cy="4425727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>
                <a:solidFill>
                  <a:srgbClr val="002060"/>
                </a:solidFill>
              </a:rPr>
              <a:t>Графическая </a:t>
            </a:r>
            <a:r>
              <a:rPr lang="ru-RU" sz="2800" b="1" dirty="0" smtClean="0">
                <a:solidFill>
                  <a:srgbClr val="002060"/>
                </a:solidFill>
              </a:rPr>
              <a:t>арт-техника игра </a:t>
            </a:r>
            <a:r>
              <a:rPr lang="ru-RU" sz="2800" b="1" dirty="0">
                <a:solidFill>
                  <a:srgbClr val="002060"/>
                </a:solidFill>
              </a:rPr>
              <a:t>«Что хотел нарисовать художник?». 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2800" dirty="0" smtClean="0"/>
              <a:t>Создание </a:t>
            </a:r>
            <a:r>
              <a:rPr lang="ru-RU" sz="2800" dirty="0"/>
              <a:t>на основе готовой каракули какого-то образа, его свободное раскрашивание.</a:t>
            </a:r>
          </a:p>
        </p:txBody>
      </p:sp>
      <p:pic>
        <p:nvPicPr>
          <p:cNvPr id="5" name="Picture 8" descr="http://img.karacoolya.com/Files/Scribles/0024/e0d62477-86eb-4578-9e3b-d086d1538dc8/JoinedBig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5" r="53149" b="4088"/>
          <a:stretch/>
        </p:blipFill>
        <p:spPr bwMode="auto">
          <a:xfrm>
            <a:off x="3494890" y="4634672"/>
            <a:ext cx="1389647" cy="149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://img.karacoolya.com/Files/Scribles/0032/95d454b4-cc7c-404d-8e89-b302a25b9186/JoinedBig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6" r="54006" b="5172"/>
          <a:stretch/>
        </p:blipFill>
        <p:spPr bwMode="auto">
          <a:xfrm>
            <a:off x="755341" y="4653136"/>
            <a:ext cx="1468430" cy="14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http://img.karacoolya.com/Files/Scribles/0027/37fbb289-0de8-4603-9084-c1f4e5f06a98/JoinedBig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" t="9700" r="51442" b="6075"/>
          <a:stretch/>
        </p:blipFill>
        <p:spPr bwMode="auto">
          <a:xfrm>
            <a:off x="6505580" y="2599924"/>
            <a:ext cx="1771649" cy="1691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://img.karacoolya.com/Files/Scribles/0029/469c3503-c006-4353-88d5-ae63cd610624/JoinedBig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1" t="11359" r="53652" b="8803"/>
          <a:stretch/>
        </p:blipFill>
        <p:spPr bwMode="auto">
          <a:xfrm>
            <a:off x="1069670" y="2845167"/>
            <a:ext cx="1542770" cy="1572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http://img.karacoolya.com/Files/Scribles/0035/fd492a6b-4f64-4a6e-8d5c-8c8b1a379ea4/JoinedBig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26" b="6958"/>
          <a:stretch/>
        </p:blipFill>
        <p:spPr bwMode="auto">
          <a:xfrm>
            <a:off x="3883559" y="2845167"/>
            <a:ext cx="1588775" cy="1419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6" name="Picture 10" descr="http://img.karacoolya.com/Files/Scribles/0009/526a2500-7dd0-46c9-a52c-92f2abd37db6/JoinedBig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" r="57639" b="5326"/>
          <a:stretch/>
        </p:blipFill>
        <p:spPr bwMode="auto">
          <a:xfrm>
            <a:off x="6420103" y="4581686"/>
            <a:ext cx="1209174" cy="1563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496624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://img.karacoolya.com/Files/Scribles/0027/40dbe6ba-614d-4c4d-9c79-02e91a451842/JoinedBig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6" t="14210" r="55778" b="10000"/>
          <a:stretch/>
        </p:blipFill>
        <p:spPr bwMode="auto">
          <a:xfrm>
            <a:off x="393408" y="1994236"/>
            <a:ext cx="2292016" cy="2165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.karacoolya.com/Files/Scribles/0027/40dbe6ba-614d-4c4d-9c79-02e91a451842/JoinedBig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85" t="18084" b="10864"/>
          <a:stretch/>
        </p:blipFill>
        <p:spPr bwMode="auto">
          <a:xfrm>
            <a:off x="6251658" y="2348880"/>
            <a:ext cx="2601203" cy="203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.karacoolya.com/Files/Scribles/0027/1964a839-cdb7-47c4-954c-6f54f6c4aab3/JoinedBig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85" t="19579" b="13158"/>
          <a:stretch/>
        </p:blipFill>
        <p:spPr bwMode="auto">
          <a:xfrm>
            <a:off x="3395913" y="4159920"/>
            <a:ext cx="2601203" cy="1922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.karacoolya.com/Files/Scribles/0027/40cad983-1ea3-4fb8-b019-3fbd79c2048b/JoinedBig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15" t="10421" r="5726" b="11263"/>
          <a:stretch/>
        </p:blipFill>
        <p:spPr bwMode="auto">
          <a:xfrm>
            <a:off x="3491853" y="566195"/>
            <a:ext cx="2409324" cy="223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09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img.karacoolya.com/Files/Scribles/0032/95d454b4-cc7c-404d-8e89-b302a25b9186/JoinedBig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6" b="5172"/>
          <a:stretch/>
        </p:blipFill>
        <p:spPr bwMode="auto">
          <a:xfrm>
            <a:off x="750737" y="548680"/>
            <a:ext cx="3090830" cy="1431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http://img.karacoolya.com/Files/Scribles/0024/e0d62477-86eb-4578-9e3b-d086d1538dc8/JoinedBig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88"/>
          <a:stretch/>
        </p:blipFill>
        <p:spPr bwMode="auto">
          <a:xfrm>
            <a:off x="5364088" y="736921"/>
            <a:ext cx="2592288" cy="1243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img.karacoolya.com/Files/Scribles/0027/37fbb289-0de8-4603-9084-c1f4e5f06a98/JoinedBig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75"/>
          <a:stretch/>
        </p:blipFill>
        <p:spPr bwMode="auto">
          <a:xfrm>
            <a:off x="640289" y="4252102"/>
            <a:ext cx="2527397" cy="118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http://img.karacoolya.com/Files/Scribles/0009/526a2500-7dd0-46c9-a52c-92f2abd37db6/JoinedBig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6"/>
          <a:stretch/>
        </p:blipFill>
        <p:spPr bwMode="auto">
          <a:xfrm>
            <a:off x="581378" y="2461766"/>
            <a:ext cx="2809546" cy="1329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://img.karacoolya.com/Files/Scribles/0035/fd492a6b-4f64-4a6e-8d5c-8c8b1a379ea4/JoinedBig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58"/>
          <a:stretch/>
        </p:blipFill>
        <p:spPr bwMode="auto">
          <a:xfrm>
            <a:off x="3833308" y="4269464"/>
            <a:ext cx="2536331" cy="1179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http://img.karacoolya.com/Files/Scribles/0009/526a2500-7dd0-46c9-a52c-92f2abd37db6/JoinedBig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6"/>
          <a:stretch/>
        </p:blipFill>
        <p:spPr bwMode="auto">
          <a:xfrm>
            <a:off x="3850076" y="2583631"/>
            <a:ext cx="2491163" cy="1179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4712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3206" y="404664"/>
            <a:ext cx="8024283" cy="4158589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>
                <a:solidFill>
                  <a:srgbClr val="002060"/>
                </a:solidFill>
              </a:rPr>
              <a:t>Графическая </a:t>
            </a:r>
            <a:r>
              <a:rPr lang="ru-RU" sz="2800" b="1" dirty="0" smtClean="0">
                <a:solidFill>
                  <a:srgbClr val="002060"/>
                </a:solidFill>
              </a:rPr>
              <a:t>арт- техника игра </a:t>
            </a:r>
            <a:r>
              <a:rPr lang="ru-RU" sz="2800" b="1" dirty="0">
                <a:solidFill>
                  <a:srgbClr val="002060"/>
                </a:solidFill>
              </a:rPr>
              <a:t>«Превращение каракули». </a:t>
            </a:r>
            <a:r>
              <a:rPr lang="ru-RU" sz="2800" dirty="0" smtClean="0"/>
              <a:t>Рисование «быстрой </a:t>
            </a:r>
            <a:r>
              <a:rPr lang="ru-RU" sz="2800" dirty="0"/>
              <a:t>каракули (2-3 сек.) и создание на ее основе узнаваемого образа, его свободное раскрашивание</a:t>
            </a:r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6" r="5833"/>
          <a:stretch/>
        </p:blipFill>
        <p:spPr>
          <a:xfrm>
            <a:off x="396902" y="2996952"/>
            <a:ext cx="2518237" cy="2244930"/>
          </a:xfrm>
          <a:prstGeom prst="rect">
            <a:avLst/>
          </a:prstGeom>
        </p:spPr>
      </p:pic>
      <p:pic>
        <p:nvPicPr>
          <p:cNvPr id="16388" name="Picture 4" descr="https://im0-tub-ru.yandex.net/i?id=7eded30d943dba27a33849c515825639-l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8987" y="2652964"/>
            <a:ext cx="2509126" cy="2166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ÐÐ° Ð´Ð°Ð½Ð½Ð¾Ð¼ Ð¸Ð·Ð¾Ð±ÑÐ°Ð¶ÐµÐ½Ð¸Ð¸ Ð¼Ð¾Ð¶ÐµÑ Ð½Ð°ÑÐ¾Ð´Ð¸ÑÑÑÑ: ÑÐ¸ÑÑÐ½Ð¾Ðº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502" y="4119417"/>
            <a:ext cx="2760689" cy="19913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86520489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000" b="1" dirty="0">
                <a:solidFill>
                  <a:schemeClr val="accent1">
                    <a:lumMod val="50000"/>
                  </a:schemeClr>
                </a:solidFill>
              </a:rPr>
              <a:t>Создание и </a:t>
            </a:r>
            <a:r>
              <a:rPr lang="ru-RU" sz="3000" b="1" dirty="0" err="1">
                <a:solidFill>
                  <a:schemeClr val="accent1">
                    <a:lumMod val="50000"/>
                  </a:schemeClr>
                </a:solidFill>
              </a:rPr>
              <a:t>дорисовывание</a:t>
            </a:r>
            <a:r>
              <a:rPr lang="ru-RU" sz="3000" b="1" dirty="0">
                <a:solidFill>
                  <a:schemeClr val="accent1">
                    <a:lumMod val="50000"/>
                  </a:schemeClr>
                </a:solidFill>
              </a:rPr>
              <a:t> каракуль при помощи обведения ладони</a:t>
            </a:r>
          </a:p>
        </p:txBody>
      </p:sp>
      <p:pic>
        <p:nvPicPr>
          <p:cNvPr id="4" name="Picture 2" descr="https://im0-tub-ru.yandex.net/i?id=7bcb968ac7665d6103e5a7d36d9e13c2-sr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133" y="2557619"/>
            <a:ext cx="2522579" cy="217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1.bp.blogspot.com/-KDcHVG8r0SI/VKbZ7rA5eII/AAAAAAAADGo/KKXLryb9VKs/s1600/El%2B%C5%9Eekilleri%2Bile%2BKolay%2BHayvan%2B%C3%87izimleri%2B4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6106" y="2125267"/>
            <a:ext cx="5480767" cy="180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okuloncem.com/filedata/fetch?id=2558&amp;d=138945166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9321" y="4197691"/>
            <a:ext cx="4244501" cy="1463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6529053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5630" t="27573" r="50292" b="38181"/>
          <a:stretch/>
        </p:blipFill>
        <p:spPr>
          <a:xfrm>
            <a:off x="671317" y="4327768"/>
            <a:ext cx="1684532" cy="134762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23091" t="28746" r="49634" b="32507"/>
          <a:stretch/>
        </p:blipFill>
        <p:spPr>
          <a:xfrm>
            <a:off x="459316" y="1077145"/>
            <a:ext cx="1896534" cy="151553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21753" t="20061" r="46686" b="30201"/>
          <a:stretch/>
        </p:blipFill>
        <p:spPr>
          <a:xfrm>
            <a:off x="3000268" y="4385965"/>
            <a:ext cx="1454579" cy="128943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/>
          <a:srcRect l="21415" t="27004" r="46379" b="42150"/>
          <a:stretch/>
        </p:blipFill>
        <p:spPr>
          <a:xfrm>
            <a:off x="459316" y="2790010"/>
            <a:ext cx="2294467" cy="123613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/>
          <a:srcRect l="23111" t="21642" r="48876" b="39653"/>
          <a:stretch/>
        </p:blipFill>
        <p:spPr>
          <a:xfrm>
            <a:off x="3048001" y="1185067"/>
            <a:ext cx="1634067" cy="127000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/>
          <a:srcRect l="24784" t="19195" r="50647" b="36645"/>
          <a:stretch/>
        </p:blipFill>
        <p:spPr>
          <a:xfrm>
            <a:off x="5100772" y="1105867"/>
            <a:ext cx="1470561" cy="148681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8"/>
          <a:srcRect l="29546" t="25022" r="49032" b="27902"/>
          <a:stretch/>
        </p:blipFill>
        <p:spPr>
          <a:xfrm>
            <a:off x="6894412" y="1138485"/>
            <a:ext cx="1102784" cy="136316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9"/>
          <a:srcRect l="24508" t="20930" r="47114" b="37506"/>
          <a:stretch/>
        </p:blipFill>
        <p:spPr>
          <a:xfrm>
            <a:off x="5023188" y="4416647"/>
            <a:ext cx="1527859" cy="1258748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10"/>
          <a:srcRect l="29456" t="23609" r="49617" b="41089"/>
          <a:stretch/>
        </p:blipFill>
        <p:spPr>
          <a:xfrm>
            <a:off x="5579265" y="2809087"/>
            <a:ext cx="1282591" cy="121705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11"/>
          <a:srcRect l="27452" t="36901" r="46391" b="39076"/>
          <a:stretch/>
        </p:blipFill>
        <p:spPr>
          <a:xfrm>
            <a:off x="2994166" y="2814890"/>
            <a:ext cx="2344718" cy="121125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12"/>
          <a:srcRect l="30796" t="30879" r="48385" b="39609"/>
          <a:stretch/>
        </p:blipFill>
        <p:spPr>
          <a:xfrm>
            <a:off x="7337440" y="2734355"/>
            <a:ext cx="1328195" cy="105908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13"/>
          <a:srcRect l="26942" t="20118" r="52044" b="30395"/>
          <a:stretch/>
        </p:blipFill>
        <p:spPr>
          <a:xfrm>
            <a:off x="7328758" y="4026143"/>
            <a:ext cx="1336877" cy="1770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2431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r>
              <a:rPr lang="ru-RU" sz="2800" b="1" dirty="0">
                <a:solidFill>
                  <a:srgbClr val="FF0000"/>
                </a:solidFill>
              </a:rPr>
              <a:t>Арт-терапия</a:t>
            </a:r>
            <a:r>
              <a:rPr lang="ru-RU" sz="2800" b="1" dirty="0"/>
              <a:t> - метод психотерапии, основанный на «лечении» искусством личностных проблем. </a:t>
            </a:r>
            <a:endParaRPr lang="ru-RU" sz="2800" b="1" dirty="0" smtClean="0"/>
          </a:p>
          <a:p>
            <a:r>
              <a:rPr lang="ru-RU" sz="2800" b="1" dirty="0" smtClean="0">
                <a:solidFill>
                  <a:srgbClr val="FF0000"/>
                </a:solidFill>
              </a:rPr>
              <a:t>Арт-психология</a:t>
            </a:r>
            <a:r>
              <a:rPr lang="ru-RU" sz="2800" b="1" dirty="0" smtClean="0"/>
              <a:t> </a:t>
            </a:r>
            <a:r>
              <a:rPr lang="ru-RU" sz="2800" b="1" dirty="0"/>
              <a:t>– это направление практической психологии, которое использует искусство для коррекции, поддержки и развития </a:t>
            </a:r>
            <a:r>
              <a:rPr lang="ru-RU" sz="2800" b="1" dirty="0" smtClean="0"/>
              <a:t>личности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Арт-педагогика</a:t>
            </a:r>
            <a:r>
              <a:rPr lang="ru-RU" sz="2800" dirty="0" smtClean="0"/>
              <a:t> </a:t>
            </a:r>
            <a:r>
              <a:rPr lang="ru-RU" sz="2800" b="1" dirty="0"/>
              <a:t>предполагает использование средств искусства в целях освоения интеллектуального и духовного опыта человечества детьми, не стая целей художественного образования.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5744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2824" t="20587" r="47103" b="30364"/>
          <a:stretch/>
        </p:blipFill>
        <p:spPr>
          <a:xfrm>
            <a:off x="554569" y="1131093"/>
            <a:ext cx="1638298" cy="15030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4916" t="19448" r="50320" b="29109"/>
          <a:stretch/>
        </p:blipFill>
        <p:spPr>
          <a:xfrm>
            <a:off x="228138" y="3717860"/>
            <a:ext cx="1610498" cy="18818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22728" t="19693" r="47427" b="29671"/>
          <a:stretch/>
        </p:blipFill>
        <p:spPr>
          <a:xfrm>
            <a:off x="2047622" y="2831688"/>
            <a:ext cx="1456292" cy="13897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22410" t="21160" r="46635" b="27249"/>
          <a:stretch/>
        </p:blipFill>
        <p:spPr>
          <a:xfrm>
            <a:off x="6769957" y="1131093"/>
            <a:ext cx="1572497" cy="14742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/>
          <a:srcRect l="22357" t="19622" r="47620" b="28267"/>
          <a:stretch/>
        </p:blipFill>
        <p:spPr>
          <a:xfrm>
            <a:off x="2708150" y="1102284"/>
            <a:ext cx="1539462" cy="15030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/>
          <a:srcRect l="21407" t="19692" r="46355" b="29061"/>
          <a:stretch/>
        </p:blipFill>
        <p:spPr>
          <a:xfrm>
            <a:off x="4668336" y="1131093"/>
            <a:ext cx="1680898" cy="150302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/>
          <a:srcRect l="21519" t="20165" r="46502" b="29854"/>
          <a:stretch/>
        </p:blipFill>
        <p:spPr>
          <a:xfrm>
            <a:off x="3742436" y="2831687"/>
            <a:ext cx="1584606" cy="1393133"/>
          </a:xfrm>
          <a:prstGeom prst="rect">
            <a:avLst/>
          </a:prstGeom>
        </p:spPr>
      </p:pic>
      <p:pic>
        <p:nvPicPr>
          <p:cNvPr id="12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9"/>
          <a:srcRect l="21620" t="19225" r="46808" b="24383"/>
          <a:stretch/>
        </p:blipFill>
        <p:spPr>
          <a:xfrm>
            <a:off x="5652924" y="2831688"/>
            <a:ext cx="1392619" cy="139916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0"/>
          <a:srcRect l="21545" t="22700" r="47088" b="28693"/>
          <a:stretch/>
        </p:blipFill>
        <p:spPr>
          <a:xfrm>
            <a:off x="2398185" y="4468089"/>
            <a:ext cx="1501795" cy="130907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1"/>
          <a:srcRect l="21791" t="26320" r="47911" b="30961"/>
          <a:stretch/>
        </p:blipFill>
        <p:spPr>
          <a:xfrm>
            <a:off x="4445919" y="4391193"/>
            <a:ext cx="1762246" cy="139764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2"/>
          <a:srcRect l="26296" t="19846" r="49676" b="26327"/>
          <a:stretch/>
        </p:blipFill>
        <p:spPr>
          <a:xfrm>
            <a:off x="7230842" y="3884698"/>
            <a:ext cx="1501816" cy="1892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441140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1702" y="266997"/>
            <a:ext cx="7886700" cy="5147072"/>
          </a:xfrm>
        </p:spPr>
        <p:txBody>
          <a:bodyPr/>
          <a:lstStyle/>
          <a:p>
            <a:r>
              <a:rPr lang="ru-RU" sz="2800" b="1" dirty="0">
                <a:solidFill>
                  <a:srgbClr val="002060"/>
                </a:solidFill>
              </a:rPr>
              <a:t>Графическая арт- техника игра «Из каракулей – картинка»</a:t>
            </a:r>
          </a:p>
          <a:p>
            <a:pPr marL="0" indent="0">
              <a:buNone/>
            </a:pPr>
            <a:r>
              <a:rPr lang="ru-RU" sz="2800" b="1" dirty="0"/>
              <a:t>Совместное рисование взрослый-ребенок. Ребенок рисует каракулю, а взрослый превращает ее в рисунок</a:t>
            </a:r>
            <a:endParaRPr lang="ru-RU" sz="2800" dirty="0"/>
          </a:p>
          <a:p>
            <a:endParaRPr lang="ru-RU" sz="2800" dirty="0"/>
          </a:p>
        </p:txBody>
      </p:sp>
      <p:pic>
        <p:nvPicPr>
          <p:cNvPr id="18434" name="Picture 2" descr="https://im0-tub-ru.yandex.net/i?id=ccd235ddc582f6ecc22936cfd45b7ff5-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2475" y="2967563"/>
            <a:ext cx="2725153" cy="1859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https://im0-tub-ru.yandex.net/i?id=42501f037557b9e8d127be3be68a7331-l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0476" y="9098155"/>
            <a:ext cx="917576" cy="614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https://im0-tub-ru.yandex.net/i?id=9318f7a20f71a43c82bc3f5733f433bf-l&amp;n=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292" y="2840533"/>
            <a:ext cx="2618536" cy="1859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0" name="Picture 8" descr="https://im0-tub-ru.yandex.net/i?id=e3291ef30116a0d667b3d1ece3bd993f-l&amp;n=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83" y="3011956"/>
            <a:ext cx="2860246" cy="1859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2" name="Picture 10" descr="https://im0-tub-ru.yandex.net/i?id=42501f037557b9e8d127be3be68a7331-l&amp;n=1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8635" y="4957276"/>
            <a:ext cx="1875111" cy="125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4" name="Picture 12" descr="https://im0-tub-ru.yandex.net/i?id=8c21f35a4ba84c371ff408444f54e103-l&amp;n=1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5009447"/>
            <a:ext cx="1787317" cy="1151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6138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32656"/>
            <a:ext cx="8136904" cy="5832648"/>
          </a:xfrm>
        </p:spPr>
        <p:txBody>
          <a:bodyPr/>
          <a:lstStyle/>
          <a:p>
            <a:pPr marL="0" indent="0" algn="ctr">
              <a:buNone/>
            </a:pPr>
            <a:r>
              <a:rPr lang="ru-RU" sz="2250" b="1" dirty="0">
                <a:solidFill>
                  <a:schemeClr val="accent2">
                    <a:lumMod val="50000"/>
                  </a:schemeClr>
                </a:solidFill>
              </a:rPr>
              <a:t>Спонтанное жестовое рисование</a:t>
            </a:r>
          </a:p>
          <a:p>
            <a:pPr marL="0" indent="0" algn="ctr">
              <a:buNone/>
            </a:pPr>
            <a:r>
              <a:rPr lang="ru-RU" sz="2250" b="1" dirty="0">
                <a:solidFill>
                  <a:schemeClr val="accent2">
                    <a:lumMod val="50000"/>
                  </a:schemeClr>
                </a:solidFill>
              </a:rPr>
              <a:t>Арт-техника «Жестовые каракули»</a:t>
            </a:r>
          </a:p>
          <a:p>
            <a:endParaRPr lang="ru-RU" sz="2250" b="1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484784"/>
            <a:ext cx="3521699" cy="19809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272" y="3681764"/>
            <a:ext cx="4028176" cy="2267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75993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>
                <a:solidFill>
                  <a:srgbClr val="0070C0"/>
                </a:solidFill>
                <a:latin typeface="Arial Black" panose="020B0A04020102020204" pitchFamily="34" charset="0"/>
              </a:rPr>
              <a:t>Совместное создание художественных каракуль</a:t>
            </a:r>
            <a:endParaRPr lang="ru-RU" sz="28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b="1" dirty="0">
                <a:solidFill>
                  <a:srgbClr val="002060"/>
                </a:solidFill>
              </a:rPr>
              <a:t>Графическая арт- техника </a:t>
            </a:r>
            <a:r>
              <a:rPr lang="ru-RU" sz="2800" b="1" dirty="0" smtClean="0">
                <a:solidFill>
                  <a:srgbClr val="002060"/>
                </a:solidFill>
              </a:rPr>
              <a:t>игра </a:t>
            </a:r>
            <a:r>
              <a:rPr lang="ru-RU" sz="2800" b="1" dirty="0">
                <a:solidFill>
                  <a:srgbClr val="002060"/>
                </a:solidFill>
              </a:rPr>
              <a:t>«Каракули по кругу»</a:t>
            </a:r>
            <a:r>
              <a:rPr lang="ru-RU" sz="2800" dirty="0"/>
              <a:t>. Совместное создание каракуль. </a:t>
            </a:r>
          </a:p>
        </p:txBody>
      </p:sp>
      <p:pic>
        <p:nvPicPr>
          <p:cNvPr id="20482" name="Picture 2" descr="http://sertolovo-detki.ru/wp-content/gallery/detskie-karakuli/volk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42"/>
          <a:stretch/>
        </p:blipFill>
        <p:spPr bwMode="auto">
          <a:xfrm>
            <a:off x="396415" y="3124318"/>
            <a:ext cx="2555642" cy="1622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http://sertolovo-detki.ru/wp-content/gallery/detskie-karakuli/korova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4111"/>
          <a:stretch/>
        </p:blipFill>
        <p:spPr bwMode="auto">
          <a:xfrm>
            <a:off x="3312227" y="3124317"/>
            <a:ext cx="2555640" cy="1631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https://im0-tub-ru.yandex.net/i?id=8270b255f979b18c0c0d4f9df80ea9da-l&amp;n=1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63"/>
          <a:stretch/>
        </p:blipFill>
        <p:spPr bwMode="auto">
          <a:xfrm>
            <a:off x="6172438" y="3124317"/>
            <a:ext cx="2555641" cy="158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4957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276872"/>
            <a:ext cx="8229600" cy="1143000"/>
          </a:xfrm>
        </p:spPr>
        <p:txBody>
          <a:bodyPr/>
          <a:lstStyle/>
          <a:p>
            <a:r>
              <a:rPr lang="ru-RU" sz="3200" b="1" i="1" dirty="0" smtClean="0">
                <a:solidFill>
                  <a:schemeClr val="bg1">
                    <a:lumMod val="50000"/>
                  </a:schemeClr>
                </a:solidFill>
              </a:rPr>
              <a:t>5.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Рисуем с закрытыми глазами </a:t>
            </a:r>
            <a:r>
              <a:rPr lang="ru-RU" sz="3600" b="1" dirty="0">
                <a:solidFill>
                  <a:srgbClr val="24155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(адаптированные арт-техники фрактальной графики</a:t>
            </a:r>
            <a:r>
              <a:rPr lang="ru-RU" sz="3600" b="1" dirty="0" smtClean="0">
                <a:solidFill>
                  <a:srgbClr val="24155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3200" b="1" dirty="0">
                <a:solidFill>
                  <a:srgbClr val="24155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rgbClr val="24155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ru-RU" sz="3200" b="1" i="1" dirty="0" smtClean="0">
                <a:solidFill>
                  <a:schemeClr val="bg1">
                    <a:lumMod val="50000"/>
                  </a:schemeClr>
                </a:solidFill>
              </a:rPr>
            </a:br>
            <a:endParaRPr lang="ru-RU" sz="3200" dirty="0"/>
          </a:p>
        </p:txBody>
      </p:sp>
      <p:pic>
        <p:nvPicPr>
          <p:cNvPr id="4" name="Picture 4" descr="https://arhivurokov.ru/multiurok/e/5/9/e59e83fe28792c52aab548644e59102d8e1efa50/rabochaia-proghramma-po-izobrazitiel-nomu-iskusstvu-6-klass-4_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427984"/>
            <a:ext cx="869916" cy="1003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1402977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186738" cy="857250"/>
          </a:xfrm>
          <a:prstGeom prst="snip2DiagRect">
            <a:avLst/>
          </a:prstGeom>
          <a:solidFill>
            <a:srgbClr val="CCCCFF"/>
          </a:solidFill>
          <a:ln w="50800">
            <a:solidFill>
              <a:srgbClr val="7030A0"/>
            </a:solidFill>
            <a:prstDash val="sysDash"/>
            <a:miter lim="800000"/>
            <a:headEnd/>
            <a:tailEnd/>
          </a:ln>
        </p:spPr>
        <p:txBody>
          <a:bodyPr rtlCol="0" anchor="ctr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C00000"/>
                </a:solidFill>
              </a:rPr>
              <a:t>Фрактальное рисование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099" name="Текст 4"/>
          <p:cNvSpPr>
            <a:spLocks noGrp="1"/>
          </p:cNvSpPr>
          <p:nvPr>
            <p:ph type="body" sz="half" idx="2"/>
          </p:nvPr>
        </p:nvSpPr>
        <p:spPr>
          <a:xfrm>
            <a:off x="214313" y="1435100"/>
            <a:ext cx="8643937" cy="4691063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ru-RU" sz="2800" b="1" dirty="0" smtClean="0">
                <a:solidFill>
                  <a:srgbClr val="002060"/>
                </a:solidFill>
              </a:rPr>
              <a:t>Метод фрактального рисования был разработан </a:t>
            </a:r>
            <a:r>
              <a:rPr lang="ru-RU" altLang="ru-RU" sz="2800" b="1" dirty="0" err="1" smtClean="0">
                <a:solidFill>
                  <a:srgbClr val="002060"/>
                </a:solidFill>
              </a:rPr>
              <a:t>Т.З.Полуяхтовой</a:t>
            </a:r>
            <a:r>
              <a:rPr lang="ru-RU" altLang="ru-RU" sz="2800" b="1" dirty="0" smtClean="0">
                <a:solidFill>
                  <a:srgbClr val="002060"/>
                </a:solidFill>
              </a:rPr>
              <a:t> в 1991 г.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ru-RU" sz="2800" b="1" dirty="0" smtClean="0">
                <a:solidFill>
                  <a:srgbClr val="002060"/>
                </a:solidFill>
              </a:rPr>
              <a:t>Метод основан на взаимосвязи между мелкой моторикой человека и его психическим состоянием.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ru-RU" altLang="ru-RU" sz="2800" b="1" dirty="0" smtClean="0">
              <a:solidFill>
                <a:srgbClr val="002060"/>
              </a:solidFill>
            </a:endParaRPr>
          </a:p>
        </p:txBody>
      </p:sp>
      <p:pic>
        <p:nvPicPr>
          <p:cNvPr id="4100" name="Picture 5" descr="http://1.bp.blogspot.com/-R-vIidbN9d4/VOlf9-uVOcI/AAAAAAAAVOI/Mp0dOIKlFz8/s1600/fraktalnyj-risuno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4988" y="3766603"/>
            <a:ext cx="3000375" cy="216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22038" y="3986291"/>
            <a:ext cx="4786312" cy="1857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ru-RU" sz="2000" b="1" dirty="0" err="1"/>
              <a:t>Полуяхтова</a:t>
            </a:r>
            <a:r>
              <a:rPr lang="ru-RU" sz="2000" b="1" dirty="0"/>
              <a:t> Т. 3., </a:t>
            </a:r>
            <a:r>
              <a:rPr lang="ru-RU" sz="2000" b="1" dirty="0" err="1"/>
              <a:t>Комов</a:t>
            </a:r>
            <a:r>
              <a:rPr lang="ru-RU" sz="2000" b="1" dirty="0"/>
              <a:t> А. Е.</a:t>
            </a:r>
            <a:endParaRPr lang="ru-RU" sz="2000" dirty="0"/>
          </a:p>
          <a:p>
            <a:pPr eaLnBrk="1" hangingPunct="1">
              <a:defRPr/>
            </a:pPr>
            <a:r>
              <a:rPr lang="ru-RU" sz="2000" b="1" dirty="0" smtClean="0"/>
              <a:t>«Родник </a:t>
            </a:r>
            <a:r>
              <a:rPr lang="ru-RU" sz="2000" b="1" dirty="0"/>
              <a:t>фрактальной мудрости, или свежий взгляд на наши </a:t>
            </a:r>
            <a:r>
              <a:rPr lang="ru-RU" sz="2000" b="1" dirty="0" smtClean="0"/>
              <a:t>возможности» -  </a:t>
            </a:r>
            <a:r>
              <a:rPr lang="ru-RU" sz="2000" b="1" dirty="0"/>
              <a:t>М.:</a:t>
            </a:r>
            <a:endParaRPr lang="ru-RU" sz="2000" dirty="0"/>
          </a:p>
          <a:p>
            <a:pPr eaLnBrk="1" hangingPunct="1">
              <a:defRPr/>
            </a:pPr>
            <a:r>
              <a:rPr lang="ru-RU" sz="2000" b="1" dirty="0"/>
              <a:t>Издательский Дом «Деловая литература», 2002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28511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Содержимое 5"/>
          <p:cNvSpPr>
            <a:spLocks noGrp="1"/>
          </p:cNvSpPr>
          <p:nvPr>
            <p:ph idx="1"/>
          </p:nvPr>
        </p:nvSpPr>
        <p:spPr>
          <a:xfrm>
            <a:off x="457200" y="285750"/>
            <a:ext cx="8229600" cy="5840413"/>
          </a:xfrm>
        </p:spPr>
        <p:txBody>
          <a:bodyPr/>
          <a:lstStyle/>
          <a:p>
            <a:r>
              <a:rPr lang="ru-RU" altLang="ru-RU" b="1" smtClean="0">
                <a:solidFill>
                  <a:srgbClr val="C00000"/>
                </a:solidFill>
              </a:rPr>
              <a:t>Фрактал </a:t>
            </a:r>
            <a:r>
              <a:rPr lang="ru-RU" altLang="ru-RU" b="1" smtClean="0"/>
              <a:t>(в пер. с лат</a:t>
            </a:r>
            <a:r>
              <a:rPr lang="ru-RU" altLang="ru-RU" b="1" i="1" smtClean="0"/>
              <a:t>. «состоящий из фрагментов»,</a:t>
            </a:r>
            <a:r>
              <a:rPr lang="ru-RU" altLang="ru-RU" smtClean="0"/>
              <a:t> </a:t>
            </a:r>
            <a:r>
              <a:rPr lang="ru-RU" altLang="ru-RU" b="1" i="1" smtClean="0"/>
              <a:t>«похожий, подобный») </a:t>
            </a:r>
            <a:r>
              <a:rPr lang="ru-RU" altLang="ru-RU" b="1" smtClean="0"/>
              <a:t>— это бесконечно самоподобная геометрическая фигура, каждый фрагмент которой повторяется при уменьшении масштаба. </a:t>
            </a:r>
          </a:p>
          <a:p>
            <a:endParaRPr lang="ru-RU" altLang="ru-RU" smtClean="0"/>
          </a:p>
        </p:txBody>
      </p:sp>
      <p:pic>
        <p:nvPicPr>
          <p:cNvPr id="5123" name="Рисунок 3" descr="http://4.bp.blogspot.com/-R5vcKDkI_p0/VOmXeUyf7bI/AAAAAAAAVOo/zD826UsoKuU/s1600/origin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3429000"/>
            <a:ext cx="304800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Рисунок 2" descr="http://4.bp.blogspot.com/-HT9-xsFzcBg/VOmW8HcN4VI/AAAAAAAAVOg/tAA78ypDSZ0/s1600/x_67c788b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88" y="3500438"/>
            <a:ext cx="3048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3973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Содержимое 2" descr="y_93b154e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00125" y="3857625"/>
            <a:ext cx="2571750" cy="2451100"/>
          </a:xfrm>
        </p:spPr>
      </p:pic>
      <p:pic>
        <p:nvPicPr>
          <p:cNvPr id="24579" name="Рисунок 4" descr="y_ff3da71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3" y="642938"/>
            <a:ext cx="3214687" cy="251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Рисунок 5" descr="z_5eb7580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5" y="3714750"/>
            <a:ext cx="3143250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Рисунок 6" descr="z_72697f96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428625"/>
            <a:ext cx="4381500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4930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Текст 4"/>
          <p:cNvSpPr>
            <a:spLocks noGrp="1"/>
          </p:cNvSpPr>
          <p:nvPr>
            <p:ph type="body" sz="half" idx="2"/>
          </p:nvPr>
        </p:nvSpPr>
        <p:spPr>
          <a:xfrm>
            <a:off x="323528" y="187325"/>
            <a:ext cx="8429625" cy="5340350"/>
          </a:xfrm>
        </p:spPr>
        <p:txBody>
          <a:bodyPr/>
          <a:lstStyle/>
          <a:p>
            <a:pPr algn="ctr" eaLnBrk="1" hangingPunct="1"/>
            <a:r>
              <a:rPr lang="ru-RU" altLang="ru-RU" sz="2800" b="1" u="sng" dirty="0" smtClean="0">
                <a:solidFill>
                  <a:srgbClr val="C00000"/>
                </a:solidFill>
              </a:rPr>
              <a:t>Цели фрактального рисования : 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ru-RU" sz="2800" b="1" dirty="0" smtClean="0">
                <a:solidFill>
                  <a:srgbClr val="002060"/>
                </a:solidFill>
              </a:rPr>
              <a:t>диагностика и коррекция психоэмоционального и физиологического состояния детей и взрослых (от 5 лет и старше);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ru-RU" sz="2800" b="1" dirty="0" smtClean="0">
                <a:solidFill>
                  <a:srgbClr val="002060"/>
                </a:solidFill>
              </a:rPr>
              <a:t>гармонизация эмоционального состояния;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ru-RU" sz="2800" b="1" dirty="0" smtClean="0">
                <a:solidFill>
                  <a:srgbClr val="002060"/>
                </a:solidFill>
              </a:rPr>
              <a:t>развитие мелкой моторики руки;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ru-RU" sz="2800" b="1" dirty="0" smtClean="0">
                <a:solidFill>
                  <a:srgbClr val="002060"/>
                </a:solidFill>
              </a:rPr>
              <a:t>развитие эмоционального и когнитивного интеллекта;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ru-RU" sz="2800" b="1" dirty="0" smtClean="0">
                <a:solidFill>
                  <a:srgbClr val="002060"/>
                </a:solidFill>
              </a:rPr>
              <a:t>развитие межполушарного взаимодействия;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ru-RU" sz="2800" b="1" dirty="0" smtClean="0">
                <a:solidFill>
                  <a:srgbClr val="002060"/>
                </a:solidFill>
              </a:rPr>
              <a:t>активизация творческих способностей;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ru-RU" sz="2800" b="1" dirty="0" smtClean="0">
                <a:solidFill>
                  <a:srgbClr val="002060"/>
                </a:solidFill>
              </a:rPr>
              <a:t>самовыражение через рисунок.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ru-RU" altLang="ru-RU" sz="2800" b="1" dirty="0" smtClean="0">
              <a:solidFill>
                <a:srgbClr val="002060"/>
              </a:solidFill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endParaRPr lang="ru-RU" altLang="ru-RU" sz="2800" b="1" dirty="0" smtClean="0">
              <a:solidFill>
                <a:srgbClr val="002060"/>
              </a:solidFill>
            </a:endParaRPr>
          </a:p>
        </p:txBody>
      </p:sp>
      <p:pic>
        <p:nvPicPr>
          <p:cNvPr id="7172" name="Рисунок 4" descr="A973z76MoXg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600866" y="5278285"/>
            <a:ext cx="1174377" cy="1615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734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Содержимое 2" descr="DD_fraktal_9_korekcijski-150x150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4375" y="500063"/>
            <a:ext cx="3000375" cy="3000375"/>
          </a:xfrm>
        </p:spPr>
      </p:pic>
      <p:pic>
        <p:nvPicPr>
          <p:cNvPr id="8195" name="Рисунок 4" descr="GhNFbwAtLJI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8" y="500063"/>
            <a:ext cx="3902075" cy="301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Рисунок 6" descr="MIRJANA-150x15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3929063"/>
            <a:ext cx="2357437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Рисунок 9" descr="12642506_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13" y="3857625"/>
            <a:ext cx="4086225" cy="229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93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ound rectangle bevel">
  <a:themeElements>
    <a:clrScheme name="round rectangle bevel 2">
      <a:dk1>
        <a:srgbClr val="000000"/>
      </a:dk1>
      <a:lt1>
        <a:srgbClr val="99CCFF"/>
      </a:lt1>
      <a:dk2>
        <a:srgbClr val="1C1C1C"/>
      </a:dk2>
      <a:lt2>
        <a:srgbClr val="4D4D4D"/>
      </a:lt2>
      <a:accent1>
        <a:srgbClr val="CC0066"/>
      </a:accent1>
      <a:accent2>
        <a:srgbClr val="3366FF"/>
      </a:accent2>
      <a:accent3>
        <a:srgbClr val="CAE2FF"/>
      </a:accent3>
      <a:accent4>
        <a:srgbClr val="000000"/>
      </a:accent4>
      <a:accent5>
        <a:srgbClr val="E2AAB8"/>
      </a:accent5>
      <a:accent6>
        <a:srgbClr val="2D5CE7"/>
      </a:accent6>
      <a:hlink>
        <a:srgbClr val="FF0000"/>
      </a:hlink>
      <a:folHlink>
        <a:srgbClr val="FFFF00"/>
      </a:folHlink>
    </a:clrScheme>
    <a:fontScheme name="round rectangle bev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round rectangle bevel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olormaster">
  <a:themeElements>
    <a:clrScheme name="1_colormaster 2">
      <a:dk1>
        <a:srgbClr val="000000"/>
      </a:dk1>
      <a:lt1>
        <a:srgbClr val="99CCFF"/>
      </a:lt1>
      <a:dk2>
        <a:srgbClr val="1C1C1C"/>
      </a:dk2>
      <a:lt2>
        <a:srgbClr val="4D4D4D"/>
      </a:lt2>
      <a:accent1>
        <a:srgbClr val="CC0066"/>
      </a:accent1>
      <a:accent2>
        <a:srgbClr val="3366FF"/>
      </a:accent2>
      <a:accent3>
        <a:srgbClr val="CAE2FF"/>
      </a:accent3>
      <a:accent4>
        <a:srgbClr val="000000"/>
      </a:accent4>
      <a:accent5>
        <a:srgbClr val="E2AAB8"/>
      </a:accent5>
      <a:accent6>
        <a:srgbClr val="2D5CE7"/>
      </a:accent6>
      <a:hlink>
        <a:srgbClr val="FF0000"/>
      </a:hlink>
      <a:folHlink>
        <a:srgbClr val="FFFF00"/>
      </a:folHlink>
    </a:clrScheme>
    <a:fontScheme name="1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colormaster">
  <a:themeElements>
    <a:clrScheme name="2_colormaster 2">
      <a:dk1>
        <a:srgbClr val="000000"/>
      </a:dk1>
      <a:lt1>
        <a:srgbClr val="99CCFF"/>
      </a:lt1>
      <a:dk2>
        <a:srgbClr val="1C1C1C"/>
      </a:dk2>
      <a:lt2>
        <a:srgbClr val="4D4D4D"/>
      </a:lt2>
      <a:accent1>
        <a:srgbClr val="CC0066"/>
      </a:accent1>
      <a:accent2>
        <a:srgbClr val="3366FF"/>
      </a:accent2>
      <a:accent3>
        <a:srgbClr val="CAE2FF"/>
      </a:accent3>
      <a:accent4>
        <a:srgbClr val="000000"/>
      </a:accent4>
      <a:accent5>
        <a:srgbClr val="E2AAB8"/>
      </a:accent5>
      <a:accent6>
        <a:srgbClr val="2D5CE7"/>
      </a:accent6>
      <a:hlink>
        <a:srgbClr val="FF0000"/>
      </a:hlink>
      <a:folHlink>
        <a:srgbClr val="FFFF00"/>
      </a:folHlink>
    </a:clrScheme>
    <a:fontScheme name="2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colormaster">
  <a:themeElements>
    <a:clrScheme name="3_colormaster 14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FFCAE2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3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colormaster">
  <a:themeElements>
    <a:clrScheme name="4_colormaster 14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FFCAE2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4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colormaster">
  <a:themeElements>
    <a:clrScheme name="5_colormaster 14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FFCAE2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5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colormaster">
  <a:themeElements>
    <a:clrScheme name="6_colormaster 12">
      <a:dk1>
        <a:srgbClr val="000000"/>
      </a:dk1>
      <a:lt1>
        <a:srgbClr val="CC99FF"/>
      </a:lt1>
      <a:dk2>
        <a:srgbClr val="1C1C1C"/>
      </a:dk2>
      <a:lt2>
        <a:srgbClr val="4D4D4D"/>
      </a:lt2>
      <a:accent1>
        <a:srgbClr val="0066FF"/>
      </a:accent1>
      <a:accent2>
        <a:srgbClr val="CCCCFF"/>
      </a:accent2>
      <a:accent3>
        <a:srgbClr val="E2CAFF"/>
      </a:accent3>
      <a:accent4>
        <a:srgbClr val="000000"/>
      </a:accent4>
      <a:accent5>
        <a:srgbClr val="AAB8FF"/>
      </a:accent5>
      <a:accent6>
        <a:srgbClr val="B9B9E7"/>
      </a:accent6>
      <a:hlink>
        <a:srgbClr val="FF0066"/>
      </a:hlink>
      <a:folHlink>
        <a:srgbClr val="66CCFF"/>
      </a:folHlink>
    </a:clrScheme>
    <a:fontScheme name="6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colormaster">
  <a:themeElements>
    <a:clrScheme name="7_colormaster 12">
      <a:dk1>
        <a:srgbClr val="000000"/>
      </a:dk1>
      <a:lt1>
        <a:srgbClr val="CC99FF"/>
      </a:lt1>
      <a:dk2>
        <a:srgbClr val="1C1C1C"/>
      </a:dk2>
      <a:lt2>
        <a:srgbClr val="4D4D4D"/>
      </a:lt2>
      <a:accent1>
        <a:srgbClr val="0066FF"/>
      </a:accent1>
      <a:accent2>
        <a:srgbClr val="CCCCFF"/>
      </a:accent2>
      <a:accent3>
        <a:srgbClr val="E2CAFF"/>
      </a:accent3>
      <a:accent4>
        <a:srgbClr val="000000"/>
      </a:accent4>
      <a:accent5>
        <a:srgbClr val="AAB8FF"/>
      </a:accent5>
      <a:accent6>
        <a:srgbClr val="B9B9E7"/>
      </a:accent6>
      <a:hlink>
        <a:srgbClr val="FF0066"/>
      </a:hlink>
      <a:folHlink>
        <a:srgbClr val="66CCFF"/>
      </a:folHlink>
    </a:clrScheme>
    <a:fontScheme name="7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colormaster">
  <a:themeElements>
    <a:clrScheme name="8_colormaster 12">
      <a:dk1>
        <a:srgbClr val="000000"/>
      </a:dk1>
      <a:lt1>
        <a:srgbClr val="CC99FF"/>
      </a:lt1>
      <a:dk2>
        <a:srgbClr val="1C1C1C"/>
      </a:dk2>
      <a:lt2>
        <a:srgbClr val="4D4D4D"/>
      </a:lt2>
      <a:accent1>
        <a:srgbClr val="0066FF"/>
      </a:accent1>
      <a:accent2>
        <a:srgbClr val="CCCCFF"/>
      </a:accent2>
      <a:accent3>
        <a:srgbClr val="E2CAFF"/>
      </a:accent3>
      <a:accent4>
        <a:srgbClr val="000000"/>
      </a:accent4>
      <a:accent5>
        <a:srgbClr val="AAB8FF"/>
      </a:accent5>
      <a:accent6>
        <a:srgbClr val="B9B9E7"/>
      </a:accent6>
      <a:hlink>
        <a:srgbClr val="FF0066"/>
      </a:hlink>
      <a:folHlink>
        <a:srgbClr val="66CCFF"/>
      </a:folHlink>
    </a:clrScheme>
    <a:fontScheme name="8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056</Template>
  <TotalTime>1282</TotalTime>
  <Words>4129</Words>
  <Application>Microsoft Office PowerPoint</Application>
  <PresentationFormat>Экран (4:3)</PresentationFormat>
  <Paragraphs>508</Paragraphs>
  <Slides>128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9</vt:i4>
      </vt:variant>
      <vt:variant>
        <vt:lpstr>Заголовки слайдов</vt:lpstr>
      </vt:variant>
      <vt:variant>
        <vt:i4>128</vt:i4>
      </vt:variant>
    </vt:vector>
  </HeadingPairs>
  <TitlesOfParts>
    <vt:vector size="137" baseType="lpstr">
      <vt:lpstr>round rectangle bevel</vt:lpstr>
      <vt:lpstr>1_colormaster</vt:lpstr>
      <vt:lpstr>2_colormaster</vt:lpstr>
      <vt:lpstr>3_colormaster</vt:lpstr>
      <vt:lpstr>4_colormaster</vt:lpstr>
      <vt:lpstr>5_colormaster</vt:lpstr>
      <vt:lpstr>6_colormaster</vt:lpstr>
      <vt:lpstr>7_colormaster</vt:lpstr>
      <vt:lpstr>8_colormaster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1. Арт-терапия и  арт-педагогика: точки сопряжения и различия  Профессиональное пространство применения графических АРТ-техник  </vt:lpstr>
      <vt:lpstr>Психотерапия</vt:lpstr>
      <vt:lpstr>Презентация PowerPoint</vt:lpstr>
      <vt:lpstr>Презентация PowerPoint</vt:lpstr>
      <vt:lpstr>Арт-педагогический подход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Изобразительные формы арт-педагогической деятельности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Выкладывание линий пластилином</vt:lpstr>
      <vt:lpstr>Презентация PowerPoint</vt:lpstr>
      <vt:lpstr>Прогулки по улицам города </vt:lpstr>
      <vt:lpstr>Презентация PowerPoint</vt:lpstr>
      <vt:lpstr>Презентация PowerPoint</vt:lpstr>
      <vt:lpstr>Презентация PowerPoint</vt:lpstr>
      <vt:lpstr>Презентация PowerPoint</vt:lpstr>
      <vt:lpstr>Обведение предметов линией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«Селфи (портрет) жителя города»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2. Искусство каракулей в работе с детьми (адаптационные техники Scribble art)  </vt:lpstr>
      <vt:lpstr>Презентация PowerPoint</vt:lpstr>
      <vt:lpstr>Презентация PowerPoint</vt:lpstr>
      <vt:lpstr>Презентация PowerPoint</vt:lpstr>
      <vt:lpstr>Арт-техника: «Такие разные каракули» «Игра линий»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Дорисовывание каракуль</vt:lpstr>
      <vt:lpstr>Презентация PowerPoint</vt:lpstr>
      <vt:lpstr>Презентация PowerPoint</vt:lpstr>
      <vt:lpstr>Презентация PowerPoint</vt:lpstr>
      <vt:lpstr>Презентация PowerPoint</vt:lpstr>
      <vt:lpstr>Создание и дорисовывание каракуль при помощи обведения ладони</vt:lpstr>
      <vt:lpstr>Презентация PowerPoint</vt:lpstr>
      <vt:lpstr>Презентация PowerPoint</vt:lpstr>
      <vt:lpstr>Презентация PowerPoint</vt:lpstr>
      <vt:lpstr>Презентация PowerPoint</vt:lpstr>
      <vt:lpstr>Совместное создание художественных каракуль</vt:lpstr>
      <vt:lpstr>5. Рисуем с закрытыми глазами (адаптированные арт-техники фрактальной графики)  </vt:lpstr>
      <vt:lpstr>Фрактальное рисование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Инструменты: </vt:lpstr>
      <vt:lpstr> Как рисовать контур </vt:lpstr>
      <vt:lpstr> Технология раскрашивания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Художественные фрактальные рисунки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Maria Fujiie</dc:creator>
  <cp:lastModifiedBy>user</cp:lastModifiedBy>
  <cp:revision>113</cp:revision>
  <dcterms:created xsi:type="dcterms:W3CDTF">2015-05-13T20:21:36Z</dcterms:created>
  <dcterms:modified xsi:type="dcterms:W3CDTF">2019-10-10T08:14:20Z</dcterms:modified>
</cp:coreProperties>
</file>