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  <p:sldMasterId id="2147483936" r:id="rId2"/>
  </p:sldMasterIdLst>
  <p:notesMasterIdLst>
    <p:notesMasterId r:id="rId8"/>
  </p:notesMasterIdLst>
  <p:sldIdLst>
    <p:sldId id="460" r:id="rId3"/>
    <p:sldId id="462" r:id="rId4"/>
    <p:sldId id="463" r:id="rId5"/>
    <p:sldId id="450" r:id="rId6"/>
    <p:sldId id="459" r:id="rId7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4F9CFF"/>
    <a:srgbClr val="4FD6FF"/>
    <a:srgbClr val="F9F9FA"/>
    <a:srgbClr val="C38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707" autoAdjust="0"/>
  </p:normalViewPr>
  <p:slideViewPr>
    <p:cSldViewPr>
      <p:cViewPr>
        <p:scale>
          <a:sx n="122" d="100"/>
          <a:sy n="122" d="100"/>
        </p:scale>
        <p:origin x="-15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3264" y="-77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C5E449-BB9C-4432-A28D-664A17A794A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665825-F8A0-4212-BC27-033A9C6D6B1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РЕГИОНАЛЬНАЯ СИСТЕМА УЧИТЕЛЬСКОГО РОСТА</a:t>
          </a:r>
          <a:endParaRPr lang="ru-RU" b="1" dirty="0">
            <a:solidFill>
              <a:schemeClr val="tx1"/>
            </a:solidFill>
          </a:endParaRPr>
        </a:p>
      </dgm:t>
    </dgm:pt>
    <dgm:pt modelId="{78100077-E44F-418E-8CDF-5F5C4046C610}" type="parTrans" cxnId="{1341AF1F-4FA1-4452-BED4-31898F18AD3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3ABEEB26-8C1F-4B30-A008-C96A9F15984B}" type="sibTrans" cxnId="{1341AF1F-4FA1-4452-BED4-31898F18AD3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831D867B-C42C-4781-9ABE-16575F125508}">
      <dgm:prSet phldrT="[Текст]" custT="1"/>
      <dgm:spPr>
        <a:noFill/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Развитие механизмов стимулирования</a:t>
          </a:r>
          <a:endParaRPr lang="ru-RU" sz="1800" b="1" dirty="0">
            <a:solidFill>
              <a:schemeClr val="tx1"/>
            </a:solidFill>
          </a:endParaRPr>
        </a:p>
      </dgm:t>
    </dgm:pt>
    <dgm:pt modelId="{3455B98F-1159-47CD-8F8C-FB4E0E1A8940}" type="parTrans" cxnId="{A9A1DCD3-9C61-4B2F-8D6C-2828C7E63E7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DB45595-E271-49A5-A2A3-427703B2D6A3}" type="sibTrans" cxnId="{A9A1DCD3-9C61-4B2F-8D6C-2828C7E63E74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BB5C3C7-4E40-4CDB-AB55-77D500A2FF74}">
      <dgm:prSet phldrT="[Текст]" custT="1"/>
      <dgm:spPr>
        <a:noFill/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Механизмы профессиональной помощи и поддержки</a:t>
          </a:r>
          <a:endParaRPr lang="ru-RU" sz="1800" b="1" dirty="0">
            <a:solidFill>
              <a:schemeClr val="tx1"/>
            </a:solidFill>
          </a:endParaRPr>
        </a:p>
      </dgm:t>
    </dgm:pt>
    <dgm:pt modelId="{E3F6A7A3-5F28-48CF-8642-0284309CD0C3}" type="parTrans" cxnId="{2BFBC8BC-CE73-48A5-AE8C-FA36199807A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2CF63327-B76B-4FD3-B3F4-455A77E7FD0A}" type="sibTrans" cxnId="{2BFBC8BC-CE73-48A5-AE8C-FA36199807A1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E54D63C4-6AD4-4AC2-9584-9CA28EC6575B}">
      <dgm:prSet phldrT="[Текст]" custT="1"/>
      <dgm:spPr>
        <a:noFill/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Развитие среды профессионального общения</a:t>
          </a:r>
          <a:endParaRPr lang="ru-RU" sz="1800" b="1" dirty="0">
            <a:solidFill>
              <a:schemeClr val="tx1"/>
            </a:solidFill>
          </a:endParaRPr>
        </a:p>
      </dgm:t>
    </dgm:pt>
    <dgm:pt modelId="{860DF9D8-92D6-4233-8D5F-BCF544D7886F}" type="parTrans" cxnId="{4FF777E6-A5A1-4C2E-A534-E91EF5A097D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F07C527F-D1DC-4444-866C-C2BCE3295922}" type="sibTrans" cxnId="{4FF777E6-A5A1-4C2E-A534-E91EF5A097D7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7125ECF2-C517-4BBA-BFCF-B30B045F26CD}">
      <dgm:prSet phldrT="[Текст]" custT="1"/>
      <dgm:spPr>
        <a:noFill/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Повышение квалификации</a:t>
          </a:r>
          <a:endParaRPr lang="ru-RU" sz="1800" b="1" dirty="0">
            <a:solidFill>
              <a:schemeClr val="tx1"/>
            </a:solidFill>
          </a:endParaRPr>
        </a:p>
      </dgm:t>
    </dgm:pt>
    <dgm:pt modelId="{80233A19-EA29-46DA-8416-57F820012BF3}" type="parTrans" cxnId="{700DB064-2354-46EC-ACB4-7641CCFDAA3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0E73258A-EA61-4785-BFB1-058075076F3A}" type="sibTrans" cxnId="{700DB064-2354-46EC-ACB4-7641CCFDAA3F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56181B6-DBC4-4B77-A04E-80040BF711E2}">
      <dgm:prSet phldrT="[Текст]" custT="1"/>
      <dgm:spPr>
        <a:noFill/>
        <a:ln w="25400"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Оценка профессиональных компетенций</a:t>
          </a:r>
          <a:endParaRPr lang="ru-RU" sz="1800" b="1" dirty="0">
            <a:solidFill>
              <a:schemeClr val="tx1"/>
            </a:solidFill>
          </a:endParaRPr>
        </a:p>
      </dgm:t>
    </dgm:pt>
    <dgm:pt modelId="{5F4B9145-E095-4983-95E6-F6F80F705165}" type="parTrans" cxnId="{43B20868-293B-48F9-B2FF-754EA31BC61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8F5FB03-8EFB-44B6-9180-E633C134B33B}" type="sibTrans" cxnId="{43B20868-293B-48F9-B2FF-754EA31BC615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FED466C-B931-47B3-97A0-5454450A3DF5}" type="pres">
      <dgm:prSet presAssocID="{E7C5E449-BB9C-4432-A28D-664A17A794A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1EC7F9-5ED3-4AD9-95AF-757100C01A47}" type="pres">
      <dgm:prSet presAssocID="{2C665825-F8A0-4212-BC27-033A9C6D6B1F}" presName="centerShape" presStyleLbl="node0" presStyleIdx="0" presStyleCnt="1"/>
      <dgm:spPr/>
      <dgm:t>
        <a:bodyPr/>
        <a:lstStyle/>
        <a:p>
          <a:endParaRPr lang="ru-RU"/>
        </a:p>
      </dgm:t>
    </dgm:pt>
    <dgm:pt modelId="{82807934-8A58-41F5-B47C-3B34BBECDFD0}" type="pres">
      <dgm:prSet presAssocID="{3455B98F-1159-47CD-8F8C-FB4E0E1A8940}" presName="parTrans" presStyleLbl="bgSibTrans2D1" presStyleIdx="0" presStyleCnt="5" custScaleX="53703" custLinFactNeighborX="31773" custLinFactNeighborY="6109"/>
      <dgm:spPr/>
      <dgm:t>
        <a:bodyPr/>
        <a:lstStyle/>
        <a:p>
          <a:endParaRPr lang="ru-RU"/>
        </a:p>
      </dgm:t>
    </dgm:pt>
    <dgm:pt modelId="{240F3E8F-1655-48EE-9BD4-9232D2573040}" type="pres">
      <dgm:prSet presAssocID="{831D867B-C42C-4781-9ABE-16575F12550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5CAB3-9B6B-4853-B6C7-530E7210AA68}" type="pres">
      <dgm:prSet presAssocID="{E3F6A7A3-5F28-48CF-8642-0284309CD0C3}" presName="parTrans" presStyleLbl="bgSibTrans2D1" presStyleIdx="1" presStyleCnt="5" custScaleX="37606" custLinFactNeighborX="25005" custLinFactNeighborY="80935"/>
      <dgm:spPr/>
      <dgm:t>
        <a:bodyPr/>
        <a:lstStyle/>
        <a:p>
          <a:endParaRPr lang="ru-RU"/>
        </a:p>
      </dgm:t>
    </dgm:pt>
    <dgm:pt modelId="{81BA7B23-031E-4CEA-B2F8-A9799AF638FE}" type="pres">
      <dgm:prSet presAssocID="{9BB5C3C7-4E40-4CDB-AB55-77D500A2FF74}" presName="node" presStyleLbl="node1" presStyleIdx="1" presStyleCnt="5" custScaleX="123576" custRadScaleRad="109765" custRadScaleInc="-16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B6481C-2B13-4630-A2C3-562F8FCBE296}" type="pres">
      <dgm:prSet presAssocID="{860DF9D8-92D6-4233-8D5F-BCF544D7886F}" presName="parTrans" presStyleLbl="bgSibTrans2D1" presStyleIdx="2" presStyleCnt="5" custScaleX="58607" custLinFactNeighborX="-2288" custLinFactNeighborY="86098"/>
      <dgm:spPr/>
      <dgm:t>
        <a:bodyPr/>
        <a:lstStyle/>
        <a:p>
          <a:endParaRPr lang="ru-RU"/>
        </a:p>
      </dgm:t>
    </dgm:pt>
    <dgm:pt modelId="{F6F08169-8902-43B5-8E2D-5768D884AF0F}" type="pres">
      <dgm:prSet presAssocID="{E54D63C4-6AD4-4AC2-9584-9CA28EC6575B}" presName="node" presStyleLbl="node1" presStyleIdx="2" presStyleCnt="5" custScaleX="1185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5D603-4307-412D-8990-1A2D3AFA4D88}" type="pres">
      <dgm:prSet presAssocID="{80233A19-EA29-46DA-8416-57F820012BF3}" presName="parTrans" presStyleLbl="bgSibTrans2D1" presStyleIdx="3" presStyleCnt="5" custScaleX="39316" custLinFactNeighborX="-28200" custLinFactNeighborY="67566"/>
      <dgm:spPr/>
      <dgm:t>
        <a:bodyPr/>
        <a:lstStyle/>
        <a:p>
          <a:endParaRPr lang="ru-RU"/>
        </a:p>
      </dgm:t>
    </dgm:pt>
    <dgm:pt modelId="{9764934B-34C4-4385-B01C-46C8679E2BAD}" type="pres">
      <dgm:prSet presAssocID="{7125ECF2-C517-4BBA-BFCF-B30B045F26CD}" presName="node" presStyleLbl="node1" presStyleIdx="3" presStyleCnt="5" custRadScaleRad="102566" custRadScaleInc="7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759E7-061E-46AD-BE49-45626D8E2027}" type="pres">
      <dgm:prSet presAssocID="{5F4B9145-E095-4983-95E6-F6F80F705165}" presName="parTrans" presStyleLbl="bgSibTrans2D1" presStyleIdx="4" presStyleCnt="5" custScaleX="42976" custLinFactNeighborX="-31756" custLinFactNeighborY="6109"/>
      <dgm:spPr/>
      <dgm:t>
        <a:bodyPr/>
        <a:lstStyle/>
        <a:p>
          <a:endParaRPr lang="ru-RU"/>
        </a:p>
      </dgm:t>
    </dgm:pt>
    <dgm:pt modelId="{54506FA0-D7B4-452B-9051-C0459E7AE645}" type="pres">
      <dgm:prSet presAssocID="{956181B6-DBC4-4B77-A04E-80040BF711E2}" presName="node" presStyleLbl="node1" presStyleIdx="4" presStyleCnt="5" custScaleX="114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F777E6-A5A1-4C2E-A534-E91EF5A097D7}" srcId="{2C665825-F8A0-4212-BC27-033A9C6D6B1F}" destId="{E54D63C4-6AD4-4AC2-9584-9CA28EC6575B}" srcOrd="2" destOrd="0" parTransId="{860DF9D8-92D6-4233-8D5F-BCF544D7886F}" sibTransId="{F07C527F-D1DC-4444-866C-C2BCE3295922}"/>
    <dgm:cxn modelId="{0508CA66-8D25-487A-BA8B-2BCE695D218A}" type="presOf" srcId="{5F4B9145-E095-4983-95E6-F6F80F705165}" destId="{5E6759E7-061E-46AD-BE49-45626D8E2027}" srcOrd="0" destOrd="0" presId="urn:microsoft.com/office/officeart/2005/8/layout/radial4"/>
    <dgm:cxn modelId="{43B20868-293B-48F9-B2FF-754EA31BC615}" srcId="{2C665825-F8A0-4212-BC27-033A9C6D6B1F}" destId="{956181B6-DBC4-4B77-A04E-80040BF711E2}" srcOrd="4" destOrd="0" parTransId="{5F4B9145-E095-4983-95E6-F6F80F705165}" sibTransId="{48F5FB03-8EFB-44B6-9180-E633C134B33B}"/>
    <dgm:cxn modelId="{46806582-5468-4A25-9817-33CEBF48F078}" type="presOf" srcId="{7125ECF2-C517-4BBA-BFCF-B30B045F26CD}" destId="{9764934B-34C4-4385-B01C-46C8679E2BAD}" srcOrd="0" destOrd="0" presId="urn:microsoft.com/office/officeart/2005/8/layout/radial4"/>
    <dgm:cxn modelId="{A9A1DCD3-9C61-4B2F-8D6C-2828C7E63E74}" srcId="{2C665825-F8A0-4212-BC27-033A9C6D6B1F}" destId="{831D867B-C42C-4781-9ABE-16575F125508}" srcOrd="0" destOrd="0" parTransId="{3455B98F-1159-47CD-8F8C-FB4E0E1A8940}" sibTransId="{0DB45595-E271-49A5-A2A3-427703B2D6A3}"/>
    <dgm:cxn modelId="{EA5A7B04-A261-4FF7-BB23-405CB2B09F45}" type="presOf" srcId="{E3F6A7A3-5F28-48CF-8642-0284309CD0C3}" destId="{35D5CAB3-9B6B-4853-B6C7-530E7210AA68}" srcOrd="0" destOrd="0" presId="urn:microsoft.com/office/officeart/2005/8/layout/radial4"/>
    <dgm:cxn modelId="{60A8BDD8-BAE2-452C-882D-D180E2C9149F}" type="presOf" srcId="{956181B6-DBC4-4B77-A04E-80040BF711E2}" destId="{54506FA0-D7B4-452B-9051-C0459E7AE645}" srcOrd="0" destOrd="0" presId="urn:microsoft.com/office/officeart/2005/8/layout/radial4"/>
    <dgm:cxn modelId="{A4FB9B94-0418-406E-A67C-9DC7CF417590}" type="presOf" srcId="{2C665825-F8A0-4212-BC27-033A9C6D6B1F}" destId="{471EC7F9-5ED3-4AD9-95AF-757100C01A47}" srcOrd="0" destOrd="0" presId="urn:microsoft.com/office/officeart/2005/8/layout/radial4"/>
    <dgm:cxn modelId="{C74159AE-EE43-4B9C-9018-205838EC64F0}" type="presOf" srcId="{E54D63C4-6AD4-4AC2-9584-9CA28EC6575B}" destId="{F6F08169-8902-43B5-8E2D-5768D884AF0F}" srcOrd="0" destOrd="0" presId="urn:microsoft.com/office/officeart/2005/8/layout/radial4"/>
    <dgm:cxn modelId="{700DB064-2354-46EC-ACB4-7641CCFDAA3F}" srcId="{2C665825-F8A0-4212-BC27-033A9C6D6B1F}" destId="{7125ECF2-C517-4BBA-BFCF-B30B045F26CD}" srcOrd="3" destOrd="0" parTransId="{80233A19-EA29-46DA-8416-57F820012BF3}" sibTransId="{0E73258A-EA61-4785-BFB1-058075076F3A}"/>
    <dgm:cxn modelId="{D51CFD78-477C-4AAF-A468-68EE56A592DA}" type="presOf" srcId="{9BB5C3C7-4E40-4CDB-AB55-77D500A2FF74}" destId="{81BA7B23-031E-4CEA-B2F8-A9799AF638FE}" srcOrd="0" destOrd="0" presId="urn:microsoft.com/office/officeart/2005/8/layout/radial4"/>
    <dgm:cxn modelId="{F64DD7CD-94A5-4064-8640-EC15866124A3}" type="presOf" srcId="{3455B98F-1159-47CD-8F8C-FB4E0E1A8940}" destId="{82807934-8A58-41F5-B47C-3B34BBECDFD0}" srcOrd="0" destOrd="0" presId="urn:microsoft.com/office/officeart/2005/8/layout/radial4"/>
    <dgm:cxn modelId="{3910B6CD-48A8-4730-A5F5-4E11EB63DEA9}" type="presOf" srcId="{80233A19-EA29-46DA-8416-57F820012BF3}" destId="{D595D603-4307-412D-8990-1A2D3AFA4D88}" srcOrd="0" destOrd="0" presId="urn:microsoft.com/office/officeart/2005/8/layout/radial4"/>
    <dgm:cxn modelId="{57315FF1-C4DF-41B6-BAF8-AC8DBD746201}" type="presOf" srcId="{831D867B-C42C-4781-9ABE-16575F125508}" destId="{240F3E8F-1655-48EE-9BD4-9232D2573040}" srcOrd="0" destOrd="0" presId="urn:microsoft.com/office/officeart/2005/8/layout/radial4"/>
    <dgm:cxn modelId="{188B4C79-C263-4A45-ABAD-354E0E9B8B7E}" type="presOf" srcId="{860DF9D8-92D6-4233-8D5F-BCF544D7886F}" destId="{3EB6481C-2B13-4630-A2C3-562F8FCBE296}" srcOrd="0" destOrd="0" presId="urn:microsoft.com/office/officeart/2005/8/layout/radial4"/>
    <dgm:cxn modelId="{2BFBC8BC-CE73-48A5-AE8C-FA36199807A1}" srcId="{2C665825-F8A0-4212-BC27-033A9C6D6B1F}" destId="{9BB5C3C7-4E40-4CDB-AB55-77D500A2FF74}" srcOrd="1" destOrd="0" parTransId="{E3F6A7A3-5F28-48CF-8642-0284309CD0C3}" sibTransId="{2CF63327-B76B-4FD3-B3F4-455A77E7FD0A}"/>
    <dgm:cxn modelId="{1E32BF19-5708-4C03-BF69-F3DA7594031D}" type="presOf" srcId="{E7C5E449-BB9C-4432-A28D-664A17A794A6}" destId="{5FED466C-B931-47B3-97A0-5454450A3DF5}" srcOrd="0" destOrd="0" presId="urn:microsoft.com/office/officeart/2005/8/layout/radial4"/>
    <dgm:cxn modelId="{1341AF1F-4FA1-4452-BED4-31898F18AD31}" srcId="{E7C5E449-BB9C-4432-A28D-664A17A794A6}" destId="{2C665825-F8A0-4212-BC27-033A9C6D6B1F}" srcOrd="0" destOrd="0" parTransId="{78100077-E44F-418E-8CDF-5F5C4046C610}" sibTransId="{3ABEEB26-8C1F-4B30-A008-C96A9F15984B}"/>
    <dgm:cxn modelId="{9ECA92E0-6DCE-4653-A2A2-CEAD592A8333}" type="presParOf" srcId="{5FED466C-B931-47B3-97A0-5454450A3DF5}" destId="{471EC7F9-5ED3-4AD9-95AF-757100C01A47}" srcOrd="0" destOrd="0" presId="urn:microsoft.com/office/officeart/2005/8/layout/radial4"/>
    <dgm:cxn modelId="{48FC4C19-7449-4654-B65A-92C9C3144A41}" type="presParOf" srcId="{5FED466C-B931-47B3-97A0-5454450A3DF5}" destId="{82807934-8A58-41F5-B47C-3B34BBECDFD0}" srcOrd="1" destOrd="0" presId="urn:microsoft.com/office/officeart/2005/8/layout/radial4"/>
    <dgm:cxn modelId="{D1377538-FC09-45AD-A198-206A220483C5}" type="presParOf" srcId="{5FED466C-B931-47B3-97A0-5454450A3DF5}" destId="{240F3E8F-1655-48EE-9BD4-9232D2573040}" srcOrd="2" destOrd="0" presId="urn:microsoft.com/office/officeart/2005/8/layout/radial4"/>
    <dgm:cxn modelId="{120637C0-47E4-478F-B0BD-05D277590AAC}" type="presParOf" srcId="{5FED466C-B931-47B3-97A0-5454450A3DF5}" destId="{35D5CAB3-9B6B-4853-B6C7-530E7210AA68}" srcOrd="3" destOrd="0" presId="urn:microsoft.com/office/officeart/2005/8/layout/radial4"/>
    <dgm:cxn modelId="{E6AD4636-B06D-4CCA-B073-19717B1F4289}" type="presParOf" srcId="{5FED466C-B931-47B3-97A0-5454450A3DF5}" destId="{81BA7B23-031E-4CEA-B2F8-A9799AF638FE}" srcOrd="4" destOrd="0" presId="urn:microsoft.com/office/officeart/2005/8/layout/radial4"/>
    <dgm:cxn modelId="{1C7C1DAA-EDC9-4CDC-AF37-F2C2D14E3D8C}" type="presParOf" srcId="{5FED466C-B931-47B3-97A0-5454450A3DF5}" destId="{3EB6481C-2B13-4630-A2C3-562F8FCBE296}" srcOrd="5" destOrd="0" presId="urn:microsoft.com/office/officeart/2005/8/layout/radial4"/>
    <dgm:cxn modelId="{AD0FD666-0E73-4A5F-A45E-5D453989EF66}" type="presParOf" srcId="{5FED466C-B931-47B3-97A0-5454450A3DF5}" destId="{F6F08169-8902-43B5-8E2D-5768D884AF0F}" srcOrd="6" destOrd="0" presId="urn:microsoft.com/office/officeart/2005/8/layout/radial4"/>
    <dgm:cxn modelId="{4A5FB97D-C2BB-4DF1-8807-49EA2C642B05}" type="presParOf" srcId="{5FED466C-B931-47B3-97A0-5454450A3DF5}" destId="{D595D603-4307-412D-8990-1A2D3AFA4D88}" srcOrd="7" destOrd="0" presId="urn:microsoft.com/office/officeart/2005/8/layout/radial4"/>
    <dgm:cxn modelId="{716F1140-634D-4988-915F-F2A628D9C5F5}" type="presParOf" srcId="{5FED466C-B931-47B3-97A0-5454450A3DF5}" destId="{9764934B-34C4-4385-B01C-46C8679E2BAD}" srcOrd="8" destOrd="0" presId="urn:microsoft.com/office/officeart/2005/8/layout/radial4"/>
    <dgm:cxn modelId="{EEC57FF3-0D8F-44EC-A370-9822461B2FD0}" type="presParOf" srcId="{5FED466C-B931-47B3-97A0-5454450A3DF5}" destId="{5E6759E7-061E-46AD-BE49-45626D8E2027}" srcOrd="9" destOrd="0" presId="urn:microsoft.com/office/officeart/2005/8/layout/radial4"/>
    <dgm:cxn modelId="{B6500717-4FE2-449B-BC45-044A48F508E3}" type="presParOf" srcId="{5FED466C-B931-47B3-97A0-5454450A3DF5}" destId="{54506FA0-D7B4-452B-9051-C0459E7AE645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EC7F9-5ED3-4AD9-95AF-757100C01A47}">
      <dsp:nvSpPr>
        <dsp:cNvPr id="0" name=""/>
        <dsp:cNvSpPr/>
      </dsp:nvSpPr>
      <dsp:spPr>
        <a:xfrm>
          <a:off x="4180726" y="2903082"/>
          <a:ext cx="2152459" cy="21524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РЕГИОНАЛЬНАЯ СИСТЕМА УЧИТЕЛЬСКОГО РОСТА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495946" y="3218302"/>
        <a:ext cx="1522019" cy="1522019"/>
      </dsp:txXfrm>
    </dsp:sp>
    <dsp:sp modelId="{82807934-8A58-41F5-B47C-3B34BBECDFD0}">
      <dsp:nvSpPr>
        <dsp:cNvPr id="0" name=""/>
        <dsp:cNvSpPr/>
      </dsp:nvSpPr>
      <dsp:spPr>
        <a:xfrm rot="10800000">
          <a:off x="3178168" y="3710062"/>
          <a:ext cx="1057795" cy="61345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F3E8F-1655-48EE-9BD4-9232D2573040}">
      <dsp:nvSpPr>
        <dsp:cNvPr id="0" name=""/>
        <dsp:cNvSpPr/>
      </dsp:nvSpPr>
      <dsp:spPr>
        <a:xfrm>
          <a:off x="1073953" y="3161377"/>
          <a:ext cx="2044836" cy="163586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Развитие механизмов стимулирования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121866" y="3209290"/>
        <a:ext cx="1949010" cy="1540043"/>
      </dsp:txXfrm>
    </dsp:sp>
    <dsp:sp modelId="{35D5CAB3-9B6B-4853-B6C7-530E7210AA68}">
      <dsp:nvSpPr>
        <dsp:cNvPr id="0" name=""/>
        <dsp:cNvSpPr/>
      </dsp:nvSpPr>
      <dsp:spPr>
        <a:xfrm rot="13146494">
          <a:off x="3582611" y="2693968"/>
          <a:ext cx="850411" cy="61345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A7B23-031E-4CEA-B2F8-A9799AF638FE}">
      <dsp:nvSpPr>
        <dsp:cNvPr id="0" name=""/>
        <dsp:cNvSpPr/>
      </dsp:nvSpPr>
      <dsp:spPr>
        <a:xfrm>
          <a:off x="1301535" y="973040"/>
          <a:ext cx="2526927" cy="163586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Механизмы профессиональной помощи и поддержки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349448" y="1020953"/>
        <a:ext cx="2431101" cy="1540043"/>
      </dsp:txXfrm>
    </dsp:sp>
    <dsp:sp modelId="{3EB6481C-2B13-4630-A2C3-562F8FCBE296}">
      <dsp:nvSpPr>
        <dsp:cNvPr id="0" name=""/>
        <dsp:cNvSpPr/>
      </dsp:nvSpPr>
      <dsp:spPr>
        <a:xfrm rot="16200000">
          <a:off x="4634693" y="2025029"/>
          <a:ext cx="1154390" cy="61345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F08169-8902-43B5-8E2D-5768D884AF0F}">
      <dsp:nvSpPr>
        <dsp:cNvPr id="0" name=""/>
        <dsp:cNvSpPr/>
      </dsp:nvSpPr>
      <dsp:spPr>
        <a:xfrm>
          <a:off x="4045329" y="793"/>
          <a:ext cx="2423254" cy="163586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Развитие среды профессионального общения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093242" y="48706"/>
        <a:ext cx="2327428" cy="1540043"/>
      </dsp:txXfrm>
    </dsp:sp>
    <dsp:sp modelId="{D595D603-4307-412D-8990-1A2D3AFA4D88}">
      <dsp:nvSpPr>
        <dsp:cNvPr id="0" name=""/>
        <dsp:cNvSpPr/>
      </dsp:nvSpPr>
      <dsp:spPr>
        <a:xfrm rot="19052453">
          <a:off x="5914335" y="2589436"/>
          <a:ext cx="804544" cy="61345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4934B-34C4-4385-B01C-46C8679E2BAD}">
      <dsp:nvSpPr>
        <dsp:cNvPr id="0" name=""/>
        <dsp:cNvSpPr/>
      </dsp:nvSpPr>
      <dsp:spPr>
        <a:xfrm>
          <a:off x="6626120" y="973033"/>
          <a:ext cx="2044836" cy="163586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Повышение квалификации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674033" y="1020946"/>
        <a:ext cx="1949010" cy="1540043"/>
      </dsp:txXfrm>
    </dsp:sp>
    <dsp:sp modelId="{5E6759E7-061E-46AD-BE49-45626D8E2027}">
      <dsp:nvSpPr>
        <dsp:cNvPr id="0" name=""/>
        <dsp:cNvSpPr/>
      </dsp:nvSpPr>
      <dsp:spPr>
        <a:xfrm>
          <a:off x="6383928" y="3710062"/>
          <a:ext cx="846504" cy="61345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506FA0-D7B4-452B-9051-C0459E7AE645}">
      <dsp:nvSpPr>
        <dsp:cNvPr id="0" name=""/>
        <dsp:cNvSpPr/>
      </dsp:nvSpPr>
      <dsp:spPr>
        <a:xfrm>
          <a:off x="7251850" y="3161377"/>
          <a:ext cx="2331379" cy="163586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Оценка профессиональных компетенций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7299763" y="3209290"/>
        <a:ext cx="2235553" cy="1540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BB244-A1B3-4E03-BCD6-672C5A330C23}" type="datetimeFigureOut">
              <a:rPr lang="ru-RU" smtClean="0"/>
              <a:t>13.09.2018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CB1A5-D625-4F17-8E85-664D7EB5F1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646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570" y="688438"/>
            <a:ext cx="4598257" cy="34421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618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2" name="Номер слайда 3"/>
          <p:cNvSpPr txBox="1">
            <a:spLocks noGrp="1"/>
          </p:cNvSpPr>
          <p:nvPr/>
        </p:nvSpPr>
        <p:spPr bwMode="auto">
          <a:xfrm>
            <a:off x="3905567" y="8718618"/>
            <a:ext cx="2987830" cy="458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32" tIns="45916" rIns="91832" bIns="45916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28231BF-BAF8-4E79-8E8E-7DBF411B381B}" type="slidenum">
              <a:rPr lang="ru-RU" altLang="ru-RU" sz="1200">
                <a:solidFill>
                  <a:prstClr val="black"/>
                </a:solidFill>
                <a:latin typeface="Calibri" panose="020F0502020204030204" pitchFamily="34" charset="0"/>
              </a:rPr>
              <a:pPr algn="r"/>
              <a:t>3</a:t>
            </a:fld>
            <a:endParaRPr lang="ru-RU" altLang="ru-RU" sz="120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795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8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36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6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424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687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650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4250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83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421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87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152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11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8402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88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23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39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5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3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1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65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51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24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2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67461-F39C-40F9-A8DF-068070B0DC9F}" type="datetimeFigureOut">
              <a:rPr lang="ru-RU" smtClean="0"/>
              <a:pPr/>
              <a:t>13.09.2018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7DD0-1D82-4669-8530-A08C1B2E77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45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98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13213" y="17528"/>
            <a:ext cx="96788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www.irro.ru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955" r="90048" b="70090"/>
          <a:stretch>
            <a:fillRect/>
          </a:stretch>
        </p:blipFill>
        <p:spPr bwMode="auto">
          <a:xfrm>
            <a:off x="9328117" y="17530"/>
            <a:ext cx="12239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39617" y="188643"/>
            <a:ext cx="6688503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Первоочередные задачи по формированию системы учительского роста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68465544"/>
              </p:ext>
            </p:extLst>
          </p:nvPr>
        </p:nvGraphicFramePr>
        <p:xfrm>
          <a:off x="1199456" y="1397000"/>
          <a:ext cx="1065718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463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Выгнутая вверх стрелка 45"/>
          <p:cNvSpPr/>
          <p:nvPr/>
        </p:nvSpPr>
        <p:spPr>
          <a:xfrm rot="20893580">
            <a:off x="2560308" y="276433"/>
            <a:ext cx="2173752" cy="5550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771" y="72146"/>
            <a:ext cx="7886700" cy="342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/>
              <a:t>Модель повышения квалификации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 rot="16200000">
            <a:off x="-1265356" y="3112923"/>
            <a:ext cx="6408712" cy="560151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88000"/>
                  <a:lumMod val="94000"/>
                </a:schemeClr>
              </a:gs>
            </a:gsLst>
          </a:gra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Анализ результатов оценочных процедур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(ВПР, НИКО, МСИ, ГИА, региональные мониторинги)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609996" y="3140972"/>
            <a:ext cx="6408712" cy="504053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88000"/>
                  <a:lumMod val="94000"/>
                </a:schemeClr>
              </a:gs>
            </a:gsLst>
          </a:gra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Выявление профессиональных дефицитов педагогов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2209051" y="3137364"/>
            <a:ext cx="357595" cy="277022"/>
            <a:chOff x="1283792" y="1403888"/>
            <a:chExt cx="357594" cy="277022"/>
          </a:xfrm>
          <a:solidFill>
            <a:schemeClr val="accent1">
              <a:lumMod val="75000"/>
            </a:schemeClr>
          </a:solidFill>
        </p:grpSpPr>
        <p:sp>
          <p:nvSpPr>
            <p:cNvPr id="7" name="Стрелка вправо 6"/>
            <p:cNvSpPr/>
            <p:nvPr/>
          </p:nvSpPr>
          <p:spPr>
            <a:xfrm>
              <a:off x="1283792" y="1403888"/>
              <a:ext cx="357594" cy="277022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трелка вправо 4"/>
            <p:cNvSpPr/>
            <p:nvPr/>
          </p:nvSpPr>
          <p:spPr>
            <a:xfrm>
              <a:off x="1283792" y="1459292"/>
              <a:ext cx="274487" cy="16621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/>
            </a:p>
          </p:txBody>
        </p:sp>
      </p:grpSp>
      <p:sp>
        <p:nvSpPr>
          <p:cNvPr id="10" name="Скругленный прямоугольник 9"/>
          <p:cNvSpPr/>
          <p:nvPr/>
        </p:nvSpPr>
        <p:spPr>
          <a:xfrm rot="16200000">
            <a:off x="6456807" y="3034289"/>
            <a:ext cx="6408712" cy="649388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88000"/>
                  <a:lumMod val="94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Анализ результатов оценочных процедур 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(ВПР, НИКО, МСИ, ГИА, региональные мониторинги)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52482" y="884452"/>
            <a:ext cx="1182311" cy="30777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УЧЕБНАЯ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2179" y="1665364"/>
            <a:ext cx="1508892" cy="30777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/>
              <a:t>МЕТОДИЧЕСКАЯ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8014" y="1288563"/>
            <a:ext cx="1182311" cy="30777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400" b="1" dirty="0"/>
              <a:t>ЭКСПЕРТНАЯ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85546" y="941568"/>
            <a:ext cx="1838695" cy="1384995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ДИССЕМИНАЦИЯ </a:t>
            </a:r>
          </a:p>
          <a:p>
            <a:pPr algn="ctr"/>
            <a:r>
              <a:rPr lang="ru-RU" sz="1400" b="1" dirty="0"/>
              <a:t>ИННОВАЦИОННОГО ПЕДАГОГИЧЕСКОГО И УПРАВЛЕНЧЕСКОГО ОПЫТА</a:t>
            </a:r>
          </a:p>
          <a:p>
            <a:pPr algn="ctr"/>
            <a:endParaRPr lang="ru-RU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498001" y="2129136"/>
            <a:ext cx="1787699" cy="52322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b="1" dirty="0"/>
              <a:t>ИНФОРМАЦИОННО-</a:t>
            </a:r>
          </a:p>
          <a:p>
            <a:r>
              <a:rPr lang="ru-RU" sz="1400" b="1" dirty="0"/>
              <a:t>ПРОСВЕТИТЕЛЬСКАЯ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20689" y="523209"/>
            <a:ext cx="49300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FF0000"/>
                </a:solidFill>
              </a:rPr>
              <a:t>ОБНОВЛЕНИЕ СОДЕРЖАНИЯ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75223" y="4025677"/>
            <a:ext cx="1395611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КОУЧ-СЕССИИ</a:t>
            </a:r>
          </a:p>
          <a:p>
            <a:pPr algn="ctr"/>
            <a:r>
              <a:rPr lang="ru-RU" sz="1000" b="1" dirty="0"/>
              <a:t>ПРОЕКТНО-АНАЛИТИЧЕСКИЕ СЕССИИ</a:t>
            </a:r>
          </a:p>
          <a:p>
            <a:pPr algn="ctr"/>
            <a:r>
              <a:rPr lang="ru-RU" sz="1000" b="1" dirty="0"/>
              <a:t>КОРПОРАТИВНОЕ ТЬЮТОРСТВО</a:t>
            </a:r>
            <a:endParaRPr lang="ru-RU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4185441" y="5093537"/>
            <a:ext cx="1395232" cy="101566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АДРЕСНЫЕ ДОПОЛНИТЕЛЬНЫЕ ПРОФЕССИОНАЛЬНЫЕ ПРОГРАММЫ ПОВЫШЕНИЯ КВАЛИФИКАЦИИ</a:t>
            </a:r>
            <a:endParaRPr lang="ru-RU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5638549" y="4906831"/>
            <a:ext cx="1420217" cy="1015663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КОНСАЛТИНГОВОЕ СОПРОВОЖДЕНИЕ КОМАНД МУНИЦИПАЛИТЕТОВ </a:t>
            </a:r>
          </a:p>
          <a:p>
            <a:pPr algn="ctr"/>
            <a:r>
              <a:rPr lang="ru-RU" sz="1000" b="1" dirty="0"/>
              <a:t>И ОБРАЗОВАТЕЛЬНЫХ ОРГАНИЗАЦИЙ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9864" y="4031304"/>
            <a:ext cx="1405705" cy="707886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ПРОДУКТИВНЫЕ ПЕДАГОГИЧЕСКИЕ И УПРАВЛЕНЧЕСКИЕ ПРАКТИКИ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5442" y="3270770"/>
            <a:ext cx="2850775" cy="707886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СЕТЕВЫЕ ПАРЫ </a:t>
            </a:r>
          </a:p>
          <a:p>
            <a:pPr algn="ctr"/>
            <a:r>
              <a:rPr lang="ru-RU" sz="1000" b="1" dirty="0"/>
              <a:t>образовательных организаций базовых и пилотных площадок – школы с низкими образовательными результатами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35296" y="3275875"/>
            <a:ext cx="1840755" cy="553998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ФОРМИРОВАНИЕ ПРОФЕССИОНАЛЬНОЙ ЭЛИТЫ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71882" y="5414661"/>
            <a:ext cx="1793753" cy="553998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ИНФОРМАЦИОННО-МЕТОДИЧЕСКИЕ ДНИ В УПРАВЛЕНЧЕСКИХ ОКРУГАХ</a:t>
            </a:r>
            <a:endParaRPr lang="ru-RU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165908" y="4946002"/>
            <a:ext cx="1806357" cy="40011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РОДИТЕЛЬСКИЕ ИНТЕРНЕТ-СОБРАНИЯ</a:t>
            </a:r>
            <a:endParaRPr lang="ru-RU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152359" y="3901539"/>
            <a:ext cx="1813275" cy="969496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/>
              <a:t>ЕДИНОЕ ИНФОРМАЦИОННО-ОБРАЗОВАТЕЛЬНОЕ ПРОСТРАНСТВО</a:t>
            </a:r>
          </a:p>
          <a:p>
            <a:pPr algn="ctr"/>
            <a:r>
              <a:rPr lang="ru-RU" sz="900" b="1" i="1" dirty="0"/>
              <a:t>СИСТЕМА ДИСТАНЦИОННОГО ОБУЧЕНИЯ, САЙТ </a:t>
            </a:r>
            <a:r>
              <a:rPr lang="en-US" sz="900" b="1" i="1" dirty="0"/>
              <a:t>IRRO.RU</a:t>
            </a:r>
            <a:r>
              <a:rPr lang="ru-RU" sz="900" b="1" i="1" dirty="0"/>
              <a:t>, </a:t>
            </a:r>
            <a:r>
              <a:rPr lang="en-US" sz="900" b="1" i="1" dirty="0"/>
              <a:t>EGE.MIDURAL.RU</a:t>
            </a:r>
            <a:endParaRPr lang="ru-RU" sz="9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4078900" y="3208653"/>
            <a:ext cx="4975827" cy="2950336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Выгнутая вниз стрелка 33"/>
          <p:cNvSpPr/>
          <p:nvPr/>
        </p:nvSpPr>
        <p:spPr>
          <a:xfrm>
            <a:off x="8746574" y="6158989"/>
            <a:ext cx="1165855" cy="62580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2737856" y="1801626"/>
            <a:ext cx="1518574" cy="1107996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КОМАНДЫ УПРАВЛЕНЧЕСКИХ ОКРУГОВ, МУНИЦИПАЛЬНЫЕ И ШКОЛЬНЫЕ КОМАНДЫ </a:t>
            </a:r>
          </a:p>
        </p:txBody>
      </p:sp>
      <p:sp>
        <p:nvSpPr>
          <p:cNvPr id="37" name="TextBox 36"/>
          <p:cNvSpPr txBox="1"/>
          <p:nvPr/>
        </p:nvSpPr>
        <p:spPr>
          <a:xfrm rot="16200000">
            <a:off x="2604294" y="3608199"/>
            <a:ext cx="1761993" cy="938719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ru-RU" sz="1100" b="1" dirty="0"/>
          </a:p>
          <a:p>
            <a:pPr algn="ctr"/>
            <a:r>
              <a:rPr lang="ru-RU" sz="1100" b="1" dirty="0"/>
              <a:t>МУНЦИПАЛЬНЫЕ МЕТОДИЧЕСКИЕ СЛУЖБЫ И ИНФОРМАЦИОННО-МЕТОДИЧЕСКИЕ ЦЕНТРЫ</a:t>
            </a:r>
          </a:p>
        </p:txBody>
      </p:sp>
      <p:sp>
        <p:nvSpPr>
          <p:cNvPr id="38" name="TextBox 37"/>
          <p:cNvSpPr txBox="1"/>
          <p:nvPr/>
        </p:nvSpPr>
        <p:spPr>
          <a:xfrm rot="16200000">
            <a:off x="2757186" y="5288431"/>
            <a:ext cx="1464028" cy="938719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ПЕДАГОГИ И РУКОВОДИТЕЛИ ОБРАЗОВАТЕЛЬНЫХ ОРГАНИЗАЦИЙ</a:t>
            </a:r>
          </a:p>
          <a:p>
            <a:pPr algn="ctr"/>
            <a:endParaRPr lang="ru-RU" sz="11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2515554" y="376620"/>
            <a:ext cx="2108462" cy="101566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СУБЪЕКТЫ </a:t>
            </a:r>
          </a:p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ПОВЫШЕНИЯ </a:t>
            </a:r>
          </a:p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</a:rPr>
              <a:t>КВАЛИФИКАЦИИ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419807" y="527422"/>
            <a:ext cx="3897468" cy="2200100"/>
          </a:xfrm>
          <a:prstGeom prst="rect">
            <a:avLst/>
          </a:prstGeom>
          <a:noFill/>
          <a:ln w="254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Штриховая стрелка вправо 44"/>
          <p:cNvSpPr/>
          <p:nvPr/>
        </p:nvSpPr>
        <p:spPr>
          <a:xfrm rot="5400000">
            <a:off x="6221565" y="2418362"/>
            <a:ext cx="412606" cy="1136213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67214" y="6214396"/>
            <a:ext cx="5048683" cy="375953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88000"/>
                  <a:lumMod val="94000"/>
                </a:schemeClr>
              </a:gs>
            </a:gsLst>
          </a:gra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ПОСТКУРСОВОЕ СОПРОВОЖДЕНИЕ 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 rot="16200000">
            <a:off x="7104903" y="3160311"/>
            <a:ext cx="6442725" cy="431357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88000"/>
                  <a:lumMod val="94000"/>
                </a:schemeClr>
              </a:gs>
            </a:gsLst>
          </a:gra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ПОВЫШЕНИЕ КАЧЕСТВА ОБРАЗОВАНИЯ</a:t>
            </a:r>
          </a:p>
        </p:txBody>
      </p:sp>
      <p:grpSp>
        <p:nvGrpSpPr>
          <p:cNvPr id="49" name="Группа 48"/>
          <p:cNvGrpSpPr/>
          <p:nvPr/>
        </p:nvGrpSpPr>
        <p:grpSpPr>
          <a:xfrm>
            <a:off x="9912425" y="3090539"/>
            <a:ext cx="357595" cy="277022"/>
            <a:chOff x="1283792" y="1403888"/>
            <a:chExt cx="357594" cy="277022"/>
          </a:xfrm>
          <a:solidFill>
            <a:schemeClr val="accent1">
              <a:lumMod val="75000"/>
            </a:schemeClr>
          </a:solidFill>
        </p:grpSpPr>
        <p:sp>
          <p:nvSpPr>
            <p:cNvPr id="50" name="Стрелка вправо 49"/>
            <p:cNvSpPr/>
            <p:nvPr/>
          </p:nvSpPr>
          <p:spPr>
            <a:xfrm>
              <a:off x="1283792" y="1403888"/>
              <a:ext cx="357594" cy="277022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Стрелка вправо 4"/>
            <p:cNvSpPr/>
            <p:nvPr/>
          </p:nvSpPr>
          <p:spPr>
            <a:xfrm>
              <a:off x="1283792" y="1459292"/>
              <a:ext cx="274487" cy="16621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100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4280813" y="2798811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ВНЕДРЕНИЕ ИННОВАЦИОННЫХ ТЕХНОЛОГИЙ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" y="-9293"/>
            <a:ext cx="96788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www.irro.ru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40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955" r="90048" b="70090"/>
          <a:stretch>
            <a:fillRect/>
          </a:stretch>
        </p:blipFill>
        <p:spPr bwMode="auto">
          <a:xfrm>
            <a:off x="10575165" y="40380"/>
            <a:ext cx="12239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05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олилиния 112"/>
          <p:cNvSpPr/>
          <p:nvPr/>
        </p:nvSpPr>
        <p:spPr>
          <a:xfrm>
            <a:off x="8048642" y="4266028"/>
            <a:ext cx="3968737" cy="415700"/>
          </a:xfrm>
          <a:custGeom>
            <a:avLst/>
            <a:gdLst>
              <a:gd name="connsiteX0" fmla="*/ 1973179 w 1973179"/>
              <a:gd name="connsiteY0" fmla="*/ 0 h 250257"/>
              <a:gd name="connsiteX1" fmla="*/ 1973179 w 1973179"/>
              <a:gd name="connsiteY1" fmla="*/ 250257 h 250257"/>
              <a:gd name="connsiteX2" fmla="*/ 0 w 1973179"/>
              <a:gd name="connsiteY2" fmla="*/ 250257 h 2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179" h="250257">
                <a:moveTo>
                  <a:pt x="1973179" y="0"/>
                </a:moveTo>
                <a:lnTo>
                  <a:pt x="1973179" y="250257"/>
                </a:lnTo>
                <a:lnTo>
                  <a:pt x="0" y="250257"/>
                </a:lnTo>
              </a:path>
            </a:pathLst>
          </a:cu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51" name="Полилиния 50"/>
          <p:cNvSpPr/>
          <p:nvPr/>
        </p:nvSpPr>
        <p:spPr>
          <a:xfrm>
            <a:off x="8158069" y="3104589"/>
            <a:ext cx="3859311" cy="528288"/>
          </a:xfrm>
          <a:custGeom>
            <a:avLst/>
            <a:gdLst>
              <a:gd name="connsiteX0" fmla="*/ 1973179 w 1973179"/>
              <a:gd name="connsiteY0" fmla="*/ 0 h 250257"/>
              <a:gd name="connsiteX1" fmla="*/ 1973179 w 1973179"/>
              <a:gd name="connsiteY1" fmla="*/ 250257 h 250257"/>
              <a:gd name="connsiteX2" fmla="*/ 0 w 1973179"/>
              <a:gd name="connsiteY2" fmla="*/ 250257 h 2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179" h="250257">
                <a:moveTo>
                  <a:pt x="1973179" y="0"/>
                </a:moveTo>
                <a:lnTo>
                  <a:pt x="1973179" y="250257"/>
                </a:lnTo>
                <a:lnTo>
                  <a:pt x="0" y="250257"/>
                </a:lnTo>
              </a:path>
            </a:pathLst>
          </a:cu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45" name="Полилиния 44"/>
          <p:cNvSpPr/>
          <p:nvPr/>
        </p:nvSpPr>
        <p:spPr>
          <a:xfrm flipH="1">
            <a:off x="98307" y="4266031"/>
            <a:ext cx="4601679" cy="455491"/>
          </a:xfrm>
          <a:custGeom>
            <a:avLst/>
            <a:gdLst>
              <a:gd name="connsiteX0" fmla="*/ 1973179 w 1973179"/>
              <a:gd name="connsiteY0" fmla="*/ 0 h 250257"/>
              <a:gd name="connsiteX1" fmla="*/ 1973179 w 1973179"/>
              <a:gd name="connsiteY1" fmla="*/ 250257 h 250257"/>
              <a:gd name="connsiteX2" fmla="*/ 0 w 1973179"/>
              <a:gd name="connsiteY2" fmla="*/ 250257 h 2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179" h="250257">
                <a:moveTo>
                  <a:pt x="1973179" y="0"/>
                </a:moveTo>
                <a:lnTo>
                  <a:pt x="1973179" y="250257"/>
                </a:lnTo>
                <a:lnTo>
                  <a:pt x="0" y="250257"/>
                </a:lnTo>
              </a:path>
            </a:pathLst>
          </a:cu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47" name="Полилиния 46"/>
          <p:cNvSpPr/>
          <p:nvPr/>
        </p:nvSpPr>
        <p:spPr>
          <a:xfrm flipH="1">
            <a:off x="3812836" y="5025462"/>
            <a:ext cx="5502875" cy="361037"/>
          </a:xfrm>
          <a:custGeom>
            <a:avLst/>
            <a:gdLst>
              <a:gd name="connsiteX0" fmla="*/ 1973179 w 1973179"/>
              <a:gd name="connsiteY0" fmla="*/ 0 h 250257"/>
              <a:gd name="connsiteX1" fmla="*/ 1973179 w 1973179"/>
              <a:gd name="connsiteY1" fmla="*/ 250257 h 250257"/>
              <a:gd name="connsiteX2" fmla="*/ 0 w 1973179"/>
              <a:gd name="connsiteY2" fmla="*/ 250257 h 2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179" h="250257">
                <a:moveTo>
                  <a:pt x="1973179" y="0"/>
                </a:moveTo>
                <a:lnTo>
                  <a:pt x="1973179" y="250257"/>
                </a:lnTo>
                <a:lnTo>
                  <a:pt x="0" y="250257"/>
                </a:lnTo>
              </a:path>
            </a:pathLst>
          </a:custGeom>
          <a:noFill/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16392" name="TextBox 47"/>
          <p:cNvSpPr txBox="1">
            <a:spLocks noChangeArrowheads="1"/>
          </p:cNvSpPr>
          <p:nvPr/>
        </p:nvSpPr>
        <p:spPr bwMode="auto">
          <a:xfrm>
            <a:off x="3586901" y="4784211"/>
            <a:ext cx="59547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КОУЧ-СЕССИИ, ПРОЕКТНО-АНАЛИТИЧЕСКИЕ СЕССИИ, КОРПОРАТИВНОЕ </a:t>
            </a:r>
            <a:r>
              <a:rPr lang="ru-RU" sz="1600" b="1" dirty="0">
                <a:solidFill>
                  <a:prstClr val="black"/>
                </a:solidFill>
              </a:rPr>
              <a:t>ТЬЮТОРСТВО</a:t>
            </a:r>
            <a:endParaRPr lang="ru-RU" altLang="ru-RU" sz="16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6393" name="TextBox 48"/>
          <p:cNvSpPr txBox="1">
            <a:spLocks noChangeArrowheads="1"/>
          </p:cNvSpPr>
          <p:nvPr/>
        </p:nvSpPr>
        <p:spPr bwMode="auto">
          <a:xfrm>
            <a:off x="-193270" y="2538856"/>
            <a:ext cx="5495897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500" b="1" dirty="0">
                <a:solidFill>
                  <a:prstClr val="black"/>
                </a:solidFill>
                <a:latin typeface="Calibri"/>
              </a:rPr>
              <a:t>ПОВЫШЕНИЕ КВАЛИФИКАЦИИ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500" b="1" dirty="0">
                <a:solidFill>
                  <a:prstClr val="black"/>
                </a:solidFill>
                <a:latin typeface="Calibri"/>
              </a:rPr>
              <a:t>МУНИЦИПАЛЬНЫХ И ШКОЛЬНЫХ КОМАНД: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i="1" dirty="0">
                <a:solidFill>
                  <a:prstClr val="black"/>
                </a:solidFill>
              </a:rPr>
              <a:t>КОУЧ-СЕССИИ, ВЕБ-КОНСУЛЬТАЦИИ,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i="1" dirty="0">
                <a:solidFill>
                  <a:prstClr val="black"/>
                </a:solidFill>
              </a:rPr>
              <a:t> ИНФОРМАЦИОННО-МЕТОДИЧЕСКИЕ ДНИ,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200" b="1" i="1" dirty="0">
                <a:solidFill>
                  <a:prstClr val="black"/>
                </a:solidFill>
              </a:rPr>
              <a:t>ПРОЕКТНО-АНАЛИТИЧЕСКИЕ СЕССИИ</a:t>
            </a:r>
          </a:p>
        </p:txBody>
      </p:sp>
      <p:sp>
        <p:nvSpPr>
          <p:cNvPr id="16394" name="TextBox 52"/>
          <p:cNvSpPr txBox="1">
            <a:spLocks noChangeArrowheads="1"/>
          </p:cNvSpPr>
          <p:nvPr/>
        </p:nvSpPr>
        <p:spPr bwMode="auto">
          <a:xfrm>
            <a:off x="8298637" y="3859489"/>
            <a:ext cx="3687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1600" b="1" dirty="0">
                <a:solidFill>
                  <a:prstClr val="black"/>
                </a:solidFill>
              </a:rPr>
              <a:t>ПРОДУКТИВНЫЕ ПЕДАГОГИЧЕСКИЕ И УПРАВЛЕНЧЕСКИЕ ПРАКТИКИ</a:t>
            </a:r>
          </a:p>
        </p:txBody>
      </p:sp>
      <p:sp>
        <p:nvSpPr>
          <p:cNvPr id="16396" name="TextBox 20"/>
          <p:cNvSpPr txBox="1">
            <a:spLocks noChangeArrowheads="1"/>
          </p:cNvSpPr>
          <p:nvPr/>
        </p:nvSpPr>
        <p:spPr bwMode="auto">
          <a:xfrm>
            <a:off x="8022263" y="2309440"/>
            <a:ext cx="402149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1600" b="1" dirty="0">
                <a:solidFill>
                  <a:prstClr val="black"/>
                </a:solidFill>
              </a:rPr>
              <a:t>АДРЕСНЫЕ </a:t>
            </a:r>
            <a:r>
              <a:rPr lang="ru-RU" sz="1600" b="1" dirty="0" smtClean="0">
                <a:solidFill>
                  <a:prstClr val="black"/>
                </a:solidFill>
              </a:rPr>
              <a:t> ДОПОЛНИТЕЛЬНЫЕ </a:t>
            </a:r>
            <a:r>
              <a:rPr lang="ru-RU" sz="1600" b="1" dirty="0">
                <a:solidFill>
                  <a:prstClr val="black"/>
                </a:solidFill>
              </a:rPr>
              <a:t>ПРОФЕССИОНАЛЬНЫЕ ПРОГРАММЫ ПОВЫШЕНИЯ </a:t>
            </a:r>
            <a:r>
              <a:rPr lang="ru-RU" sz="1600" b="1" dirty="0" smtClean="0">
                <a:solidFill>
                  <a:prstClr val="black"/>
                </a:solidFill>
              </a:rPr>
              <a:t>КВАЛИФИКАЦИИ И ПЕРЕПОДГОТОВКИ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6400" name="TextBox 26"/>
          <p:cNvSpPr txBox="1">
            <a:spLocks noChangeArrowheads="1"/>
          </p:cNvSpPr>
          <p:nvPr/>
        </p:nvSpPr>
        <p:spPr bwMode="auto">
          <a:xfrm>
            <a:off x="150455" y="3820115"/>
            <a:ext cx="4706500" cy="88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1600" b="1" dirty="0">
                <a:solidFill>
                  <a:prstClr val="black"/>
                </a:solidFill>
              </a:rPr>
              <a:t>КОНСАЛТИНГОВОЕ СОПРОВОЖДЕНИЕ КОМАНД МУНИЦИПАЛИТЕТОВ 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1600" b="1" dirty="0">
                <a:solidFill>
                  <a:prstClr val="black"/>
                </a:solidFill>
              </a:rPr>
              <a:t>И ОБРАЗОВАТЕЛЬНЫХ ОРГАНИЗАЦИЙ</a:t>
            </a:r>
          </a:p>
        </p:txBody>
      </p:sp>
      <p:sp>
        <p:nvSpPr>
          <p:cNvPr id="29" name="Полилиния 28"/>
          <p:cNvSpPr/>
          <p:nvPr/>
        </p:nvSpPr>
        <p:spPr>
          <a:xfrm flipH="1">
            <a:off x="155725" y="3097445"/>
            <a:ext cx="4597073" cy="554102"/>
          </a:xfrm>
          <a:custGeom>
            <a:avLst/>
            <a:gdLst>
              <a:gd name="connsiteX0" fmla="*/ 1973179 w 1973179"/>
              <a:gd name="connsiteY0" fmla="*/ 0 h 250257"/>
              <a:gd name="connsiteX1" fmla="*/ 1973179 w 1973179"/>
              <a:gd name="connsiteY1" fmla="*/ 250257 h 250257"/>
              <a:gd name="connsiteX2" fmla="*/ 0 w 1973179"/>
              <a:gd name="connsiteY2" fmla="*/ 250257 h 2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179" h="250257">
                <a:moveTo>
                  <a:pt x="1973179" y="0"/>
                </a:moveTo>
                <a:lnTo>
                  <a:pt x="1973179" y="250257"/>
                </a:lnTo>
                <a:lnTo>
                  <a:pt x="0" y="250257"/>
                </a:lnTo>
              </a:path>
            </a:pathLst>
          </a:cu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30" name="Полилиния 29"/>
          <p:cNvSpPr/>
          <p:nvPr/>
        </p:nvSpPr>
        <p:spPr>
          <a:xfrm flipH="1">
            <a:off x="3920606" y="1747498"/>
            <a:ext cx="5287332" cy="590217"/>
          </a:xfrm>
          <a:custGeom>
            <a:avLst/>
            <a:gdLst>
              <a:gd name="connsiteX0" fmla="*/ 1973179 w 1973179"/>
              <a:gd name="connsiteY0" fmla="*/ 0 h 250257"/>
              <a:gd name="connsiteX1" fmla="*/ 1973179 w 1973179"/>
              <a:gd name="connsiteY1" fmla="*/ 250257 h 250257"/>
              <a:gd name="connsiteX2" fmla="*/ 0 w 1973179"/>
              <a:gd name="connsiteY2" fmla="*/ 250257 h 25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3179" h="250257">
                <a:moveTo>
                  <a:pt x="1973179" y="0"/>
                </a:moveTo>
                <a:lnTo>
                  <a:pt x="1973179" y="250257"/>
                </a:lnTo>
                <a:lnTo>
                  <a:pt x="0" y="250257"/>
                </a:lnTo>
              </a:path>
            </a:pathLst>
          </a:custGeom>
          <a:ln w="381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16403" name="TextBox 30"/>
          <p:cNvSpPr txBox="1">
            <a:spLocks noChangeArrowheads="1"/>
          </p:cNvSpPr>
          <p:nvPr/>
        </p:nvSpPr>
        <p:spPr bwMode="auto">
          <a:xfrm>
            <a:off x="3931965" y="1368762"/>
            <a:ext cx="5323643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1600" b="1" dirty="0">
                <a:solidFill>
                  <a:prstClr val="black"/>
                </a:solidFill>
              </a:rPr>
              <a:t>ЕДИНОЕ ИНФОРМАЦИОННО-ОБРАЗОВАТЕЛЬНОЕ ПРОСТРАНСТВО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ru-RU" sz="1200" b="1" i="1" dirty="0">
                <a:solidFill>
                  <a:prstClr val="black"/>
                </a:solidFill>
              </a:rPr>
              <a:t>СИСТЕМА ДИСТАНЦИОННОГО ОБУЧЕНИЯ, САЙТ </a:t>
            </a:r>
            <a:r>
              <a:rPr lang="en-US" sz="1200" b="1" i="1" dirty="0">
                <a:solidFill>
                  <a:prstClr val="black"/>
                </a:solidFill>
              </a:rPr>
              <a:t>IRRO.RU</a:t>
            </a:r>
            <a:r>
              <a:rPr lang="ru-RU" sz="1200" b="1" i="1" dirty="0">
                <a:solidFill>
                  <a:prstClr val="black"/>
                </a:solidFill>
              </a:rPr>
              <a:t>, </a:t>
            </a:r>
            <a:r>
              <a:rPr lang="en-US" sz="1200" b="1" i="1" dirty="0">
                <a:solidFill>
                  <a:prstClr val="black"/>
                </a:solidFill>
              </a:rPr>
              <a:t>EGE.MIDURAL.RU</a:t>
            </a:r>
            <a:endParaRPr lang="ru-RU" sz="1200" b="1" i="1" dirty="0">
              <a:solidFill>
                <a:prstClr val="black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 rot="10800000">
            <a:off x="4837531" y="2422543"/>
            <a:ext cx="1425127" cy="2215068"/>
          </a:xfrm>
          <a:prstGeom prst="curvedLeftArrow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33" name="Выгнутая вправо стрелка 32"/>
          <p:cNvSpPr/>
          <p:nvPr/>
        </p:nvSpPr>
        <p:spPr>
          <a:xfrm>
            <a:off x="6690987" y="2479187"/>
            <a:ext cx="1357655" cy="2273679"/>
          </a:xfrm>
          <a:prstGeom prst="curvedLeftArrow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>
              <a:solidFill>
                <a:prstClr val="black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50456" y="6035183"/>
            <a:ext cx="11866923" cy="694897"/>
          </a:xfrm>
          <a:prstGeom prst="roundRect">
            <a:avLst/>
          </a:prstGeom>
          <a:gradFill>
            <a:gsLst>
              <a:gs pos="1000">
                <a:schemeClr val="accent4">
                  <a:lumMod val="60000"/>
                  <a:lumOff val="40000"/>
                </a:schemeClr>
              </a:gs>
              <a:gs pos="18000">
                <a:schemeClr val="accent1">
                  <a:shade val="88000"/>
                  <a:lumMod val="94000"/>
                </a:schemeClr>
              </a:gs>
            </a:gsLst>
          </a:gra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</a:rPr>
              <a:t>АНАЛИЗ РЕЗУЛЬТАТОВ ОЦЕНОЧНЫХ ПРОЦЕДУР </a:t>
            </a:r>
          </a:p>
          <a:p>
            <a:pPr algn="ctr">
              <a:defRPr/>
            </a:pPr>
            <a:r>
              <a:rPr lang="ru-RU" b="1" dirty="0" smtClean="0">
                <a:solidFill>
                  <a:prstClr val="white"/>
                </a:solidFill>
              </a:rPr>
              <a:t>(</a:t>
            </a:r>
            <a:r>
              <a:rPr lang="ru-RU" b="1" dirty="0">
                <a:solidFill>
                  <a:prstClr val="white"/>
                </a:solidFill>
              </a:rPr>
              <a:t>МСИ, </a:t>
            </a:r>
            <a:r>
              <a:rPr lang="ru-RU" b="1" dirty="0" smtClean="0">
                <a:solidFill>
                  <a:prstClr val="white"/>
                </a:solidFill>
              </a:rPr>
              <a:t>ВПР</a:t>
            </a:r>
            <a:r>
              <a:rPr lang="ru-RU" b="1" dirty="0">
                <a:solidFill>
                  <a:prstClr val="white"/>
                </a:solidFill>
              </a:rPr>
              <a:t>, НИКО, </a:t>
            </a:r>
            <a:r>
              <a:rPr lang="ru-RU" b="1" dirty="0" smtClean="0">
                <a:solidFill>
                  <a:prstClr val="white"/>
                </a:solidFill>
              </a:rPr>
              <a:t>ГИА</a:t>
            </a:r>
            <a:r>
              <a:rPr lang="ru-RU" b="1" dirty="0">
                <a:solidFill>
                  <a:prstClr val="white"/>
                </a:solidFill>
              </a:rPr>
              <a:t>, РЕГИОНАЛЬНЫЕ МОНИТОРИНГИ)</a:t>
            </a:r>
          </a:p>
        </p:txBody>
      </p:sp>
      <p:sp>
        <p:nvSpPr>
          <p:cNvPr id="26" name="Заголовок 1"/>
          <p:cNvSpPr>
            <a:spLocks noGrp="1"/>
          </p:cNvSpPr>
          <p:nvPr>
            <p:ph type="title"/>
          </p:nvPr>
        </p:nvSpPr>
        <p:spPr>
          <a:xfrm>
            <a:off x="2831637" y="32317"/>
            <a:ext cx="8956576" cy="1143000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Система переподготовки и повышения квалификации ГАОУ ДПО Свердловской области «Институт развития образования»</a:t>
            </a:r>
            <a:endParaRPr lang="ru-RU" sz="22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8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955" r="90048" b="70090"/>
          <a:stretch>
            <a:fillRect/>
          </a:stretch>
        </p:blipFill>
        <p:spPr bwMode="auto">
          <a:xfrm>
            <a:off x="5748299" y="3010092"/>
            <a:ext cx="1631949" cy="111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Скругленный прямоугольник 30"/>
          <p:cNvSpPr/>
          <p:nvPr/>
        </p:nvSpPr>
        <p:spPr>
          <a:xfrm>
            <a:off x="150456" y="5547194"/>
            <a:ext cx="11866923" cy="427153"/>
          </a:xfrm>
          <a:prstGeom prst="roundRect">
            <a:avLst/>
          </a:prstGeom>
          <a:gradFill>
            <a:gsLst>
              <a:gs pos="0">
                <a:schemeClr val="accent4">
                  <a:lumMod val="60000"/>
                  <a:lumOff val="40000"/>
                </a:schemeClr>
              </a:gs>
              <a:gs pos="26000">
                <a:schemeClr val="accent1">
                  <a:shade val="88000"/>
                  <a:lumMod val="94000"/>
                </a:schemeClr>
              </a:gs>
            </a:gsLst>
          </a:gradFill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prstClr val="white"/>
                </a:solidFill>
              </a:rPr>
              <a:t>ВЫЯВЛЕНИЕ ПРОФЕССИОНАЛЬНЫХ ДЕФИЦИТОВ ПЕДАГОГОВ</a:t>
            </a:r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8" y="1289581"/>
            <a:ext cx="1637071" cy="121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894669" y="1297322"/>
            <a:ext cx="1893547" cy="94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8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456" y="188640"/>
            <a:ext cx="9422837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121920" tIns="60960" rIns="121920" bIns="6096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результатов оценки качества образования </a:t>
            </a:r>
            <a:br>
              <a:rPr lang="ru-RU" alt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Группы управленческих решений на основе результатов оценочных процедур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99456" y="1412776"/>
            <a:ext cx="10801200" cy="5184576"/>
          </a:xfrm>
        </p:spPr>
        <p:txBody>
          <a:bodyPr/>
          <a:lstStyle/>
          <a:p>
            <a:pPr>
              <a:lnSpc>
                <a:spcPts val="1867"/>
              </a:lnSpc>
              <a:spcBef>
                <a:spcPts val="0"/>
              </a:spcBef>
            </a:pPr>
            <a:r>
              <a:rPr lang="ru-RU" sz="1867" b="1" dirty="0">
                <a:solidFill>
                  <a:prstClr val="black"/>
                </a:solidFill>
              </a:rPr>
              <a:t>Оценка и управление развитием территориальных образовательных систем</a:t>
            </a: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Распределение ресурсов и изменение условий организации образовательного процесса. Оптимизация и развитие сети, организация сетевого взаимодействия</a:t>
            </a: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Проектирование и реализация комплекса мер по повышению качества образования через отбор позитивного опыта и организацию эффективной работы</a:t>
            </a: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Информирование  населения о состоянии системы </a:t>
            </a:r>
            <a:r>
              <a:rPr lang="ru-RU" sz="1600" i="1" dirty="0" smtClean="0">
                <a:solidFill>
                  <a:prstClr val="black"/>
                </a:solidFill>
              </a:rPr>
              <a:t>образования</a:t>
            </a:r>
            <a:endParaRPr lang="ru-RU" sz="1600" i="1" dirty="0">
              <a:solidFill>
                <a:prstClr val="black"/>
              </a:solidFill>
            </a:endParaRPr>
          </a:p>
          <a:p>
            <a:pPr>
              <a:lnSpc>
                <a:spcPts val="1867"/>
              </a:lnSpc>
              <a:spcBef>
                <a:spcPts val="0"/>
              </a:spcBef>
            </a:pPr>
            <a:r>
              <a:rPr lang="ru-RU" sz="1867" b="1" dirty="0">
                <a:solidFill>
                  <a:prstClr val="black"/>
                </a:solidFill>
              </a:rPr>
              <a:t>Оценка и управление развитием </a:t>
            </a:r>
            <a:r>
              <a:rPr lang="ru-RU" sz="1867" b="1" dirty="0" smtClean="0">
                <a:solidFill>
                  <a:prstClr val="black"/>
                </a:solidFill>
              </a:rPr>
              <a:t>образовательной организации</a:t>
            </a:r>
            <a:endParaRPr lang="ru-RU" sz="1867" b="1" dirty="0">
              <a:solidFill>
                <a:prstClr val="black"/>
              </a:solidFill>
            </a:endParaRP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Аккредитация </a:t>
            </a:r>
            <a:r>
              <a:rPr lang="ru-RU" sz="1600" i="1" dirty="0" smtClean="0">
                <a:solidFill>
                  <a:prstClr val="black"/>
                </a:solidFill>
              </a:rPr>
              <a:t>образовательной организации, </a:t>
            </a:r>
            <a:r>
              <a:rPr lang="ru-RU" sz="1600" i="1" dirty="0">
                <a:solidFill>
                  <a:prstClr val="black"/>
                </a:solidFill>
              </a:rPr>
              <a:t>изменение </a:t>
            </a:r>
            <a:r>
              <a:rPr lang="ru-RU" sz="1600" i="1" dirty="0" smtClean="0">
                <a:solidFill>
                  <a:prstClr val="black"/>
                </a:solidFill>
              </a:rPr>
              <a:t>статуса</a:t>
            </a:r>
            <a:endParaRPr lang="ru-RU" sz="1600" i="1" dirty="0">
              <a:solidFill>
                <a:prstClr val="black"/>
              </a:solidFill>
            </a:endParaRP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Распределение ресурсов и изменение условий организации образовательного процесса в </a:t>
            </a:r>
            <a:r>
              <a:rPr lang="ru-RU" sz="1600" i="1" dirty="0" smtClean="0">
                <a:solidFill>
                  <a:prstClr val="black"/>
                </a:solidFill>
              </a:rPr>
              <a:t>школе</a:t>
            </a:r>
            <a:endParaRPr lang="ru-RU" sz="1600" i="1" dirty="0">
              <a:solidFill>
                <a:prstClr val="black"/>
              </a:solidFill>
            </a:endParaRP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Распределение грантов</a:t>
            </a: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Информирование населения об </a:t>
            </a:r>
            <a:r>
              <a:rPr lang="ru-RU" sz="1600" i="1" dirty="0" smtClean="0">
                <a:solidFill>
                  <a:prstClr val="black"/>
                </a:solidFill>
              </a:rPr>
              <a:t>образовательной организации</a:t>
            </a:r>
            <a:endParaRPr lang="ru-RU" sz="1600" i="1" dirty="0">
              <a:solidFill>
                <a:prstClr val="black"/>
              </a:solidFill>
            </a:endParaRPr>
          </a:p>
          <a:p>
            <a:pPr>
              <a:lnSpc>
                <a:spcPts val="1867"/>
              </a:lnSpc>
              <a:spcBef>
                <a:spcPts val="0"/>
              </a:spcBef>
            </a:pPr>
            <a:r>
              <a:rPr lang="ru-RU" sz="1867" b="1" dirty="0">
                <a:solidFill>
                  <a:prstClr val="black"/>
                </a:solidFill>
              </a:rPr>
              <a:t>Оценка, стимулирование деятельности  и профессионального развития педагогических работников</a:t>
            </a: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Аттестация педагогических </a:t>
            </a:r>
            <a:r>
              <a:rPr lang="ru-RU" sz="1600" i="1" dirty="0" smtClean="0">
                <a:solidFill>
                  <a:prstClr val="black"/>
                </a:solidFill>
              </a:rPr>
              <a:t>работников</a:t>
            </a:r>
            <a:endParaRPr lang="ru-RU" sz="1600" i="1" dirty="0">
              <a:solidFill>
                <a:prstClr val="black"/>
              </a:solidFill>
            </a:endParaRP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Установление стимулирующих надбавок, грантов</a:t>
            </a: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>
                <a:solidFill>
                  <a:prstClr val="black"/>
                </a:solidFill>
              </a:rPr>
              <a:t>Разработка программ повышения квалификации педагогических кадров</a:t>
            </a:r>
          </a:p>
          <a:p>
            <a:pPr>
              <a:lnSpc>
                <a:spcPts val="1867"/>
              </a:lnSpc>
              <a:spcBef>
                <a:spcPts val="0"/>
              </a:spcBef>
            </a:pPr>
            <a:r>
              <a:rPr lang="ru-RU" sz="1867" b="1" dirty="0"/>
              <a:t>Совершенствование содержания и методов работы с учащимися</a:t>
            </a:r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/>
              <a:t>Программы работы с отдельными категориями учащихся (одарённые дети, дети-инвалиды, дети, испытывающие трудности в обучении</a:t>
            </a:r>
            <a:r>
              <a:rPr lang="ru-RU" sz="1600" i="1" dirty="0" smtClean="0"/>
              <a:t>)</a:t>
            </a:r>
            <a:endParaRPr lang="ru-RU" sz="1600" i="1" dirty="0"/>
          </a:p>
          <a:p>
            <a:pPr lvl="1">
              <a:lnSpc>
                <a:spcPts val="1867"/>
              </a:lnSpc>
              <a:spcBef>
                <a:spcPts val="0"/>
              </a:spcBef>
            </a:pPr>
            <a:r>
              <a:rPr lang="ru-RU" sz="1600" i="1" dirty="0"/>
              <a:t>Выстраивание индивидуальных образовательных траекторий</a:t>
            </a:r>
            <a:endParaRPr lang="ru-RU" sz="2400" dirty="0"/>
          </a:p>
          <a:p>
            <a:pPr>
              <a:lnSpc>
                <a:spcPts val="1867"/>
              </a:lnSpc>
              <a:spcBef>
                <a:spcPts val="0"/>
              </a:spcBef>
            </a:pPr>
            <a:endParaRPr lang="ru-RU" sz="1867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532" y="0"/>
            <a:ext cx="96788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www.irro.ru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955" r="90048" b="70090"/>
          <a:stretch>
            <a:fillRect/>
          </a:stretch>
        </p:blipFill>
        <p:spPr bwMode="auto">
          <a:xfrm>
            <a:off x="10575165" y="40380"/>
            <a:ext cx="12239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4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6"/>
          <p:cNvGrpSpPr/>
          <p:nvPr/>
        </p:nvGrpSpPr>
        <p:grpSpPr>
          <a:xfrm>
            <a:off x="2783633" y="804371"/>
            <a:ext cx="6107871" cy="5904656"/>
            <a:chOff x="1331640" y="116632"/>
            <a:chExt cx="6696744" cy="6624736"/>
          </a:xfrm>
        </p:grpSpPr>
        <p:grpSp>
          <p:nvGrpSpPr>
            <p:cNvPr id="7" name="Группа 9"/>
            <p:cNvGrpSpPr/>
            <p:nvPr/>
          </p:nvGrpSpPr>
          <p:grpSpPr>
            <a:xfrm>
              <a:off x="1331640" y="116632"/>
              <a:ext cx="6696744" cy="6624736"/>
              <a:chOff x="1979712" y="1746873"/>
              <a:chExt cx="4136082" cy="4105645"/>
            </a:xfrm>
          </p:grpSpPr>
          <p:sp>
            <p:nvSpPr>
              <p:cNvPr id="24" name="Овал 23"/>
              <p:cNvSpPr/>
              <p:nvPr/>
            </p:nvSpPr>
            <p:spPr>
              <a:xfrm>
                <a:off x="1979712" y="1746873"/>
                <a:ext cx="4136082" cy="4105645"/>
              </a:xfrm>
              <a:prstGeom prst="ellipse">
                <a:avLst/>
              </a:prstGeom>
              <a:solidFill>
                <a:srgbClr val="AFEB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33CC33"/>
                  </a:solidFill>
                </a:endParaRPr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2715605" y="2503551"/>
                <a:ext cx="2664296" cy="2592288"/>
              </a:xfrm>
              <a:prstGeom prst="ellipse">
                <a:avLst/>
              </a:prstGeom>
              <a:solidFill>
                <a:srgbClr val="65D9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33CC33"/>
                  </a:solidFill>
                </a:endParaRPr>
              </a:p>
            </p:txBody>
          </p:sp>
          <p:sp>
            <p:nvSpPr>
              <p:cNvPr id="26" name="Овал 25">
                <a:hlinkClick r:id="rId2" action="ppaction://hlinksldjump"/>
              </p:cNvPr>
              <p:cNvSpPr/>
              <p:nvPr/>
            </p:nvSpPr>
            <p:spPr>
              <a:xfrm>
                <a:off x="3548506" y="3308313"/>
                <a:ext cx="998493" cy="982763"/>
              </a:xfrm>
              <a:prstGeom prst="ellipse">
                <a:avLst/>
              </a:prstGeom>
              <a:solidFill>
                <a:srgbClr val="2BAB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33CC33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870208" y="3061447"/>
              <a:ext cx="1618135" cy="4616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301681"/>
                </a:avLst>
              </a:prstTxWarp>
              <a:spAutoFit/>
            </a:bodyPr>
            <a:lstStyle/>
            <a:p>
              <a:pPr algn="ctr"/>
              <a:r>
                <a:rPr lang="ru-RU" sz="3200" b="1" u="sng" dirty="0">
                  <a:solidFill>
                    <a:srgbClr val="C00000"/>
                  </a:solidFill>
                </a:rPr>
                <a:t>РЕБЁНОК</a:t>
              </a:r>
            </a:p>
          </p:txBody>
        </p:sp>
        <p:sp>
          <p:nvSpPr>
            <p:cNvPr id="28" name="TextBox 27">
              <a:hlinkClick r:id="" action="ppaction://noaction"/>
            </p:cNvPr>
            <p:cNvSpPr txBox="1"/>
            <p:nvPr/>
          </p:nvSpPr>
          <p:spPr>
            <a:xfrm>
              <a:off x="4034871" y="3151851"/>
              <a:ext cx="1396343" cy="58477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400" b="1" i="1" dirty="0">
                  <a:solidFill>
                    <a:srgbClr val="C00000"/>
                  </a:solidFill>
                </a:rPr>
                <a:t>Улучшение</a:t>
              </a:r>
            </a:p>
            <a:p>
              <a:pPr algn="ctr"/>
              <a:r>
                <a:rPr lang="ru-RU" sz="2400" b="1" i="1" dirty="0">
                  <a:solidFill>
                    <a:srgbClr val="C00000"/>
                  </a:solidFill>
                </a:rPr>
                <a:t>результатов</a:t>
              </a:r>
            </a:p>
          </p:txBody>
        </p:sp>
        <p:sp>
          <p:nvSpPr>
            <p:cNvPr id="29" name="TextBox 28">
              <a:hlinkClick r:id="" action="ppaction://noaction"/>
            </p:cNvPr>
            <p:cNvSpPr txBox="1"/>
            <p:nvPr/>
          </p:nvSpPr>
          <p:spPr>
            <a:xfrm>
              <a:off x="3291356" y="1974790"/>
              <a:ext cx="2592288" cy="92815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ru-RU" sz="4000" b="1" spc="300" dirty="0">
                  <a:solidFill>
                    <a:srgbClr val="117947"/>
                  </a:solidFill>
                </a:rPr>
                <a:t>ПЕДАГОГ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51062" y="4000133"/>
              <a:ext cx="285642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3200" b="1" i="1" dirty="0">
                  <a:solidFill>
                    <a:srgbClr val="117947"/>
                  </a:solidFill>
                </a:rPr>
                <a:t>Улучшение</a:t>
              </a:r>
            </a:p>
            <a:p>
              <a:pPr algn="ctr"/>
              <a:r>
                <a:rPr lang="ru-RU" sz="3200" b="1" i="1" dirty="0">
                  <a:solidFill>
                    <a:srgbClr val="117947"/>
                  </a:solidFill>
                </a:rPr>
                <a:t>качества преподавания</a:t>
              </a:r>
            </a:p>
          </p:txBody>
        </p:sp>
        <p:sp>
          <p:nvSpPr>
            <p:cNvPr id="31" name="TextBox 30">
              <a:hlinkClick r:id="rId2" action="ppaction://hlinksldjump"/>
            </p:cNvPr>
            <p:cNvSpPr txBox="1"/>
            <p:nvPr/>
          </p:nvSpPr>
          <p:spPr>
            <a:xfrm>
              <a:off x="1979712" y="1063378"/>
              <a:ext cx="5688632" cy="107032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145911"/>
                </a:avLst>
              </a:prstTxWarp>
              <a:spAutoFit/>
            </a:bodyPr>
            <a:lstStyle/>
            <a:p>
              <a:pPr algn="ctr"/>
              <a:r>
                <a:rPr lang="ru-RU" sz="4000" b="1" spc="300" dirty="0">
                  <a:solidFill>
                    <a:srgbClr val="135513"/>
                  </a:solidFill>
                </a:rPr>
                <a:t>РУКОВОДИТЕЛЬ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63372" y="5177736"/>
              <a:ext cx="285642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800" b="1" i="1" dirty="0">
                  <a:solidFill>
                    <a:srgbClr val="135513"/>
                  </a:solidFill>
                </a:rPr>
                <a:t>Улучшение</a:t>
              </a:r>
            </a:p>
            <a:p>
              <a:pPr algn="ctr"/>
              <a:r>
                <a:rPr lang="ru-RU" sz="2800" b="1" i="1" dirty="0">
                  <a:solidFill>
                    <a:srgbClr val="135513"/>
                  </a:solidFill>
                </a:rPr>
                <a:t>качества управления</a:t>
              </a:r>
            </a:p>
          </p:txBody>
        </p:sp>
      </p:grpSp>
      <p:sp>
        <p:nvSpPr>
          <p:cNvPr id="35" name="Заголовок 1"/>
          <p:cNvSpPr txBox="1">
            <a:spLocks/>
          </p:cNvSpPr>
          <p:nvPr/>
        </p:nvSpPr>
        <p:spPr>
          <a:xfrm>
            <a:off x="4079776" y="143508"/>
            <a:ext cx="4032448" cy="810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 изменений</a:t>
            </a: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5355659" y="2635336"/>
            <a:ext cx="1604439" cy="1585755"/>
          </a:xfrm>
          <a:prstGeom prst="ellipse">
            <a:avLst/>
          </a:prstGeom>
          <a:solidFill>
            <a:srgbClr val="FFFFFF">
              <a:alpha val="7059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" action="ppaction://noaction"/>
          </p:cNvPr>
          <p:cNvSpPr/>
          <p:nvPr/>
        </p:nvSpPr>
        <p:spPr>
          <a:xfrm>
            <a:off x="4151784" y="1628800"/>
            <a:ext cx="4176464" cy="936104"/>
          </a:xfrm>
          <a:prstGeom prst="ellipse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/>
          </a:p>
        </p:txBody>
      </p:sp>
      <p:sp>
        <p:nvSpPr>
          <p:cNvPr id="6" name="Овал 5">
            <a:hlinkClick r:id="rId2" action="ppaction://hlinksldjump"/>
          </p:cNvPr>
          <p:cNvSpPr/>
          <p:nvPr/>
        </p:nvSpPr>
        <p:spPr>
          <a:xfrm>
            <a:off x="3719736" y="548683"/>
            <a:ext cx="4824536" cy="788903"/>
          </a:xfrm>
          <a:prstGeom prst="ellipse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" t="14955" r="90048" b="70090"/>
          <a:stretch>
            <a:fillRect/>
          </a:stretch>
        </p:blipFill>
        <p:spPr bwMode="auto">
          <a:xfrm>
            <a:off x="10779435" y="140611"/>
            <a:ext cx="1223963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1" y="-9293"/>
            <a:ext cx="96788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www.irro.ru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0549" y="2943557"/>
            <a:ext cx="1656184" cy="1685274"/>
          </a:xfrm>
          <a:prstGeom prst="rect">
            <a:avLst/>
          </a:prstGeom>
        </p:spPr>
      </p:pic>
      <p:sp>
        <p:nvSpPr>
          <p:cNvPr id="2" name="Стрелка вправо 1"/>
          <p:cNvSpPr/>
          <p:nvPr/>
        </p:nvSpPr>
        <p:spPr>
          <a:xfrm rot="964975">
            <a:off x="1239447" y="762573"/>
            <a:ext cx="2797123" cy="2520280"/>
          </a:xfrm>
          <a:prstGeom prst="rightArrow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878759">
            <a:off x="1319419" y="1297059"/>
            <a:ext cx="22417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Анализ результатов оценочных процедур </a:t>
            </a:r>
          </a:p>
          <a:p>
            <a:pPr algn="ctr"/>
            <a:r>
              <a:rPr lang="ru-RU" sz="1600" b="1" dirty="0"/>
              <a:t>(ВПР, НИКО, МСИ, ГИА, региональные мониторинги)</a:t>
            </a:r>
          </a:p>
        </p:txBody>
      </p:sp>
      <p:sp>
        <p:nvSpPr>
          <p:cNvPr id="22" name="Стрелка вправо 21"/>
          <p:cNvSpPr/>
          <p:nvPr/>
        </p:nvSpPr>
        <p:spPr>
          <a:xfrm rot="19669521">
            <a:off x="1242384" y="3899045"/>
            <a:ext cx="2826165" cy="2520280"/>
          </a:xfrm>
          <a:prstGeom prst="rightArrow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19730505">
            <a:off x="1302776" y="4689634"/>
            <a:ext cx="2209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Выявление профессиональных дефицитов педагогов</a:t>
            </a:r>
          </a:p>
        </p:txBody>
      </p:sp>
      <p:sp>
        <p:nvSpPr>
          <p:cNvPr id="10" name="Прямоугольник 9"/>
          <p:cNvSpPr/>
          <p:nvPr/>
        </p:nvSpPr>
        <p:spPr>
          <a:xfrm rot="20371930">
            <a:off x="8511627" y="1594373"/>
            <a:ext cx="1866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ПОСТКУРСОВОЕ СОПРОВОЖДЕНИЕ </a:t>
            </a:r>
          </a:p>
        </p:txBody>
      </p:sp>
      <p:sp>
        <p:nvSpPr>
          <p:cNvPr id="33" name="Стрелка вправо 32"/>
          <p:cNvSpPr/>
          <p:nvPr/>
        </p:nvSpPr>
        <p:spPr>
          <a:xfrm rot="12390041">
            <a:off x="7755513" y="4277134"/>
            <a:ext cx="3083971" cy="2520280"/>
          </a:xfrm>
          <a:prstGeom prst="rightArrow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 rot="9594835">
            <a:off x="8202673" y="731800"/>
            <a:ext cx="2292647" cy="2520280"/>
          </a:xfrm>
          <a:prstGeom prst="rightArrow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1553712">
            <a:off x="8444301" y="5115456"/>
            <a:ext cx="23350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/>
              <a:t>Выявление профессиональных дефицитов </a:t>
            </a:r>
            <a:r>
              <a:rPr lang="ru-RU" sz="1600" b="1" dirty="0" smtClean="0"/>
              <a:t>управленцев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94453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8493</TotalTime>
  <Words>436</Words>
  <Application>Microsoft Office PowerPoint</Application>
  <PresentationFormat>Произвольный</PresentationFormat>
  <Paragraphs>99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1_Тема Office</vt:lpstr>
      <vt:lpstr>Первоочередные задачи по формированию системы учительского роста</vt:lpstr>
      <vt:lpstr>Модель повышения квалификации</vt:lpstr>
      <vt:lpstr>Система переподготовки и повышения квалификации ГАОУ ДПО Свердловской области «Институт развития образования»</vt:lpstr>
      <vt:lpstr>Использование результатов оценки качества образования  Группы управленческих решений на основе результатов оценочных процедур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государственной итоговой аттестации  по образовательным программам основного общего и среднего общего образования (ГИА) в 2017 году и подготовка к проведению ГИА в 2017 году</dc:title>
  <dc:creator>User</dc:creator>
  <cp:lastModifiedBy>Слушатель курсов</cp:lastModifiedBy>
  <cp:revision>583</cp:revision>
  <cp:lastPrinted>2018-01-09T04:02:01Z</cp:lastPrinted>
  <dcterms:created xsi:type="dcterms:W3CDTF">2017-09-06T09:16:12Z</dcterms:created>
  <dcterms:modified xsi:type="dcterms:W3CDTF">2018-09-13T11:38:45Z</dcterms:modified>
</cp:coreProperties>
</file>