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8" r:id="rId1"/>
  </p:sldMasterIdLst>
  <p:notesMasterIdLst>
    <p:notesMasterId r:id="rId53"/>
  </p:notesMasterIdLst>
  <p:handoutMasterIdLst>
    <p:handoutMasterId r:id="rId54"/>
  </p:handoutMasterIdLst>
  <p:sldIdLst>
    <p:sldId id="561" r:id="rId2"/>
    <p:sldId id="565" r:id="rId3"/>
    <p:sldId id="579" r:id="rId4"/>
    <p:sldId id="570" r:id="rId5"/>
    <p:sldId id="571" r:id="rId6"/>
    <p:sldId id="572" r:id="rId7"/>
    <p:sldId id="589" r:id="rId8"/>
    <p:sldId id="582" r:id="rId9"/>
    <p:sldId id="575" r:id="rId10"/>
    <p:sldId id="583" r:id="rId11"/>
    <p:sldId id="550" r:id="rId12"/>
    <p:sldId id="560" r:id="rId13"/>
    <p:sldId id="577" r:id="rId14"/>
    <p:sldId id="590" r:id="rId15"/>
    <p:sldId id="587" r:id="rId16"/>
    <p:sldId id="585" r:id="rId17"/>
    <p:sldId id="592" r:id="rId18"/>
    <p:sldId id="591" r:id="rId19"/>
    <p:sldId id="594" r:id="rId20"/>
    <p:sldId id="595" r:id="rId21"/>
    <p:sldId id="596" r:id="rId22"/>
    <p:sldId id="584" r:id="rId23"/>
    <p:sldId id="597" r:id="rId24"/>
    <p:sldId id="600" r:id="rId25"/>
    <p:sldId id="601" r:id="rId26"/>
    <p:sldId id="603" r:id="rId27"/>
    <p:sldId id="602" r:id="rId28"/>
    <p:sldId id="608" r:id="rId29"/>
    <p:sldId id="609" r:id="rId30"/>
    <p:sldId id="612" r:id="rId31"/>
    <p:sldId id="616" r:id="rId32"/>
    <p:sldId id="617" r:id="rId33"/>
    <p:sldId id="618" r:id="rId34"/>
    <p:sldId id="624" r:id="rId35"/>
    <p:sldId id="623" r:id="rId36"/>
    <p:sldId id="625" r:id="rId37"/>
    <p:sldId id="621" r:id="rId38"/>
    <p:sldId id="622" r:id="rId39"/>
    <p:sldId id="626" r:id="rId40"/>
    <p:sldId id="484" r:id="rId41"/>
    <p:sldId id="485" r:id="rId42"/>
    <p:sldId id="483" r:id="rId43"/>
    <p:sldId id="500" r:id="rId44"/>
    <p:sldId id="496" r:id="rId45"/>
    <p:sldId id="505" r:id="rId46"/>
    <p:sldId id="512" r:id="rId47"/>
    <p:sldId id="440" r:id="rId48"/>
    <p:sldId id="627" r:id="rId49"/>
    <p:sldId id="632" r:id="rId50"/>
    <p:sldId id="631" r:id="rId51"/>
    <p:sldId id="607" r:id="rId52"/>
  </p:sldIdLst>
  <p:sldSz cx="10080625" cy="7559675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0" autoAdjust="0"/>
    <p:restoredTop sz="94673" autoAdjust="0"/>
  </p:normalViewPr>
  <p:slideViewPr>
    <p:cSldViewPr>
      <p:cViewPr>
        <p:scale>
          <a:sx n="70" d="100"/>
          <a:sy n="70" d="100"/>
        </p:scale>
        <p:origin x="-1056" y="7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246" y="1441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none" lIns="83380" tIns="41685" rIns="83380" bIns="41685" anchor="t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98900" y="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none" lIns="83380" tIns="41685" rIns="83380" bIns="41685" anchor="t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951865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none" lIns="83380" tIns="41685" rIns="83380" bIns="41685" anchor="b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98900" y="951865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none" lIns="83380" tIns="41685" rIns="83380" bIns="41685" anchor="b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1E96C2-75F9-4311-90B9-6231D9DE3AB5}" type="slidenum">
              <a:rPr lang="ru-RU"/>
              <a:pPr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857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39800" y="762000"/>
            <a:ext cx="500697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ru-RU" noProof="0" smtClean="0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3898900" y="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951865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3898900" y="951865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fld id="{0A18F7D0-2A74-4DA2-938A-A1289B0C224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55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00" algn="l" rtl="0" eaLnBrk="0" fontAlgn="base" hangingPunct="0">
      <a:spcBef>
        <a:spcPct val="0"/>
      </a:spcBef>
      <a:spcAft>
        <a:spcPct val="0"/>
      </a:spcAft>
      <a:defRPr lang="ru-RU" sz="2000" kern="1200">
        <a:solidFill>
          <a:srgbClr val="000000"/>
        </a:solidFill>
        <a:latin typeface="Arial" pitchFamily="18"/>
        <a:cs typeface="Tahoma" pitchFamily="2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18F7D0-2A74-4DA2-938A-A1289B0C224D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94001-29D1-4363-8F39-0CF90F5C4AE4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ED0791-464F-449B-B9CC-1CA4D5914B8A}" type="slidenum">
              <a:rPr lang="ru-RU" smtClean="0"/>
              <a:pPr/>
              <a:t>28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D26C46-6210-433B-9014-EF11CC02E919}" type="slidenum">
              <a:rPr lang="ru-RU" smtClean="0">
                <a:cs typeface="Arial" pitchFamily="34" charset="0"/>
              </a:rPr>
              <a:pPr/>
              <a:t>36</a:t>
            </a:fld>
            <a:endParaRPr lang="ru-RU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2E7F02-951C-4957-BEF7-9CE4966E9447}" type="slidenum">
              <a:rPr lang="ru-RU" smtClean="0">
                <a:cs typeface="Arial" pitchFamily="34" charset="0"/>
              </a:rPr>
              <a:pPr/>
              <a:t>43</a:t>
            </a:fld>
            <a:endParaRPr lang="ru-RU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endParaRPr smtClean="0">
              <a:latin typeface="Arial" pitchFamily="34" charset="0"/>
              <a:cs typeface="Tahoma" pitchFamily="34" charset="0"/>
            </a:endParaRP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defTabSz="846138" fontAlgn="base">
              <a:spcBef>
                <a:spcPct val="0"/>
              </a:spcBef>
              <a:spcAft>
                <a:spcPct val="0"/>
              </a:spcAft>
            </a:pPr>
            <a:fld id="{22B1512A-8374-48BB-9E9F-CA938D91C591}" type="slidenum">
              <a:rPr smtClean="0">
                <a:latin typeface="Times New Roman" pitchFamily="18" charset="0"/>
                <a:ea typeface="Andale Sans UI"/>
                <a:cs typeface="Tahoma" pitchFamily="34" charset="0"/>
              </a:rPr>
              <a:pPr defTabSz="846138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smtClean="0">
              <a:latin typeface="Times New Roman" pitchFamily="18" charset="0"/>
              <a:ea typeface="Andale Sans UI"/>
              <a:cs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1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7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A1976-42FC-4F8E-8E11-C00FDA7738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E269FA-DA23-4B17-BBBC-810CF2961B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057499" y="334236"/>
            <a:ext cx="2500906" cy="71099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54785" y="334236"/>
            <a:ext cx="7334704" cy="71099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0503B3-D5D0-4938-80B9-EB9E75CB85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46B62-D8D3-4983-8783-021FB8CB4A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793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5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51E90-D83A-41A4-B583-ADDCE6F798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4787" y="1944167"/>
            <a:ext cx="4917805" cy="550001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40602" y="1944167"/>
            <a:ext cx="4917805" cy="550001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3C57F-96AA-4201-A421-DF0EF52FAC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0CC2F-BA7D-4EDF-B9C6-4A163AD4AB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94249-2EDA-49EB-83C7-3783B8DDCB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6190C-C70F-4083-A753-0BAAD3A90F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3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6" y="300989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3" y="1581934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2E40A-2317-40A9-B45D-526B71BF7D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FFAF4-BDB5-4EFA-82A5-CFDB1F5DCC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83" tIns="50392" rIns="100783" bIns="5039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6"/>
            <a:ext cx="9072563" cy="4989036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700"/>
            <a:ext cx="2352146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700"/>
            <a:ext cx="3192198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700"/>
            <a:ext cx="2352146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18E5D9-CE97-49D5-8AE7-72C42DAC87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</p:sldLayoutIdLst>
  <p:txStyles>
    <p:titleStyle>
      <a:lvl1pPr algn="ctr" defTabSz="1007838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40" indent="-377940" algn="l" defTabSz="100783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869" indent="-314949" algn="l" defTabSz="1007838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799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7" indent="-251960" algn="l" defTabSz="1007838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637" indent="-251960" algn="l" defTabSz="1007838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557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476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395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314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1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package" Target="../embeddings/Microsoft_PowerPoint_Presentation1.pptx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12" Type="http://schemas.openxmlformats.org/officeDocument/2006/relationships/image" Target="../media/image186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11" Type="http://schemas.openxmlformats.org/officeDocument/2006/relationships/image" Target="../media/image185.jpeg"/><Relationship Id="rId5" Type="http://schemas.openxmlformats.org/officeDocument/2006/relationships/image" Target="../media/image179.jpeg"/><Relationship Id="rId10" Type="http://schemas.openxmlformats.org/officeDocument/2006/relationships/image" Target="../media/image184.jpeg"/><Relationship Id="rId4" Type="http://schemas.openxmlformats.org/officeDocument/2006/relationships/image" Target="../media/image178.jpeg"/><Relationship Id="rId9" Type="http://schemas.openxmlformats.org/officeDocument/2006/relationships/image" Target="../media/image18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13" Type="http://schemas.openxmlformats.org/officeDocument/2006/relationships/image" Target="../media/image198.jpeg"/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12" Type="http://schemas.openxmlformats.org/officeDocument/2006/relationships/image" Target="../media/image197.jpeg"/><Relationship Id="rId17" Type="http://schemas.openxmlformats.org/officeDocument/2006/relationships/image" Target="../media/image202.jpeg"/><Relationship Id="rId2" Type="http://schemas.openxmlformats.org/officeDocument/2006/relationships/image" Target="../media/image187.jpeg"/><Relationship Id="rId16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11" Type="http://schemas.openxmlformats.org/officeDocument/2006/relationships/image" Target="../media/image196.jpeg"/><Relationship Id="rId5" Type="http://schemas.openxmlformats.org/officeDocument/2006/relationships/image" Target="../media/image190.jpeg"/><Relationship Id="rId15" Type="http://schemas.openxmlformats.org/officeDocument/2006/relationships/image" Target="../media/image200.jpeg"/><Relationship Id="rId10" Type="http://schemas.openxmlformats.org/officeDocument/2006/relationships/image" Target="../media/image195.jpeg"/><Relationship Id="rId4" Type="http://schemas.openxmlformats.org/officeDocument/2006/relationships/image" Target="../media/image189.jpeg"/><Relationship Id="rId9" Type="http://schemas.openxmlformats.org/officeDocument/2006/relationships/image" Target="../media/image194.jpeg"/><Relationship Id="rId14" Type="http://schemas.openxmlformats.org/officeDocument/2006/relationships/image" Target="../media/image19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13" Type="http://schemas.openxmlformats.org/officeDocument/2006/relationships/image" Target="../media/image214.jpeg"/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12" Type="http://schemas.openxmlformats.org/officeDocument/2006/relationships/image" Target="../media/image213.jpeg"/><Relationship Id="rId2" Type="http://schemas.openxmlformats.org/officeDocument/2006/relationships/image" Target="../media/image203.jpeg"/><Relationship Id="rId16" Type="http://schemas.openxmlformats.org/officeDocument/2006/relationships/image" Target="../media/image2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11" Type="http://schemas.openxmlformats.org/officeDocument/2006/relationships/image" Target="../media/image212.jpeg"/><Relationship Id="rId5" Type="http://schemas.openxmlformats.org/officeDocument/2006/relationships/image" Target="../media/image206.jpeg"/><Relationship Id="rId15" Type="http://schemas.openxmlformats.org/officeDocument/2006/relationships/image" Target="../media/image216.jpeg"/><Relationship Id="rId10" Type="http://schemas.openxmlformats.org/officeDocument/2006/relationships/image" Target="../media/image211.jpeg"/><Relationship Id="rId4" Type="http://schemas.openxmlformats.org/officeDocument/2006/relationships/image" Target="../media/image205.jpeg"/><Relationship Id="rId9" Type="http://schemas.openxmlformats.org/officeDocument/2006/relationships/image" Target="../media/image210.jpeg"/><Relationship Id="rId14" Type="http://schemas.openxmlformats.org/officeDocument/2006/relationships/image" Target="../media/image21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13" Type="http://schemas.openxmlformats.org/officeDocument/2006/relationships/image" Target="../media/image228.jpeg"/><Relationship Id="rId3" Type="http://schemas.openxmlformats.org/officeDocument/2006/relationships/image" Target="../media/image218.jpeg"/><Relationship Id="rId7" Type="http://schemas.openxmlformats.org/officeDocument/2006/relationships/image" Target="../media/image222.jpeg"/><Relationship Id="rId12" Type="http://schemas.openxmlformats.org/officeDocument/2006/relationships/image" Target="../media/image2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jpeg"/><Relationship Id="rId11" Type="http://schemas.openxmlformats.org/officeDocument/2006/relationships/image" Target="../media/image226.jpeg"/><Relationship Id="rId5" Type="http://schemas.openxmlformats.org/officeDocument/2006/relationships/image" Target="../media/image220.jpeg"/><Relationship Id="rId10" Type="http://schemas.openxmlformats.org/officeDocument/2006/relationships/image" Target="../media/image225.jpeg"/><Relationship Id="rId4" Type="http://schemas.openxmlformats.org/officeDocument/2006/relationships/image" Target="../media/image219.jpeg"/><Relationship Id="rId9" Type="http://schemas.openxmlformats.org/officeDocument/2006/relationships/image" Target="../media/image2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0272" y="3635821"/>
            <a:ext cx="5232078" cy="2592288"/>
          </a:xfrm>
        </p:spPr>
        <p:txBody>
          <a:bodyPr/>
          <a:lstStyle/>
          <a:p>
            <a:r>
              <a:rPr lang="ru-RU" sz="1600" b="1" i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cap="none" dirty="0" smtClean="0">
                <a:latin typeface="Times New Roman" pitchFamily="18" charset="0"/>
                <a:cs typeface="Times New Roman" pitchFamily="18" charset="0"/>
              </a:rPr>
              <a:t>«Убежден, именно из тысяч миллионов искренних, душевных поступков складывается доверие, уважение, взаимная поддержка в обществе в целом. А это значит, что нам  с вами по плечу любые самые сложные задачи».</a:t>
            </a:r>
            <a:r>
              <a:rPr lang="ru-RU" sz="1800" i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cap="none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43968" y="323453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МБОУ КЛАССИЧЕСКАЯ ГИМНАЗИЯ №1 им. В.Г.БЕЛИНСКОГО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15976" y="539477"/>
            <a:ext cx="777686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endParaRPr lang="ru-RU" sz="2400" b="1" dirty="0" smtClean="0"/>
          </a:p>
          <a:p>
            <a:pPr algn="ctr"/>
            <a:r>
              <a:rPr lang="ru-RU" sz="2200" b="1" dirty="0" smtClean="0"/>
              <a:t>Социально-педагогический инновационный проект</a:t>
            </a:r>
          </a:p>
          <a:p>
            <a:pPr algn="ctr"/>
            <a:r>
              <a:rPr lang="ru-RU" sz="2200" b="1" dirty="0" smtClean="0"/>
              <a:t> </a:t>
            </a:r>
          </a:p>
          <a:p>
            <a:pPr algn="ctr"/>
            <a:r>
              <a:rPr lang="ru-RU" sz="5400" b="1" dirty="0" smtClean="0">
                <a:latin typeface="Arial Black" pitchFamily="34" charset="0"/>
              </a:rPr>
              <a:t>«</a:t>
            </a:r>
            <a:r>
              <a:rPr lang="ru-RU" sz="5400" b="1" dirty="0" smtClean="0">
                <a:solidFill>
                  <a:srgbClr val="FF0000"/>
                </a:solidFill>
                <a:latin typeface="Arial Black" pitchFamily="34" charset="0"/>
              </a:rPr>
              <a:t>Р</a:t>
            </a:r>
            <a:r>
              <a:rPr lang="ru-RU" sz="5400" b="1" dirty="0" smtClean="0">
                <a:solidFill>
                  <a:srgbClr val="FF9900"/>
                </a:solidFill>
                <a:latin typeface="Arial Black" pitchFamily="34" charset="0"/>
              </a:rPr>
              <a:t>А</a:t>
            </a:r>
            <a:r>
              <a:rPr lang="ru-RU" sz="5400" b="1" dirty="0" smtClean="0">
                <a:solidFill>
                  <a:srgbClr val="FFFF00"/>
                </a:solidFill>
                <a:latin typeface="Arial Black" pitchFamily="34" charset="0"/>
              </a:rPr>
              <a:t>Д</a:t>
            </a:r>
            <a:r>
              <a:rPr lang="ru-RU" sz="5400" b="1" dirty="0" smtClean="0">
                <a:solidFill>
                  <a:srgbClr val="009900"/>
                </a:solidFill>
                <a:latin typeface="Arial Black" pitchFamily="34" charset="0"/>
              </a:rPr>
              <a:t>У</a:t>
            </a:r>
            <a:r>
              <a:rPr lang="ru-RU" sz="5400" b="1" dirty="0" smtClean="0">
                <a:solidFill>
                  <a:srgbClr val="00B0F0"/>
                </a:solidFill>
                <a:latin typeface="Arial Black" pitchFamily="34" charset="0"/>
              </a:rPr>
              <a:t>Г</a:t>
            </a: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А </a:t>
            </a:r>
            <a:r>
              <a:rPr lang="ru-RU" sz="5400" b="1" dirty="0" smtClean="0">
                <a:solidFill>
                  <a:srgbClr val="0070C0"/>
                </a:solidFill>
                <a:latin typeface="Arial Black" pitchFamily="34" charset="0"/>
              </a:rPr>
              <a:t>Д</a:t>
            </a:r>
            <a:r>
              <a:rPr lang="ru-RU" sz="5400" b="1" dirty="0" smtClean="0">
                <a:solidFill>
                  <a:srgbClr val="FF0000"/>
                </a:solidFill>
                <a:latin typeface="Arial Black" pitchFamily="34" charset="0"/>
              </a:rPr>
              <a:t>О</a:t>
            </a:r>
            <a:r>
              <a:rPr lang="ru-RU" sz="5400" b="1" dirty="0" smtClean="0">
                <a:solidFill>
                  <a:srgbClr val="FF9900"/>
                </a:solidFill>
                <a:latin typeface="Arial Black" pitchFamily="34" charset="0"/>
              </a:rPr>
              <a:t>Б</a:t>
            </a:r>
            <a:r>
              <a:rPr lang="ru-RU" sz="5400" b="1" dirty="0" smtClean="0">
                <a:solidFill>
                  <a:srgbClr val="FFFF00"/>
                </a:solidFill>
                <a:latin typeface="Arial Black" pitchFamily="34" charset="0"/>
              </a:rPr>
              <a:t>Р</a:t>
            </a:r>
            <a:r>
              <a:rPr lang="ru-RU" sz="5400" b="1" dirty="0" smtClean="0">
                <a:solidFill>
                  <a:srgbClr val="00B050"/>
                </a:solidFill>
                <a:latin typeface="Arial Black" pitchFamily="34" charset="0"/>
              </a:rPr>
              <a:t>А</a:t>
            </a:r>
            <a:r>
              <a:rPr lang="ru-RU" sz="5400" b="1" dirty="0" smtClean="0">
                <a:latin typeface="Arial Black" pitchFamily="34" charset="0"/>
              </a:rPr>
              <a:t>»</a:t>
            </a:r>
          </a:p>
          <a:p>
            <a:pPr algn="ctr"/>
            <a:r>
              <a:rPr lang="ru-RU" sz="2000" b="1" dirty="0" smtClean="0"/>
              <a:t>(Социальные инициативы, как фактор формирования личности обучающихся  на примере деятельности </a:t>
            </a:r>
          </a:p>
          <a:p>
            <a:pPr algn="ctr"/>
            <a:r>
              <a:rPr lang="ru-RU" sz="2000" b="1" dirty="0" smtClean="0"/>
              <a:t>гимназического волонтёрского отряда «Пульс»)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776616" y="5364013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  В.В.Путин</a:t>
            </a:r>
            <a:r>
              <a:rPr lang="ru-RU" sz="1600" b="1" i="1" dirty="0" smtClean="0"/>
              <a:t/>
            </a:r>
            <a:br>
              <a:rPr lang="ru-RU" sz="1600" b="1" i="1" dirty="0" smtClean="0"/>
            </a:b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50059" y="6507430"/>
            <a:ext cx="5326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cs typeface="Arial" pitchFamily="34" charset="0"/>
              </a:rPr>
              <a:t>ПЕНЗА, 2018</a:t>
            </a:r>
            <a:endParaRPr lang="ru-RU" sz="1600" b="1" dirty="0">
              <a:cs typeface="Arial" pitchFamily="34" charset="0"/>
            </a:endParaRPr>
          </a:p>
        </p:txBody>
      </p:sp>
      <p:pic>
        <p:nvPicPr>
          <p:cNvPr id="8" name="Picture 1" descr="D:\old\ВОЛОНТЕРЫ\БУКЛЕТ ПУЛЬС\ПУЛЬС - эмблема (А3)сжат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429"/>
            <a:ext cx="1871960" cy="1824067"/>
          </a:xfrm>
          <a:prstGeom prst="rect">
            <a:avLst/>
          </a:prstGeom>
          <a:noFill/>
        </p:spPr>
      </p:pic>
      <p:pic>
        <p:nvPicPr>
          <p:cNvPr id="13314" name="Picture 2" descr="D:\old\КОНКУРСЫ\2017-2018\федеральная площадка\ДОБРОВОЛЕЦ 220-1b-683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6350"/>
            <a:ext cx="3705225" cy="3743325"/>
          </a:xfrm>
          <a:prstGeom prst="rect">
            <a:avLst/>
          </a:prstGeom>
          <a:noFill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04" y="1979637"/>
            <a:ext cx="1855356" cy="181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287785" y="1319953"/>
            <a:ext cx="5472607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В этот день гимназисты    становятся  дублерами членов администрации, учителей-предметников и классных   руководителей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1378" name="Picture 2" descr="D:\old\САЙТ\САЙТ 017-2018\ДЕНЬ САМОУПРАВЛЕНИЯ\1      DSC_0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5139"/>
            <a:ext cx="4991404" cy="3824536"/>
          </a:xfrm>
          <a:prstGeom prst="rect">
            <a:avLst/>
          </a:prstGeom>
          <a:noFill/>
        </p:spPr>
      </p:pic>
      <p:pic>
        <p:nvPicPr>
          <p:cNvPr id="101379" name="Picture 3" descr="D:\old\САЙТ\САЙТ 017-2018\ДЕНЬ САМОУПРАВЛЕНИЯ\Новая папка\DSC_0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0745" y="1619597"/>
            <a:ext cx="3909880" cy="2640981"/>
          </a:xfrm>
          <a:prstGeom prst="rect">
            <a:avLst/>
          </a:prstGeom>
          <a:noFill/>
        </p:spPr>
      </p:pic>
      <p:pic>
        <p:nvPicPr>
          <p:cNvPr id="101380" name="Picture 4" descr="D:\old\САЙТ\САЙТ 017-2018\ДЕНЬ САМОУПРАВЛЕНИЯ\Новая папка\DSC_0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304" y="4427909"/>
            <a:ext cx="4697649" cy="31317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3768" y="251445"/>
            <a:ext cx="9804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День ученического самоуправления</a:t>
            </a:r>
            <a:endParaRPr lang="ru-RU" sz="3600" dirty="0" smtClean="0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ld\ВСТРЕЧИ, КОНФЕРЕНЦИИ\2017-2018\Мол. совет  у нас\2 ФОТО\DSC00567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" y="-1"/>
            <a:ext cx="5112321" cy="3834240"/>
          </a:xfrm>
          <a:prstGeom prst="rect">
            <a:avLst/>
          </a:prstGeom>
          <a:noFill/>
        </p:spPr>
      </p:pic>
      <p:pic>
        <p:nvPicPr>
          <p:cNvPr id="1027" name="Picture 3" descr="D:\old\ВСТРЕЧИ, КОНФЕРЕНЦИИ\2017-2018\Мол. совет  у нас\2 ФОТО\DSC0050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175863" y="3995861"/>
            <a:ext cx="4905009" cy="3600400"/>
          </a:xfrm>
          <a:prstGeom prst="rect">
            <a:avLst/>
          </a:prstGeom>
          <a:noFill/>
        </p:spPr>
      </p:pic>
      <p:pic>
        <p:nvPicPr>
          <p:cNvPr id="1028" name="Picture 4" descr="D:\old\ВСТРЕЧИ, КОНФЕРЕНЦИИ\2017-2018\Мол. совет  у нас\1ФОТО\DSC00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1" y="3934139"/>
            <a:ext cx="5075749" cy="3625535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112321" y="-108595"/>
            <a:ext cx="4968304" cy="41393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У нас в гостях молодежные парламентарии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18.03.2018 в гимназии состоялась встреча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актива ученического самоуправления и волонтерского движения  с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Председателем Молодежного Совета при Законодательном Собрании Пензенской области А.Р.Сушковым, командиром штаба студенческих отрядов Пензенской области А.А. Колобовым и председателем Научного студенческого общества Пензенского государственного университета  А.В.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Пакаевым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old\ВСТРЕЧИ, КОНФЕРЕНЦИИ\2017-2018\ВЯЗЕМСКИй\Новая папка\IMG_6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6095" y="2903324"/>
            <a:ext cx="6984529" cy="4656352"/>
          </a:xfrm>
          <a:prstGeom prst="rect">
            <a:avLst/>
          </a:prstGeom>
          <a:noFill/>
        </p:spPr>
      </p:pic>
      <p:pic>
        <p:nvPicPr>
          <p:cNvPr id="12292" name="Picture 4" descr="D:\old\ВСТРЕЧИ, КОНФЕРЕНЦИИ\2017-2018\ВЯЗЕМСКИй\Новая папка\IMG_6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87749"/>
            <a:ext cx="3047951" cy="4571926"/>
          </a:xfrm>
          <a:prstGeom prst="rect">
            <a:avLst/>
          </a:prstGeom>
          <a:noFill/>
        </p:spPr>
      </p:pic>
      <p:pic>
        <p:nvPicPr>
          <p:cNvPr id="12294" name="Picture 6" descr="D:\old\ВСТРЕЧИ, КОНФЕРЕНЦИИ\2017-2018\ВЯЗЕМСКИй\Новая папка\IMG_61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672408" cy="301291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44168" y="-36587"/>
            <a:ext cx="633645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    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Встреча с 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itchFamily="34" charset="0"/>
              </a:rPr>
              <a:t>Ю́.П.Вя́земским</a:t>
            </a:r>
            <a:r>
              <a:rPr lang="ru-RU" sz="2800" dirty="0" smtClean="0">
                <a:latin typeface="Arial Black" pitchFamily="34" charset="0"/>
              </a:rPr>
              <a:t>  </a:t>
            </a:r>
            <a:r>
              <a:rPr lang="ru-RU" sz="2800" dirty="0" smtClean="0"/>
              <a:t>—  </a:t>
            </a:r>
          </a:p>
          <a:p>
            <a:endParaRPr lang="ru-RU" sz="800" dirty="0" smtClean="0">
              <a:latin typeface="Arial Black" pitchFamily="34" charset="0"/>
            </a:endParaRPr>
          </a:p>
          <a:p>
            <a:r>
              <a:rPr lang="ru-RU" sz="1600" dirty="0" smtClean="0">
                <a:latin typeface="Arial Black" pitchFamily="34" charset="0"/>
              </a:rPr>
              <a:t>российским писателем, профессором, </a:t>
            </a:r>
            <a:r>
              <a:rPr lang="ru-RU" sz="1600" dirty="0" err="1" smtClean="0">
                <a:latin typeface="Arial Black" pitchFamily="34" charset="0"/>
              </a:rPr>
              <a:t>заведуюшим</a:t>
            </a:r>
            <a:r>
              <a:rPr lang="ru-RU" sz="1600" dirty="0" smtClean="0">
                <a:latin typeface="Arial Black" pitchFamily="34" charset="0"/>
              </a:rPr>
              <a:t> кафедрой мировой литературы и культуры МГИМО, автором и  бессменным ведущим телевизионной программы «Умницы и умники».</a:t>
            </a:r>
          </a:p>
          <a:p>
            <a:r>
              <a:rPr lang="ru-RU" sz="1600" dirty="0" smtClean="0">
                <a:latin typeface="Arial Black" pitchFamily="34" charset="0"/>
              </a:rPr>
              <a:t>      На фото: волонтеры отряда «Пульс» рассказывают Ю.П.Вяземскому о реализации социального проекта «Дети ждут!». Апрель, 2018</a:t>
            </a:r>
            <a:endParaRPr lang="ru-RU" sz="1600" dirty="0">
              <a:latin typeface="Arial Black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0" y="133271"/>
            <a:ext cx="100806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Региональный форум «Инициатива-2018». </a:t>
            </a:r>
          </a:p>
          <a:p>
            <a:pPr lvl="0"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Губернатор Пензенской области И.А.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Белозерцев </a:t>
            </a:r>
          </a:p>
          <a:p>
            <a:pPr lvl="0" algn="ctr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отметил инициативу наших волонтёров!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2643" name="Picture 3" descr="D:\old\САЙТ\САЙТ 017-2018\ИНИЦИАТИВА\фото\IMG_5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560" y="4139877"/>
            <a:ext cx="2886658" cy="3419798"/>
          </a:xfrm>
          <a:prstGeom prst="rect">
            <a:avLst/>
          </a:prstGeom>
          <a:noFill/>
        </p:spPr>
      </p:pic>
      <p:pic>
        <p:nvPicPr>
          <p:cNvPr id="112645" name="Picture 5" descr="D:\old\САЙТ\САЙТ 017-2018\ИНИЦИАТИВА\фото\IMG_5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392" y="1259557"/>
            <a:ext cx="3845904" cy="2952328"/>
          </a:xfrm>
          <a:prstGeom prst="rect">
            <a:avLst/>
          </a:prstGeom>
          <a:noFill/>
        </p:spPr>
      </p:pic>
      <p:pic>
        <p:nvPicPr>
          <p:cNvPr id="7" name="Picture 4" descr="D:\old\САЙТ\САЙТ 017-2018\ИНИЦИАТИВА\фото\IMG_5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4128" y="4715941"/>
            <a:ext cx="3852426" cy="2808312"/>
          </a:xfrm>
          <a:prstGeom prst="rect">
            <a:avLst/>
          </a:prstGeom>
          <a:noFill/>
        </p:spPr>
      </p:pic>
      <p:pic>
        <p:nvPicPr>
          <p:cNvPr id="112646" name="Picture 6" descr="D:\old\САЙТ\САЙТ 017-2018\ИНИЦИАТИВА\фото\IMG_55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824" y="1115541"/>
            <a:ext cx="5040312" cy="336020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5776" y="4855889"/>
            <a:ext cx="30963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1600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На фото: волонтёры отряда «Пульс», авторы социального проекта «Дети ждут!» </a:t>
            </a:r>
          </a:p>
          <a:p>
            <a:pPr lvl="0" eaLnBrk="0" hangingPunct="0"/>
            <a:r>
              <a:rPr lang="ru-RU" sz="1600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А. </a:t>
            </a:r>
            <a:r>
              <a:rPr lang="ru-RU" sz="1600" dirty="0" err="1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Иноземцева</a:t>
            </a:r>
            <a:r>
              <a:rPr lang="ru-RU" sz="1600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,   Д. </a:t>
            </a:r>
            <a:r>
              <a:rPr lang="ru-RU" sz="1600" dirty="0" err="1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Войнова</a:t>
            </a:r>
            <a:r>
              <a:rPr lang="ru-RU" sz="1600" dirty="0" smtClean="0">
                <a:latin typeface="Arial Black" pitchFamily="34" charset="0"/>
                <a:ea typeface="Calibri" pitchFamily="34" charset="0"/>
                <a:cs typeface="Times New Roman" pitchFamily="18" charset="0"/>
              </a:rPr>
              <a:t>  и руководитель  отряда Т.Б.Комиссарова  - активные участники Форума. 21.02.2018</a:t>
            </a:r>
            <a:endParaRPr lang="ru-RU" sz="1600" dirty="0" smtClean="0">
              <a:latin typeface="Arial Black" pitchFamily="34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:\old\САЙТ\2015-2016\ОТКРЫТОЕ заседание ГД\ГИМНАЗИЧЕСКАЯ ДУМА\в Фотогалерею   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2360" y="1259557"/>
            <a:ext cx="420913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old\САЙТ\2015-2016\ОТКРЫТОЕ заседание ГД\ГИМНАЗИЧЕСКАЯ ДУМА\1     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384" y="4571925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old\САЙТ\2015-2016\ОТКРЫТОЕ заседание ГД\ГИМНАЗИЧЕСКАЯ ДУМА\_в галерею        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824" y="1763613"/>
            <a:ext cx="3960440" cy="276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old\САЙТ\2015-2016\ОТКРЫТОЕ заседание ГД\ГИМНАЗИЧЕСКАЯ ДУМА\_MG_44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872" y="4643933"/>
            <a:ext cx="38164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91840" y="323453"/>
            <a:ext cx="6767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Открытые заседания гимназической Думы, собрания по итогам четверти и года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:\old\ПАПКА О ДУМЕ\БЕРСЕНЕВ\2015\САВИНА\DSCN39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6416" y="4571925"/>
            <a:ext cx="4104209" cy="28083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896296" y="179437"/>
            <a:ext cx="496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ПРОЕКТ «ПАМЯТЬ»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619597"/>
          <a:ext cx="3276000" cy="209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Презентация" r:id="rId5" imgW="4570524" imgH="3427508" progId="PowerPoint.Show.12">
                  <p:embed/>
                </p:oleObj>
              </mc:Choice>
              <mc:Fallback>
                <p:oleObj name="Презентация" r:id="rId5" imgW="4570524" imgH="3427508" progId="PowerPoint.Show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19597"/>
                        <a:ext cx="3276000" cy="209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091" name="Picture 3" descr="D:\old\ПАПКА О ДУМЕ\БЕРСЕНЕВ\2015\САВИНА\109NIKON\DSCN42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19797"/>
            <a:ext cx="5906808" cy="413987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611485"/>
            <a:ext cx="51843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ДЕНЬ ПАМЯТИ И ВРУЧЕНИЕ ПРЕМИИ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«За миролюбие!»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им. Героя РФ  Р.Г.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Берсенева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" name="Picture 2" descr="СЖАТЫЙ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5809" y="1043533"/>
            <a:ext cx="5004816" cy="335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4663"/>
            <a:ext cx="5976938" cy="10731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УБОРКА МЕСТ ЗАХОРОНЕНИЙ</a:t>
            </a:r>
          </a:p>
        </p:txBody>
      </p:sp>
      <p:sp>
        <p:nvSpPr>
          <p:cNvPr id="23555" name="Text Box 22"/>
          <p:cNvSpPr txBox="1">
            <a:spLocks noChangeArrowheads="1"/>
          </p:cNvSpPr>
          <p:nvPr/>
        </p:nvSpPr>
        <p:spPr bwMode="auto">
          <a:xfrm>
            <a:off x="3960192" y="5147989"/>
            <a:ext cx="6048672" cy="204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Уборка мест захоронения одиноких учителей гимназии Заслуженных учителей РФ  Е.А.Гордеева и </a:t>
            </a:r>
            <a:r>
              <a:rPr lang="ru-RU" dirty="0" err="1" smtClean="0">
                <a:latin typeface="Arial Black" pitchFamily="34" charset="0"/>
              </a:rPr>
              <a:t>Л.И.Лазаревской</a:t>
            </a:r>
            <a:r>
              <a:rPr lang="ru-RU" dirty="0" smtClean="0">
                <a:latin typeface="Arial Black" pitchFamily="34" charset="0"/>
              </a:rPr>
              <a:t>, военных кладбищ на </a:t>
            </a:r>
            <a:r>
              <a:rPr lang="ru-RU" dirty="0" err="1" smtClean="0">
                <a:latin typeface="Arial Black" pitchFamily="34" charset="0"/>
              </a:rPr>
              <a:t>Мироносицком</a:t>
            </a:r>
            <a:r>
              <a:rPr lang="ru-RU" dirty="0" smtClean="0">
                <a:latin typeface="Arial Black" pitchFamily="34" charset="0"/>
              </a:rPr>
              <a:t> кладбище,  оказание помощи в  уборке могилы  Героя России и выпускника гимназии </a:t>
            </a:r>
            <a:r>
              <a:rPr lang="ru-RU" dirty="0" err="1" smtClean="0">
                <a:latin typeface="Arial Black" pitchFamily="34" charset="0"/>
              </a:rPr>
              <a:t>Р.Г.Берсенева</a:t>
            </a:r>
            <a:r>
              <a:rPr lang="ru-RU" dirty="0" smtClean="0">
                <a:latin typeface="Arial Black" pitchFamily="34" charset="0"/>
              </a:rPr>
              <a:t>. 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3556" name="Text Box 23"/>
          <p:cNvSpPr txBox="1">
            <a:spLocks noChangeArrowheads="1"/>
          </p:cNvSpPr>
          <p:nvPr/>
        </p:nvSpPr>
        <p:spPr bwMode="auto">
          <a:xfrm>
            <a:off x="414776" y="3557598"/>
            <a:ext cx="2800174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endParaRPr lang="ru-RU"/>
          </a:p>
        </p:txBody>
      </p:sp>
      <p:pic>
        <p:nvPicPr>
          <p:cNvPr id="23557" name="Picture 26" descr="DSCN9761сжатый"/>
          <p:cNvPicPr>
            <a:picLocks noChangeAspect="1" noChangeArrowheads="1"/>
          </p:cNvPicPr>
          <p:nvPr/>
        </p:nvPicPr>
        <p:blipFill>
          <a:blip r:embed="rId2" cstate="print"/>
          <a:srcRect t="4503"/>
          <a:stretch>
            <a:fillRect/>
          </a:stretch>
        </p:blipFill>
        <p:spPr bwMode="auto">
          <a:xfrm>
            <a:off x="7416576" y="2123653"/>
            <a:ext cx="2401442" cy="305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30"/>
          <p:cNvSpPr txBox="1">
            <a:spLocks noChangeArrowheads="1"/>
          </p:cNvSpPr>
          <p:nvPr/>
        </p:nvSpPr>
        <p:spPr bwMode="auto">
          <a:xfrm>
            <a:off x="8295514" y="6240232"/>
            <a:ext cx="203621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ru-RU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14776" y="3162115"/>
            <a:ext cx="203621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ru-RU"/>
          </a:p>
        </p:txBody>
      </p:sp>
      <p:pic>
        <p:nvPicPr>
          <p:cNvPr id="23561" name="Picture 3" descr="F:\лето-9\IMG_1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63613"/>
            <a:ext cx="3605443" cy="270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366835" y="5939245"/>
            <a:ext cx="203621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ru-RU"/>
          </a:p>
        </p:txBody>
      </p:sp>
      <p:pic>
        <p:nvPicPr>
          <p:cNvPr id="5" name="Picture 2" descr="C:\Documents and Settings\n@ta\Рабочий стол\foto творческая мастерская\IMG_8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0408" y="0"/>
            <a:ext cx="3150217" cy="209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1138" name="Picture 2" descr="D:\old\ЛАГЕРЬ\ТВОРИ ДОБРО\2013-2014\МЕРОПРИЯТИЯ\ЗАХОРОНЕНИЕ\IMG_4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4291" y="2195661"/>
            <a:ext cx="3650277" cy="2880320"/>
          </a:xfrm>
          <a:prstGeom prst="rect">
            <a:avLst/>
          </a:prstGeom>
          <a:noFill/>
        </p:spPr>
      </p:pic>
      <p:pic>
        <p:nvPicPr>
          <p:cNvPr id="13" name="Рисунок 12" descr="C:\Documents and Settings\User\Рабочий стол\SAM_10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1925"/>
            <a:ext cx="367216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232025" y="251445"/>
            <a:ext cx="7677150" cy="2664793"/>
          </a:xfrm>
        </p:spPr>
        <p:txBody>
          <a:bodyPr numCol="1">
            <a:prstTxWarp prst="textNoShape">
              <a:avLst/>
            </a:prstTxWarp>
          </a:bodyPr>
          <a:lstStyle/>
          <a:p>
            <a:pPr algn="r"/>
            <a:r>
              <a:rPr sz="3200" b="1" cap="none" dirty="0" smtClean="0">
                <a:solidFill>
                  <a:srgbClr val="C00000"/>
                </a:solidFill>
                <a:latin typeface="Arial Black" pitchFamily="34" charset="0"/>
              </a:rPr>
              <a:t>ПРОЕКТ "ВЕТЕРАН"</a:t>
            </a:r>
            <a:br>
              <a:rPr sz="3200" b="1" cap="none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sz="3200" b="1" cap="none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sz="3200" b="1" cap="none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Историю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Великой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Отечественной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войны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нужно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изучать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не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через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литературу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, а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через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встречи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с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людьми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ее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пережившими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так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как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эти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воспоминания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ценны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тем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что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они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не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искажены</a:t>
            </a:r>
            <a:r>
              <a:rPr sz="2000" b="1" i="1" cap="none" dirty="0" smtClean="0">
                <a:solidFill>
                  <a:srgbClr val="C00000"/>
                </a:solidFill>
                <a:latin typeface="Arial Black" pitchFamily="34" charset="0"/>
              </a:rPr>
              <a:t>».                  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В.В.Путин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                                      </a:t>
            </a:r>
            <a:endParaRPr sz="2800" i="1" cap="none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9459" name="Picture 5" descr="D:\old\ПРАЗДНИКИ\2014-2015 уч.год\9 мая\20.03 МИТИНГ\Волков Александр Васильевич\IMG_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313" y="3011488"/>
            <a:ext cx="4824412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D:\old\ПРАЗДНИКИ\2014-2015 уч.год\9 мая\20.03 МИТИНГ\МИТИНГ ПОБЕДЫ\_DSC0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3059113"/>
            <a:ext cx="47529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359792" y="6372225"/>
            <a:ext cx="95050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На фото</a:t>
            </a:r>
            <a:r>
              <a:rPr lang="ru-RU" b="1" dirty="0">
                <a:solidFill>
                  <a:srgbClr val="C00000"/>
                </a:solidFill>
              </a:rPr>
              <a:t>: 1. митинг «Вахта памяти». Почётный гость – участник Великой </a:t>
            </a:r>
          </a:p>
          <a:p>
            <a:r>
              <a:rPr lang="ru-RU" b="1" dirty="0">
                <a:solidFill>
                  <a:srgbClr val="C00000"/>
                </a:solidFill>
              </a:rPr>
              <a:t>Отечественной войны А.В.Волков; 2. рассказ фронтовика трогает наши души. Гимназия №1. </a:t>
            </a:r>
            <a:r>
              <a:rPr lang="ru-RU" b="1" dirty="0" smtClean="0">
                <a:solidFill>
                  <a:srgbClr val="C00000"/>
                </a:solidFill>
              </a:rPr>
              <a:t>Праздник, </a:t>
            </a:r>
            <a:r>
              <a:rPr lang="ru-RU" b="1" dirty="0">
                <a:solidFill>
                  <a:srgbClr val="C00000"/>
                </a:solidFill>
              </a:rPr>
              <a:t>посвященный Дню Победы</a:t>
            </a:r>
          </a:p>
        </p:txBody>
      </p:sp>
      <p:pic>
        <p:nvPicPr>
          <p:cNvPr id="19462" name="Picture 6" descr="C:\Documents and Settings\User\Рабочий стол\iПОРТРЕТ  e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363" y="250825"/>
            <a:ext cx="19065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8" y="-107950"/>
            <a:ext cx="9621837" cy="1763713"/>
          </a:xfrm>
        </p:spPr>
        <p:txBody>
          <a:bodyPr/>
          <a:lstStyle/>
          <a:p>
            <a:pPr>
              <a:defRPr/>
            </a:pPr>
            <a:r>
              <a:rPr sz="3200" b="1" dirty="0" smtClean="0">
                <a:solidFill>
                  <a:srgbClr val="C00000"/>
                </a:solidFill>
              </a:rPr>
              <a:t>ВСТРЕЧИ </a:t>
            </a:r>
            <a:r>
              <a:rPr sz="3200" b="1" cap="none" dirty="0" smtClean="0">
                <a:solidFill>
                  <a:srgbClr val="C00000"/>
                </a:solidFill>
              </a:rPr>
              <a:t>с</a:t>
            </a:r>
            <a:r>
              <a:rPr sz="3200" b="1" dirty="0" smtClean="0">
                <a:solidFill>
                  <a:srgbClr val="C00000"/>
                </a:solidFill>
              </a:rPr>
              <a:t>  В.М. </a:t>
            </a:r>
            <a:r>
              <a:rPr sz="3200" b="1" dirty="0" err="1" smtClean="0">
                <a:solidFill>
                  <a:srgbClr val="C00000"/>
                </a:solidFill>
              </a:rPr>
              <a:t>Керханаджевым</a:t>
            </a:r>
            <a:r>
              <a:rPr sz="2400" dirty="0" smtClean="0">
                <a:solidFill>
                  <a:srgbClr val="C00000"/>
                </a:solidFill>
              </a:rPr>
              <a:t>, участником битв в Сталинграде, Смоленске, Берлине, председателем Совета </a:t>
            </a:r>
            <a:r>
              <a:rPr sz="2400" dirty="0" err="1" smtClean="0">
                <a:solidFill>
                  <a:srgbClr val="C00000"/>
                </a:solidFill>
              </a:rPr>
              <a:t>ветеранов</a:t>
            </a:r>
            <a:r>
              <a:rPr sz="2400" dirty="0" smtClean="0">
                <a:solidFill>
                  <a:srgbClr val="C00000"/>
                </a:solidFill>
              </a:rPr>
              <a:t> </a:t>
            </a:r>
            <a:r>
              <a:rPr sz="2400" dirty="0" err="1" smtClean="0">
                <a:solidFill>
                  <a:srgbClr val="C00000"/>
                </a:solidFill>
              </a:rPr>
              <a:t>города</a:t>
            </a:r>
            <a:r>
              <a:rPr sz="2400" dirty="0" smtClean="0">
                <a:solidFill>
                  <a:srgbClr val="C00000"/>
                </a:solidFill>
              </a:rPr>
              <a:t> Пензы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27651" name="Picture 6" descr="D:\old\ТЯЖПРОМ\2016-17 уч. год\Продвижение\ЗА ВСЕ СПАСИБО\ФОТО встреч\Керханаджев\Керханаджев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474788"/>
            <a:ext cx="38163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 descr="D:\old\ТЯЖПРОМ\2016-17 уч. год\Продвижение\ЗА ВСЕ СПАСИБО\ФОТО встреч\Керханаджев\1АКИМОВА\Новая папка\SAM_0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4427538"/>
            <a:ext cx="461962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8" descr="D:\old\ТЯЖПРОМ\2016-17 уч. год\Продвижение\ЗА ВСЕ СПАСИБО\ФОТО встреч\Керханаджев\1 стенд\IMG_0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950" y="1258888"/>
            <a:ext cx="4608513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9" descr="D:\old\ТЯЖПРОМ\2016-17 уч. год\Продвижение\ЗА ВСЕ СПАСИБО\ФОТО встреч\Керханаджев\1 стенд\Новая папка\SAM_0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2925" y="4572000"/>
            <a:ext cx="3567113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0" descr="D:\old\ТЯЖПРОМ\2016-17 уч. год\Продвижение\ЗА ВСЕ СПАСИБО\ФОТО встреч\Керханаджев\1 стенд\Новая папка\SAM_01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7163" y="4572000"/>
            <a:ext cx="2087562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 descr="D:\old\ТЯЖПРОМ\2016-17 уч. год\Продвижение\ЗА ВСЕ СПАСИБО\ФОТО встреч\Керханаджев\1 стенд\IMG_0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910" y="1403573"/>
            <a:ext cx="4422610" cy="2843734"/>
          </a:xfrm>
          <a:prstGeom prst="rect">
            <a:avLst/>
          </a:prstGeom>
          <a:noFill/>
        </p:spPr>
      </p:pic>
      <p:pic>
        <p:nvPicPr>
          <p:cNvPr id="90116" name="Picture 4" descr="D:\old\ТЯЖПРОМ\2016-17 уч. год\Продвижение\ЗА ВСЕ СПАСИБО\ФОТО встреч\СТЕПАНОВ\ВСТРЕЧА НА ДОМУ101CANON\IMG_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824" y="4485148"/>
            <a:ext cx="4320480" cy="3074527"/>
          </a:xfrm>
          <a:prstGeom prst="rect">
            <a:avLst/>
          </a:prstGeom>
          <a:noFill/>
        </p:spPr>
      </p:pic>
      <p:pic>
        <p:nvPicPr>
          <p:cNvPr id="90117" name="Picture 5" descr="D:\old\ТЯЖПРОМ\2016-17 уч. год\Продвижение\ЗА ВСЕ СПАСИБО\ФОТО встреч\ППРЕСНЯКОВА Л.Н\IMG_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336" y="1259557"/>
            <a:ext cx="3650258" cy="3028949"/>
          </a:xfrm>
          <a:prstGeom prst="rect">
            <a:avLst/>
          </a:prstGeom>
          <a:noFill/>
        </p:spPr>
      </p:pic>
      <p:pic>
        <p:nvPicPr>
          <p:cNvPr id="90118" name="Picture 6" descr="D:\old\ТЯЖПРОМ\2016-17 уч. год\Продвижение\ЗА ВСЕ СПАСИБО\ФОТО встреч\КРУГЛЫЙ СТОЛ  БУТОВ\IMG_5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8304" y="4185586"/>
            <a:ext cx="4896544" cy="337408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91840" y="467469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ОРГАНИЗУЮТСЯ ВСТРЕЧИ С УЧАСТНИКАМИ ВОВ, ТРУЖЕННИКАМИ ТЫЛА, «ДЕТЬМИ ВОЙНЫ»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40577"/>
            <a:ext cx="100806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 ДОБРОВОЛЬЧЕСКОМ (ВОЛОНТЕРСКОМ) ДВИЖЕНИИ И УЧЕНИЧЕСКОМ САМОУПРАВЛЕНИИ В ГИМНАЗИИ №1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792" y="1227613"/>
            <a:ext cx="957706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Добровольчество, благотворительность, ученическое самоуправление действовали на всех этапах более 230-летней истории гимназии №1. В настоящее время возглавляет ученическое самоуправление в гимназии - Гимназическая Дума,  первое заседание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которой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состоялось после  выборов  ее депутатов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 сентября 1990 года.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тех пор  Гимназическая Дума является центром детских инициатив, добровольческого движения гимназистов и  детского законотворчества. Девиз,  под которым  работает  Дума: «От управления гимназического к управлению государственному!». </a:t>
            </a:r>
          </a:p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3808" y="6588149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На фото: активисты  ученического самоуправления и волонтерского движения гимназии №1. 2014-2015 г.г.. 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8131" y="3869843"/>
            <a:ext cx="518249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Структурными подразделениями гимназической Думы, инициирующие добровольческое  движение, являются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Arial Black" pitchFamily="34" charset="0"/>
                <a:cs typeface="Times New Roman" pitchFamily="18" charset="0"/>
              </a:rPr>
              <a:t>ВОЛОНТЕРСКИЙ ОТРЯД " ПУЛЬС», 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latin typeface="Arial Black" pitchFamily="34" charset="0"/>
                <a:cs typeface="Times New Roman" pitchFamily="18" charset="0"/>
              </a:rPr>
              <a:t> ДЕТСКИЙ КООРДИНАЦИОННЫЙ ЦЕНТР  (ДКЦ) «ЗДРАВГИМН», 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b="1" dirty="0" smtClean="0">
                <a:latin typeface="Arial Black" pitchFamily="34" charset="0"/>
                <a:cs typeface="Times New Roman" pitchFamily="18" charset="0"/>
              </a:rPr>
              <a:t> СЛУЖБА ПРИМИРЕНИЯ,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b="1" dirty="0" smtClean="0">
                <a:latin typeface="Arial Black" pitchFamily="34" charset="0"/>
                <a:cs typeface="Times New Roman" pitchFamily="18" charset="0"/>
              </a:rPr>
              <a:t> СОВЕТ КЛАССНЫХ ЛИДЕРОВ </a:t>
            </a:r>
            <a:endParaRPr lang="ru-RU" sz="1600" b="1" dirty="0"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4338" name="Picture 2" descr="D:\old\ПАПКА О ДУМЕ\IMG_3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87784" y="3327755"/>
            <a:ext cx="4464496" cy="318478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375" y="250825"/>
            <a:ext cx="9575800" cy="1512888"/>
          </a:xfrm>
        </p:spPr>
        <p:txBody>
          <a:bodyPr/>
          <a:lstStyle/>
          <a:p>
            <a:pPr>
              <a:defRPr/>
            </a:pPr>
            <a:r>
              <a:rPr sz="3200" b="1" dirty="0" err="1" smtClean="0">
                <a:solidFill>
                  <a:srgbClr val="C00000"/>
                </a:solidFill>
              </a:rPr>
              <a:t>ВсТРЕЧИ</a:t>
            </a:r>
            <a:r>
              <a:rPr sz="3200" b="1" dirty="0" smtClean="0">
                <a:solidFill>
                  <a:srgbClr val="C00000"/>
                </a:solidFill>
              </a:rPr>
              <a:t> </a:t>
            </a:r>
            <a:r>
              <a:rPr sz="3200" b="1" cap="none" dirty="0" smtClean="0">
                <a:solidFill>
                  <a:srgbClr val="C00000"/>
                </a:solidFill>
              </a:rPr>
              <a:t>с </a:t>
            </a:r>
            <a:r>
              <a:rPr sz="3200" b="1" dirty="0" smtClean="0">
                <a:solidFill>
                  <a:srgbClr val="C00000"/>
                </a:solidFill>
              </a:rPr>
              <a:t>Ф.П. СТЕПАНОВЫМ,  </a:t>
            </a:r>
            <a:r>
              <a:rPr sz="2400" dirty="0" smtClean="0">
                <a:solidFill>
                  <a:srgbClr val="C00000"/>
                </a:solidFill>
              </a:rPr>
              <a:t>УЧАСТНИКОМ БОЕВЫХ ДЕЙСТВИТЙ в Новгородской, Калининской областях, на Смоленщине и в Белоруссии. </a:t>
            </a:r>
            <a:r>
              <a:rPr sz="2400" dirty="0" err="1" smtClean="0">
                <a:solidFill>
                  <a:srgbClr val="C00000"/>
                </a:solidFill>
              </a:rPr>
              <a:t>Переживший</a:t>
            </a:r>
            <a:r>
              <a:rPr sz="2400" dirty="0" smtClean="0">
                <a:solidFill>
                  <a:srgbClr val="C00000"/>
                </a:solidFill>
              </a:rPr>
              <a:t> </a:t>
            </a:r>
            <a:r>
              <a:rPr sz="2400" dirty="0" err="1" smtClean="0">
                <a:solidFill>
                  <a:srgbClr val="C00000"/>
                </a:solidFill>
              </a:rPr>
              <a:t>блокаду</a:t>
            </a:r>
            <a:r>
              <a:rPr sz="2400" dirty="0" smtClean="0">
                <a:solidFill>
                  <a:srgbClr val="C00000"/>
                </a:solidFill>
              </a:rPr>
              <a:t> </a:t>
            </a:r>
            <a:r>
              <a:rPr sz="2400" dirty="0" err="1" smtClean="0">
                <a:solidFill>
                  <a:srgbClr val="C00000"/>
                </a:solidFill>
              </a:rPr>
              <a:t>Ленинграда</a:t>
            </a:r>
            <a:r>
              <a:rPr sz="2400" dirty="0" smtClean="0">
                <a:solidFill>
                  <a:srgbClr val="C00000"/>
                </a:solidFill>
              </a:rPr>
              <a:t>.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28675" name="Picture 2" descr="D:\old\ТЯЖПРОМ\2016-17 уч. год\Продвижение\ЗА ВСЕ СПАСИБО\ФОТО встреч\СТЕПАНОВ\Новая папка\Новая папка\IMG_05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7338" y="4479925"/>
            <a:ext cx="4619625" cy="3079750"/>
          </a:xfrm>
        </p:spPr>
      </p:pic>
      <p:pic>
        <p:nvPicPr>
          <p:cNvPr id="28676" name="Picture 3" descr="D:\old\ТЯЖПРОМ\2016-17 уч. год\Продвижение\ЗА ВСЕ СПАСИБО\ФОТО встреч\СТЕПАНОВ\Новая папка\IMG_04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21288" y="1619250"/>
            <a:ext cx="4787900" cy="3192463"/>
          </a:xfrm>
        </p:spPr>
      </p:pic>
      <p:pic>
        <p:nvPicPr>
          <p:cNvPr id="28677" name="Picture 4" descr="D:\old\ТЯЖПРОМ\2016-17 уч. год\Продвижение\ЗА ВСЕ СПАСИБО\ФОТО встреч\СТЕПАНОВ\Новая папка\IMG_0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88" y="1763713"/>
            <a:ext cx="5046662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D:\old\ТЯЖПРОМ\2016-17 уч. год\Продвижение\ЗА ВСЕ СПАСИБО\ФОТО встреч\СТЕПАНОВ\ВСТРЕЧА НА ДОМУ101CANON\IMG_0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2288" y="4643438"/>
            <a:ext cx="3759200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:\old\ВОЛОНТЕРЫ\2015-2016\День пожилого человека\IMG_4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743" y="0"/>
            <a:ext cx="3096097" cy="4212097"/>
          </a:xfrm>
          <a:prstGeom prst="rect">
            <a:avLst/>
          </a:prstGeom>
          <a:noFill/>
        </p:spPr>
      </p:pic>
      <p:pic>
        <p:nvPicPr>
          <p:cNvPr id="86019" name="Picture 3" descr="D:\old\ВОЛОНТЕРЫ\2016-2017\ДЕНЬ ПОЖИЛОГО ЧЕЛОВЕКА\image-06-10-16-16-5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542" y="3923853"/>
            <a:ext cx="4127682" cy="3095761"/>
          </a:xfrm>
          <a:prstGeom prst="rect">
            <a:avLst/>
          </a:prstGeom>
          <a:noFill/>
        </p:spPr>
      </p:pic>
      <p:pic>
        <p:nvPicPr>
          <p:cNvPr id="86020" name="Picture 4" descr="D:\old\ВОЛОНТЕРЫ\2016-2017\ДЕНЬ ПОЖИЛОГО ЧЕЛОВЕКА\От ветера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595199" cy="3993125"/>
          </a:xfrm>
          <a:prstGeom prst="rect">
            <a:avLst/>
          </a:prstGeom>
          <a:noFill/>
        </p:spPr>
      </p:pic>
      <p:pic>
        <p:nvPicPr>
          <p:cNvPr id="5" name="Рисунок 4" descr="C:\Documents and Settings\User\Рабочий стол\ПЫЖИКОВА. ФОТО ДУМЫ\шк30,092013 0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0232" y="3995861"/>
            <a:ext cx="568863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7020197"/>
            <a:ext cx="9792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  <a:t>Благотворительная акция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 «День пожилого человека»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old\ВЕТЕРАНЫ\ЯШИНАая папка\ЯШИНА 1\2015-2016\100CANON\Новая папка\IMG_5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1645"/>
            <a:ext cx="5184328" cy="3456219"/>
          </a:xfrm>
          <a:prstGeom prst="rect">
            <a:avLst/>
          </a:prstGeom>
          <a:noFill/>
        </p:spPr>
      </p:pic>
      <p:pic>
        <p:nvPicPr>
          <p:cNvPr id="2051" name="Picture 3" descr="D:\old\ВЕТЕРАНЫ\ЯШИНАая папка\ЯШИНА 1\2015-2016\Юбилей\ФОТО\юбилей яшиной\IMG_59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84" y="3203773"/>
            <a:ext cx="4860541" cy="3240360"/>
          </a:xfrm>
          <a:prstGeom prst="rect">
            <a:avLst/>
          </a:prstGeom>
          <a:noFill/>
        </p:spPr>
      </p:pic>
      <p:pic>
        <p:nvPicPr>
          <p:cNvPr id="2052" name="Picture 4" descr="D:\old\ВЕТЕРАНЫ\ЯШИНАая папка\ЯШИНА 1\2014-2015\День пожилого человека\IMG_1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53561"/>
            <a:ext cx="2808312" cy="2106114"/>
          </a:xfrm>
          <a:prstGeom prst="rect">
            <a:avLst/>
          </a:prstGeom>
          <a:noFill/>
        </p:spPr>
      </p:pic>
      <p:pic>
        <p:nvPicPr>
          <p:cNvPr id="2053" name="Picture 5" descr="D:\old\ВЕТЕРАНЫ\ЯШИНАая папка\ЯШИНА 1\2013-2014Новая папка\ФОТО 20.02.14\IMG_12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2978" y="0"/>
            <a:ext cx="4697647" cy="313176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539477"/>
            <a:ext cx="5328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Лариса Яшина –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знаменитая выпускница гимназии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2055" name="Picture 7" descr="D:\old\ВЕТЕРАНЫ\ЯШИНАая папка\ЯШИНА 1\2013-2014Новая папка\ФОТО 20.02.14\IMG_12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0072" y="5508030"/>
            <a:ext cx="2880320" cy="208854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431800" y="107429"/>
            <a:ext cx="9504363" cy="864096"/>
          </a:xfrm>
        </p:spPr>
        <p:txBody>
          <a:bodyPr numCol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sz="2000" cap="none" dirty="0" smtClean="0">
                <a:latin typeface="Arial Black" pitchFamily="34" charset="0"/>
              </a:rPr>
              <a:t/>
            </a:r>
            <a:br>
              <a:rPr sz="2000" cap="none" dirty="0" smtClean="0">
                <a:latin typeface="Arial Black" pitchFamily="34" charset="0"/>
              </a:rPr>
            </a:br>
            <a:r>
              <a:rPr sz="2000" cap="none" dirty="0" err="1" smtClean="0">
                <a:solidFill>
                  <a:srgbClr val="C00000"/>
                </a:solidFill>
                <a:latin typeface="Arial Black" pitchFamily="34" charset="0"/>
              </a:rPr>
              <a:t>Выступление</a:t>
            </a:r>
            <a:r>
              <a:rPr sz="2000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cap="none" dirty="0" err="1" smtClean="0">
                <a:solidFill>
                  <a:srgbClr val="C00000"/>
                </a:solidFill>
                <a:latin typeface="Arial Black" pitchFamily="34" charset="0"/>
              </a:rPr>
              <a:t>для</a:t>
            </a:r>
            <a:r>
              <a:rPr sz="2000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cap="none" dirty="0" err="1" smtClean="0">
                <a:solidFill>
                  <a:srgbClr val="C00000"/>
                </a:solidFill>
                <a:latin typeface="Arial Black" pitchFamily="34" charset="0"/>
              </a:rPr>
              <a:t>ветеранов</a:t>
            </a:r>
            <a:r>
              <a:rPr sz="2000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cap="none" dirty="0" err="1" smtClean="0">
                <a:solidFill>
                  <a:srgbClr val="C00000"/>
                </a:solidFill>
                <a:latin typeface="Arial Black" pitchFamily="34" charset="0"/>
              </a:rPr>
              <a:t>на</a:t>
            </a:r>
            <a:r>
              <a:rPr sz="2000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cap="none" dirty="0" err="1" smtClean="0">
                <a:solidFill>
                  <a:srgbClr val="C00000"/>
                </a:solidFill>
                <a:latin typeface="Arial Black" pitchFamily="34" charset="0"/>
              </a:rPr>
              <a:t>празднике"День</a:t>
            </a:r>
            <a:r>
              <a:rPr sz="2000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cap="none" dirty="0" err="1" smtClean="0">
                <a:solidFill>
                  <a:srgbClr val="C00000"/>
                </a:solidFill>
                <a:latin typeface="Arial Black" pitchFamily="34" charset="0"/>
              </a:rPr>
              <a:t>Победы</a:t>
            </a:r>
            <a:r>
              <a:rPr sz="2000" cap="none" dirty="0" smtClean="0">
                <a:solidFill>
                  <a:srgbClr val="C00000"/>
                </a:solidFill>
                <a:latin typeface="Arial Black" pitchFamily="34" charset="0"/>
              </a:rPr>
              <a:t>" в </a:t>
            </a:r>
            <a:r>
              <a:rPr sz="2000" cap="none" dirty="0" err="1" smtClean="0">
                <a:solidFill>
                  <a:srgbClr val="C00000"/>
                </a:solidFill>
                <a:latin typeface="Arial Black" pitchFamily="34" charset="0"/>
              </a:rPr>
              <a:t>Пензенском</a:t>
            </a:r>
            <a:r>
              <a:rPr sz="2000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000" cap="none" dirty="0" err="1" smtClean="0">
                <a:solidFill>
                  <a:srgbClr val="C00000"/>
                </a:solidFill>
                <a:latin typeface="Arial Black" pitchFamily="34" charset="0"/>
              </a:rPr>
              <a:t>зоопарке</a:t>
            </a:r>
            <a:r>
              <a:rPr sz="2000" cap="none" dirty="0" smtClean="0">
                <a:solidFill>
                  <a:srgbClr val="C00000"/>
                </a:solidFill>
                <a:latin typeface="Arial Black" pitchFamily="34" charset="0"/>
              </a:rPr>
              <a:t>. 09.05.2017</a:t>
            </a:r>
          </a:p>
        </p:txBody>
      </p:sp>
      <p:pic>
        <p:nvPicPr>
          <p:cNvPr id="50178" name="Picture 2" descr="D:\old\ТЯЖПРОМ\2016-17 уч. год\Продвижение\ЗА ВСЕ СПАСИБО\9 мая в ЗООПАРКЕа\ФОТО\НОВАЯ ПАПКА\GEDC1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64905"/>
            <a:ext cx="4526360" cy="3394770"/>
          </a:xfrm>
          <a:prstGeom prst="rect">
            <a:avLst/>
          </a:prstGeom>
          <a:noFill/>
        </p:spPr>
      </p:pic>
      <p:pic>
        <p:nvPicPr>
          <p:cNvPr id="50179" name="Picture 3" descr="D:\old\ТЯЖПРОМ\2016-17 уч. год\Продвижение\ЗА ВСЕ СПАСИБО\9 мая в ЗООПАРКЕа\ФОТО\НОВАЯ ПАПКА\GEDC1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424" y="1043533"/>
            <a:ext cx="3844141" cy="2883106"/>
          </a:xfrm>
          <a:prstGeom prst="rect">
            <a:avLst/>
          </a:prstGeom>
          <a:noFill/>
        </p:spPr>
      </p:pic>
      <p:pic>
        <p:nvPicPr>
          <p:cNvPr id="50180" name="Picture 4" descr="D:\old\ТЯЖПРОМ\2016-17 уч. год\Продвижение\ЗА ВСЕ СПАСИБО\9 мая в ЗООПАРКЕа\ФОТО\НОВАЯ ПАПКА\IMG_1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808" y="1043533"/>
            <a:ext cx="4827676" cy="3218451"/>
          </a:xfrm>
          <a:prstGeom prst="rect">
            <a:avLst/>
          </a:prstGeom>
          <a:noFill/>
        </p:spPr>
      </p:pic>
      <p:pic>
        <p:nvPicPr>
          <p:cNvPr id="30722" name="Picture 2" descr="D:\old\ТЯЖПРОМ\2016-17 уч. год\Продвижение\ЗА ВСЕ СПАСИБО\9 мая в ЗООПАРКЕа\ФОТО\НОВАЯ ПАПКА\IMG_14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4429" y="3802211"/>
            <a:ext cx="5636196" cy="37574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344568" y="6876181"/>
            <a:ext cx="2736057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Здесь будет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 «САД ПОБЕДЫ»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9793" y="100607"/>
            <a:ext cx="9433048" cy="101493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 Black" pitchFamily="34" charset="0"/>
              </a:rPr>
              <a:t>Благотворительные акции  «Дети ждут!» в </a:t>
            </a:r>
            <a:r>
              <a:rPr lang="ru-RU" sz="1800" b="1" dirty="0" err="1" smtClean="0">
                <a:solidFill>
                  <a:srgbClr val="C00000"/>
                </a:solidFill>
                <a:latin typeface="Arial Black" pitchFamily="34" charset="0"/>
              </a:rPr>
              <a:t>Мокшанским</a:t>
            </a:r>
            <a:r>
              <a:rPr lang="ru-RU" sz="1800" b="1" dirty="0" smtClean="0">
                <a:solidFill>
                  <a:srgbClr val="C00000"/>
                </a:solidFill>
                <a:latin typeface="Arial Black" pitchFamily="34" charset="0"/>
              </a:rPr>
              <a:t> интернате для детей-инвалидов,  в </a:t>
            </a:r>
            <a:r>
              <a:rPr lang="ru-RU" sz="1800" b="1" dirty="0" err="1" smtClean="0">
                <a:solidFill>
                  <a:srgbClr val="C00000"/>
                </a:solidFill>
                <a:latin typeface="Arial Black" pitchFamily="34" charset="0"/>
              </a:rPr>
              <a:t>Чаадаевском</a:t>
            </a:r>
            <a:r>
              <a:rPr lang="ru-RU" sz="1800" b="1" dirty="0" smtClean="0">
                <a:solidFill>
                  <a:srgbClr val="C00000"/>
                </a:solidFill>
                <a:latin typeface="Arial Black" pitchFamily="34" charset="0"/>
              </a:rPr>
              <a:t> социальном приюте для детей  и подростков</a:t>
            </a:r>
          </a:p>
        </p:txBody>
      </p:sp>
      <p:pic>
        <p:nvPicPr>
          <p:cNvPr id="13315" name="Picture 4" descr="3 июня 2010 года 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84" y="1385495"/>
            <a:ext cx="4186260" cy="275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3 июня 2010 года 065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9307"/>
          <a:stretch>
            <a:fillRect/>
          </a:stretch>
        </p:blipFill>
        <p:spPr bwMode="auto">
          <a:xfrm>
            <a:off x="4824288" y="4643933"/>
            <a:ext cx="211429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 descr="3 июня 2010 года 1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784" y="4211885"/>
            <a:ext cx="453698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 descr="D:\old\САЙТ\САЙТ 017-2018\ПРИЮТ\В управление приют\IMG_48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328" y="1403573"/>
            <a:ext cx="4552923" cy="3036764"/>
          </a:xfrm>
          <a:prstGeom prst="rect">
            <a:avLst/>
          </a:prstGeom>
          <a:noFill/>
        </p:spPr>
      </p:pic>
      <p:pic>
        <p:nvPicPr>
          <p:cNvPr id="88068" name="Picture 4" descr="D:\old\САЙТ\САЙТ 017-2018\ПРИЮТ\В управление приют\Новая папка\IMG_48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4528" y="4499916"/>
            <a:ext cx="2801887" cy="3026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G_79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574" y="4175320"/>
            <a:ext cx="4860051" cy="338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IMG_8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4150" y="395461"/>
            <a:ext cx="2886475" cy="291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 descr="D:\old\САЙТ\САЙТ 017-2018\НОВЫЙ ГОД - БОЛЬНИЦА\IMG_47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75255"/>
            <a:ext cx="5256584" cy="368442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5776" y="107429"/>
            <a:ext cx="352839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Ежегодные благотворительные акции с посещением пациентов детских отделений ГБУЗ Пензенского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онколо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-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гического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диспансера и Пензенской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област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- ной психиатрической больницы им. К.Р.Евграфова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" name="Рисунок 2" descr="D:\old\САЙТ\2013-14\НОВЫЙ ГОД\В управление образования\ФОТО\IMG_79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2160" y="1475581"/>
            <a:ext cx="3528392" cy="25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32969" y="1716076"/>
            <a:ext cx="8494070" cy="334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algn="l"/>
            <a:endParaRPr lang="ru-RU" sz="1500" b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03972" indent="-503972"/>
            <a:endParaRPr lang="ru-RU" sz="26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200" b="1" dirty="0" smtClean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endParaRPr lang="ru-RU" sz="2200" b="1" i="1" dirty="0" smtClean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98" y="5984759"/>
            <a:ext cx="203621" cy="65577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l"/>
            <a:endParaRPr lang="ru-RU" b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  <p:sp>
        <p:nvSpPr>
          <p:cNvPr id="316417" name="Rectangle 1"/>
          <p:cNvSpPr>
            <a:spLocks noChangeArrowheads="1"/>
          </p:cNvSpPr>
          <p:nvPr/>
        </p:nvSpPr>
        <p:spPr bwMode="auto">
          <a:xfrm>
            <a:off x="436050" y="4113958"/>
            <a:ext cx="9287908" cy="90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pPr defTabSz="1007943" eaLnBrk="0" hangingPunct="0"/>
            <a:endParaRPr lang="ru-RU" sz="2600" dirty="0" smtClean="0">
              <a:solidFill>
                <a:schemeClr val="bg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007943" eaLnBrk="0" hangingPunct="0"/>
            <a:endParaRPr lang="ru-RU" sz="26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6898" name="Picture 2" descr="D:\old\СТЕНД\2015-2016\ПРЕЗЕНТАЦИЯ ПРОЕТА В БИБЛИОТЕКЕ\ФОТО\_DSC0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7566" y="4461239"/>
            <a:ext cx="4207342" cy="2811120"/>
          </a:xfrm>
          <a:prstGeom prst="rect">
            <a:avLst/>
          </a:prstGeom>
          <a:noFill/>
        </p:spPr>
      </p:pic>
      <p:pic>
        <p:nvPicPr>
          <p:cNvPr id="336899" name="Picture 3" descr="D:\old\СТЕНД\2015-2016\ПРЕЗЕНТАЦИЯ ПРОЕТА В БИБЛИОТЕКЕ\ФОТО\_DSC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7566" y="1715701"/>
            <a:ext cx="4207342" cy="2804601"/>
          </a:xfrm>
          <a:prstGeom prst="rect">
            <a:avLst/>
          </a:prstGeom>
          <a:noFill/>
        </p:spPr>
      </p:pic>
      <p:pic>
        <p:nvPicPr>
          <p:cNvPr id="336901" name="Picture 5" descr="D:\old\СТЕНД\2015-2016\ПРЕЗЕНТАЦИЯ ПРОЕТА В БИБЛИОТЕКЕ\В контакт\_DSC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5524" y="5446722"/>
            <a:ext cx="3133886" cy="212064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817566" y="5208596"/>
            <a:ext cx="7263059" cy="44104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l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6902" name="Picture 6" descr="D:\old\ТЯЖПРОМ\2015-2016\Продвижение\ПРЕЗЕНТАЦИЯ  БИБЛИОТЕКА\СТУЛЬНИКОВ\IMG_57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41711"/>
            <a:ext cx="2817566" cy="1963551"/>
          </a:xfrm>
          <a:prstGeom prst="rect">
            <a:avLst/>
          </a:prstGeom>
          <a:noFill/>
        </p:spPr>
      </p:pic>
      <p:pic>
        <p:nvPicPr>
          <p:cNvPr id="3075" name="Picture 3" descr="D:\old\ТЯЖПРОМ\2015-2016\Продвижение\ПРЕЗЕНТАЦИЯ  БИБЛИОТЕКА\БАБКОВА\Анисимова и общие\IMG_59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9939" y="3382960"/>
            <a:ext cx="3050686" cy="2033577"/>
          </a:xfrm>
          <a:prstGeom prst="rect">
            <a:avLst/>
          </a:prstGeom>
          <a:noFill/>
        </p:spPr>
      </p:pic>
      <p:pic>
        <p:nvPicPr>
          <p:cNvPr id="3076" name="Picture 4" descr="D:\old\ТЯЖПРОМ\2015-2016\Продвижение\ПРЕЗЕНТАЦИЯ  БИБЛИОТЕКА\ОЛЯ\DCIM\100D5200\_DSC01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60447"/>
            <a:ext cx="2896949" cy="2308533"/>
          </a:xfrm>
          <a:prstGeom prst="rect">
            <a:avLst/>
          </a:prstGeom>
          <a:noFill/>
        </p:spPr>
      </p:pic>
      <p:pic>
        <p:nvPicPr>
          <p:cNvPr id="3077" name="Picture 5" descr="D:\old\ТЯЖПРОМ\2015-2016\Продвижение\ПРЕЗЕНТАЦИЯ  БИБЛИОТЕКА\БАБКОВА\Анисимова и общие\Новая папка\IMG_61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581873"/>
            <a:ext cx="2817566" cy="1928613"/>
          </a:xfrm>
          <a:prstGeom prst="rect">
            <a:avLst/>
          </a:prstGeom>
          <a:noFill/>
        </p:spPr>
      </p:pic>
      <p:pic>
        <p:nvPicPr>
          <p:cNvPr id="18" name="Picture 2" descr="D:\old\ТЯЖПРОМ\2015-2016\Продвижение\ПРЕЗЕНТАЦИЯ  БИБЛИОТЕКА\IMG_5709.JPG"/>
          <p:cNvPicPr>
            <a:picLocks noChangeAspect="1" noChangeArrowheads="1"/>
          </p:cNvPicPr>
          <p:nvPr/>
        </p:nvPicPr>
        <p:blipFill>
          <a:blip r:embed="rId9" cstate="print">
            <a:lum bright="20000" contrast="10000"/>
          </a:blip>
          <a:srcRect/>
          <a:stretch>
            <a:fillRect/>
          </a:stretch>
        </p:blipFill>
        <p:spPr bwMode="auto">
          <a:xfrm>
            <a:off x="6985216" y="1266654"/>
            <a:ext cx="3095409" cy="2063389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15776" y="284544"/>
            <a:ext cx="9864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ruthCYR Black" pitchFamily="50" charset="-52"/>
              </a:rPr>
              <a:t>ПРЕЗЕНТАЦИЯ ПРОЕКТА  «ДОБРОВОЛЬЦЫ-ДЕТЯМ!»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ruthCYR Black" pitchFamily="50" charset="-52"/>
              </a:rPr>
              <a:t>в ПЕНЗЕНСКОЙ ОБЛАСТНОЙ БИБЛИОТЕКЕ</a:t>
            </a:r>
            <a:endParaRPr lang="ru-RU" sz="2400" b="1" dirty="0">
              <a:solidFill>
                <a:srgbClr val="C00000"/>
              </a:solidFill>
              <a:latin typeface="TruthCYR Black" pitchFamily="50" charset="-52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32970" y="1417423"/>
            <a:ext cx="8652837" cy="317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algn="l"/>
            <a:endParaRPr lang="ru-RU" sz="1500" b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sz="1500" b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sz="2200" b="1" dirty="0" smtClean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endParaRPr lang="ru-RU" sz="2200" b="1" i="1" dirty="0" smtClean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98" y="5984759"/>
            <a:ext cx="203621" cy="65577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l"/>
            <a:endParaRPr lang="ru-RU" b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  <p:pic>
        <p:nvPicPr>
          <p:cNvPr id="256002" name="Picture 2" descr="L:\DCIM\100CANON\IMG_4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6949" y="1319198"/>
            <a:ext cx="3651656" cy="2709008"/>
          </a:xfrm>
          <a:prstGeom prst="rect">
            <a:avLst/>
          </a:prstGeom>
          <a:noFill/>
        </p:spPr>
      </p:pic>
      <p:pic>
        <p:nvPicPr>
          <p:cNvPr id="256004" name="Picture 4" descr="L:\DCIM\100CANON\IMG_4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39822"/>
            <a:ext cx="2976333" cy="2460640"/>
          </a:xfrm>
          <a:prstGeom prst="rect">
            <a:avLst/>
          </a:prstGeom>
          <a:noFill/>
        </p:spPr>
      </p:pic>
      <p:pic>
        <p:nvPicPr>
          <p:cNvPr id="337922" name="Picture 2" descr="D:\old\ТЯЖПРОМ\2015-2016\Продвижение\НПК\ФОТО КОРЧАГТИН\IMG_5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00462"/>
            <a:ext cx="3175353" cy="2381265"/>
          </a:xfrm>
          <a:prstGeom prst="rect">
            <a:avLst/>
          </a:prstGeom>
          <a:noFill/>
        </p:spPr>
      </p:pic>
      <p:pic>
        <p:nvPicPr>
          <p:cNvPr id="16" name="Picture 2" descr="G:\ПРО ДВИЖЕНИЕ\БИБЛИОТЕКА 6.12\IMG_5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7175" y="1319197"/>
            <a:ext cx="3493450" cy="2328722"/>
          </a:xfrm>
          <a:prstGeom prst="rect">
            <a:avLst/>
          </a:prstGeom>
          <a:noFill/>
        </p:spPr>
      </p:pic>
      <p:pic>
        <p:nvPicPr>
          <p:cNvPr id="17" name="Picture 3" descr="G:\ПРО ДВИЖЕНИЕ\БИБЛИОТЕКА 6.12\IMG_50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8605" y="3674003"/>
            <a:ext cx="3532020" cy="2354432"/>
          </a:xfrm>
          <a:prstGeom prst="rect">
            <a:avLst/>
          </a:prstGeom>
          <a:noFill/>
        </p:spPr>
      </p:pic>
      <p:pic>
        <p:nvPicPr>
          <p:cNvPr id="332802" name="Picture 2" descr="L:\DCIM\100CANON\IMG_49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5101" y="3938589"/>
            <a:ext cx="3413504" cy="225912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53797" y="120784"/>
            <a:ext cx="38515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СОЦИАЛЬНЫЙ ПРОЕКТ </a:t>
            </a:r>
          </a:p>
          <a:p>
            <a:pPr lvl="0" algn="ctr" eaLnBrk="0" hangingPunct="0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«Добровольцы- детям!»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ruthCYR Black" pitchFamily="50" charset="-52"/>
                <a:cs typeface="Times New Roman" pitchFamily="18" charset="0"/>
              </a:rPr>
              <a:t>Идёт звукозапись!</a:t>
            </a:r>
            <a:endParaRPr lang="ru-RU" sz="2400" b="1" dirty="0">
              <a:solidFill>
                <a:srgbClr val="C00000"/>
              </a:solidFill>
              <a:latin typeface="TruthCYR Black" pitchFamily="50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52280" y="251445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ruthCYR Black" pitchFamily="50" charset="-52"/>
                <a:cs typeface="Times New Roman" pitchFamily="18" charset="0"/>
              </a:rPr>
              <a:t>Создаем аудиокниги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ruthCYR Black" pitchFamily="50" charset="-52"/>
                <a:cs typeface="Times New Roman" pitchFamily="18" charset="0"/>
              </a:rPr>
              <a:t>для слепых детей</a:t>
            </a:r>
            <a:endParaRPr lang="ru-RU" sz="2400" b="1" dirty="0">
              <a:solidFill>
                <a:srgbClr val="C00000"/>
              </a:solidFill>
              <a:latin typeface="TruthCYR Black" pitchFamily="50" charset="-52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5775" y="6384899"/>
            <a:ext cx="9864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ruthCYR Black" pitchFamily="50" charset="-52"/>
                <a:cs typeface="Times New Roman" pitchFamily="18" charset="0"/>
              </a:rPr>
              <a:t>На  фото:    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Корчагин Саша, Хасан Карим, Андрюшина Кристина,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Стукалова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Саша,  Денисов Коля, 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Мишинёв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Матвей,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Иноземцева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Анна,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Дужников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Илья,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Стульников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Егор,  Комиссарова Т.Б.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D:\old\ТЯЖПРОМ\2015-2016\Продвижение\ДАРИМ ДЕТЯМ КНИГИ\НИКИТИНА ДАША 23.03.2016\IMG_597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655936" y="971525"/>
            <a:ext cx="4751850" cy="3491806"/>
          </a:xfrm>
          <a:prstGeom prst="rect">
            <a:avLst/>
          </a:prstGeom>
          <a:noFill/>
        </p:spPr>
      </p:pic>
      <p:pic>
        <p:nvPicPr>
          <p:cNvPr id="11" name="Picture 4" descr="D:\old\ВСТРЕЧИ, КОНФЕРЕНЦИИ\2017-2018\ВЯЗЕМСКИй\Новая папка\IMG_6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225" y="0"/>
            <a:ext cx="3600400" cy="5400599"/>
          </a:xfrm>
          <a:prstGeom prst="rect">
            <a:avLst/>
          </a:prstGeom>
          <a:noFill/>
        </p:spPr>
      </p:pic>
      <p:pic>
        <p:nvPicPr>
          <p:cNvPr id="10" name="Picture 3" descr="D:\old\ВСТРЕЧИ, КОНФЕРЕНЦИИ\2017-2018\ВЯЗЕМСКИй\Новая папка\IMG_6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6296" y="4499917"/>
            <a:ext cx="4589636" cy="3059758"/>
          </a:xfrm>
          <a:prstGeom prst="rect">
            <a:avLst/>
          </a:prstGeom>
          <a:noFill/>
        </p:spPr>
      </p:pic>
      <p:pic>
        <p:nvPicPr>
          <p:cNvPr id="103426" name="Picture 2" descr="D:\old\ТЯЖПРОМ\2015-2016\Продвижение\ДЕТИ ЖДУТ!\ВАЛЕРА\IMG_53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32064"/>
            <a:ext cx="4841417" cy="322761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248" y="107429"/>
            <a:ext cx="7292381" cy="80021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ОБЩЕНИЕ С ДЕТЬМИ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С ОГРАНИЧЕННЫМИ ВОЗМОЖНОСТЯМИ ЗДОРОВЬЯ 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1445"/>
            <a:ext cx="6217449" cy="1008112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Работа кукловодами</a:t>
            </a:r>
            <a:b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в Пензенском зоопарке 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C:\Documents and Settings\User\Рабочий стол\ФОТО АЛИМ\DSCN25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816" y="4283893"/>
            <a:ext cx="4176464" cy="327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old\САЙТ\2014-2015\ЛАГЕРЬ\IMG_22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6376" y="1115541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3" name="Picture 1" descr="D:\old\КОНКУРСЫ\2017-2018\НПК ПЕДАГОГИ\КОМЕНТАТРИЙ И ФОТОНовая папка\1    DSCF22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768" y="1259557"/>
            <a:ext cx="5400600" cy="352213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87679" y="3595172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Ра</a:t>
            </a:r>
            <a:endParaRPr lang="ru-RU" dirty="0"/>
          </a:p>
        </p:txBody>
      </p:sp>
      <p:pic>
        <p:nvPicPr>
          <p:cNvPr id="31746" name="Picture 2" descr="D:\old\ЛАГЕРЬ\ТВОРИ ДОБРО\15-16\1 день\ФОТОНовая папка\IMG_7155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824288" y="4427909"/>
            <a:ext cx="4650684" cy="3131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0" y="1043532"/>
            <a:ext cx="10080625" cy="6516143"/>
          </a:xfrm>
        </p:spPr>
        <p:txBody>
          <a:bodyPr/>
          <a:lstStyle/>
          <a:p>
            <a:pPr marL="671962" indent="-671962" eaLnBrk="1" hangingPunct="1">
              <a:defRPr/>
            </a:pPr>
            <a:endParaRPr lang="ru-RU" sz="2000" dirty="0" smtClean="0"/>
          </a:p>
          <a:p>
            <a:pPr marL="671962" indent="-671962" algn="ctr" eaLnBrk="1" hangingPunct="1">
              <a:spcBef>
                <a:spcPct val="0"/>
              </a:spcBef>
              <a:buNone/>
              <a:defRPr/>
            </a:pPr>
            <a:r>
              <a:rPr lang="ru-RU" sz="2200" b="1" dirty="0" smtClean="0">
                <a:latin typeface="Arial" charset="0"/>
              </a:rPr>
              <a:t>                                                                                        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5040312" y="2509393"/>
            <a:ext cx="5040313" cy="99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>
            <a:spAutoFit/>
          </a:bodyPr>
          <a:lstStyle/>
          <a:p>
            <a:pPr marL="493472" indent="-493472" algn="ctr">
              <a:defRPr/>
            </a:pP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493472" indent="-493472" algn="ctr">
              <a:defRPr/>
            </a:pPr>
            <a:endParaRPr lang="ru-RU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493472" indent="-493472"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7" name="Picture 3" descr="D:\old\ПАПКА О ДУМЕ\2013-14\ФОТО\101NIKON\DSCN8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344" y="3491805"/>
            <a:ext cx="3888432" cy="2915738"/>
          </a:xfrm>
          <a:prstGeom prst="rect">
            <a:avLst/>
          </a:prstGeom>
          <a:noFill/>
        </p:spPr>
      </p:pic>
      <p:pic>
        <p:nvPicPr>
          <p:cNvPr id="8" name="Picture 2" descr="D:\old\ПАПКА О ДУМЕ\2013-14\ФОТО\101NIKON\DSCN8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808" y="1187549"/>
            <a:ext cx="3984404" cy="2987702"/>
          </a:xfrm>
          <a:prstGeom prst="rect">
            <a:avLst/>
          </a:prstGeom>
          <a:noFill/>
        </p:spPr>
      </p:pic>
      <p:pic>
        <p:nvPicPr>
          <p:cNvPr id="8197" name="Picture 6" descr="D:\old\ПАПКА О ДУМЕ\ДУМА\Н2013 ФОТО\шк30,092013 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288" y="1187549"/>
            <a:ext cx="4104456" cy="273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old\ПАПКА О ДУМЕ\2013-14\ФОТО\2012, май\IMG_39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832" y="3779837"/>
            <a:ext cx="4104456" cy="273630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1800" y="6588149"/>
            <a:ext cx="936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Наш девиз: «ОТ УПРАВЛЕНИЯ ГИМНАЗИЧЕСКОГО  -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К УПРАВЛЕНИЮ ГОСУДАРСТВЕННОМУ!»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8794" y="323453"/>
            <a:ext cx="76434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71962" indent="-671962" algn="ctr"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Думцы-гимназисты </a:t>
            </a:r>
          </a:p>
          <a:p>
            <a:pPr marL="671962" indent="-671962" algn="ctr" eaLnBrk="1" hangingPunct="1">
              <a:buNone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с руководителем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</a:rPr>
              <a:t>Т.Б.Комиссаровой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 в разные годы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ВОЛОНТЁРСКО-ВОЖАТСКИЙ ОТРЯД «ПУЛЬС». ДЕВИЗ «ТВОРИ ДОБРО!»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:\old\ЛАГЕРЬ\ТВОРИ ДОБРО\2014-2015\ВОЖАТЫЕ\IMG_2456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15776" y="1691605"/>
            <a:ext cx="30243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ИГРЫ\ФОТО\IMG_4208.JPGсж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4088" y="4571925"/>
            <a:ext cx="36724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old\ЛАГЕРЬ\ТВОРИ ДОБРО\2014-2015\ИГРЫ\фото\IMG_25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776" y="3923853"/>
            <a:ext cx="309634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Рабочий стол\ИГРЫ\ФОТО\игры 2014 0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4128" y="1547589"/>
            <a:ext cx="6480720" cy="290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IMG_46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8465" y="4571925"/>
            <a:ext cx="36721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/>
          <p:cNvSpPr>
            <a:spLocks noChangeArrowheads="1"/>
          </p:cNvSpPr>
          <p:nvPr/>
        </p:nvSpPr>
        <p:spPr bwMode="auto">
          <a:xfrm>
            <a:off x="287785" y="246220"/>
            <a:ext cx="979284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</a:rPr>
              <a:t>ДЕТСКИЙ КООРДИНАЦИОННЫЙ ЦЕНТР «ЗДРАВГИМН»</a:t>
            </a:r>
          </a:p>
          <a:p>
            <a:pPr lvl="0"/>
            <a:r>
              <a:rPr lang="ru-RU" b="1" dirty="0" smtClean="0"/>
              <a:t>Задачи:</a:t>
            </a:r>
            <a:r>
              <a:rPr lang="ru-RU" b="1" i="1" dirty="0" smtClean="0"/>
              <a:t> </a:t>
            </a:r>
            <a:r>
              <a:rPr lang="ru-RU" b="1" dirty="0" smtClean="0"/>
              <a:t>формирование мотивации к здоровому образу жизни, обеспечение </a:t>
            </a:r>
            <a:r>
              <a:rPr lang="ru-RU" dirty="0" smtClean="0"/>
              <a:t>учащихся современными научными данными о сохранении и формировании здоровья, приобщение к здоровому образу жизни на собственном примере.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3409576" y="1404734"/>
            <a:ext cx="5879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Арбузнику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» больше 20 лет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pic>
        <p:nvPicPr>
          <p:cNvPr id="6" name="Рисунок 5" descr="D:\old\САЙТ\2014-2015\10.112.2014\САЙТ   СЕМИНАР ПО ПИТАНИЮ\№1      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11885"/>
            <a:ext cx="42482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5" descr="D:\old\САЙТ\САЙТ 017-2018\ОЧЕВИДНОЕ -невероятноеапка\Новая папка\IMG_4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53" y="2051645"/>
            <a:ext cx="3348372" cy="2232248"/>
          </a:xfrm>
          <a:prstGeom prst="rect">
            <a:avLst/>
          </a:prstGeom>
          <a:noFill/>
        </p:spPr>
      </p:pic>
      <p:pic>
        <p:nvPicPr>
          <p:cNvPr id="115719" name="Picture 7" descr="D:\old\САЙТ\САЙТ 017-2018\Шеф повар - дети\Новая папка\IMG_4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0232" y="4070305"/>
            <a:ext cx="5472608" cy="3489370"/>
          </a:xfrm>
          <a:prstGeom prst="rect">
            <a:avLst/>
          </a:prstGeom>
          <a:noFill/>
        </p:spPr>
      </p:pic>
      <p:pic>
        <p:nvPicPr>
          <p:cNvPr id="115716" name="Picture 4" descr="D:\old\САЙТ\САЙТ 017-2018\Шеф повар - дети\DSC_03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6137" y="2123653"/>
            <a:ext cx="3168352" cy="2456988"/>
          </a:xfrm>
          <a:prstGeom prst="rect">
            <a:avLst/>
          </a:prstGeom>
          <a:noFill/>
        </p:spPr>
      </p:pic>
      <p:pic>
        <p:nvPicPr>
          <p:cNvPr id="11" name="Picture 5" descr="C:\Documents and Settings\User\Рабочий стол\СЕМИНАР ГОРОДСКОЙ\ВЫСТУПЛЕНИЕ МОЕ\ФОТО\IMG_13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138" y="1547589"/>
            <a:ext cx="3168685" cy="23762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15776" y="-180603"/>
            <a:ext cx="9649072" cy="2820689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Arial Black" pitchFamily="34" charset="0"/>
              </a:rPr>
              <a:t>профилактика пагубных привычек</a:t>
            </a: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b="1" dirty="0" smtClean="0">
                <a:latin typeface="Arial Black" pitchFamily="34" charset="0"/>
              </a:rPr>
              <a:t>это -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пикетирование  «Дыши свободно!»,  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«Вдыхая – убиваешь себя. Выдыхая – убиваешь нас!», «День без курения!»,  акция «Папа, не кури! Мама, брось сигарету!»</a:t>
            </a:r>
            <a:r>
              <a:rPr lang="ru-RU" sz="2000" dirty="0" smtClean="0">
                <a:latin typeface="Arial Black" pitchFamily="34" charset="0"/>
              </a:rPr>
              <a:t/>
            </a:r>
            <a:br>
              <a:rPr lang="ru-RU" sz="2000" dirty="0" smtClean="0">
                <a:latin typeface="Arial Black" pitchFamily="34" charset="0"/>
              </a:rPr>
            </a:br>
            <a:endParaRPr lang="ru-RU" dirty="0" smtClean="0"/>
          </a:p>
        </p:txBody>
      </p:sp>
      <p:pic>
        <p:nvPicPr>
          <p:cNvPr id="27651" name="Picture 2" descr="D:\old\ЗДРАВГИМН 2011 10 А\КУРЕНИЕ\2013-14\ФОТО ПИКИТИРОВАНИЕ\_MG_0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63613"/>
            <a:ext cx="5184328" cy="3457483"/>
          </a:xfrm>
          <a:noFill/>
        </p:spPr>
      </p:pic>
      <p:pic>
        <p:nvPicPr>
          <p:cNvPr id="4" name="Рисунок 3" descr="D:\old\САЙТ\2015-2016\ДЕНЬ ОТКАЗА ОТ КУРЕНИЯ\В управление образования\IMG_39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848" y="5214680"/>
            <a:ext cx="3600400" cy="234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IMG_45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2360" y="1763613"/>
            <a:ext cx="417646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IMG_45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4288" y="4283893"/>
            <a:ext cx="4824536" cy="327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518" y="367485"/>
            <a:ext cx="9447086" cy="1111203"/>
          </a:xfrm>
        </p:spPr>
        <p:txBody>
          <a:bodyPr/>
          <a:lstStyle/>
          <a:p>
            <a:pPr>
              <a:defRPr/>
            </a:pPr>
            <a:r>
              <a:rPr lang="ru-RU" sz="2800" b="1" cap="none" dirty="0" smtClean="0">
                <a:solidFill>
                  <a:srgbClr val="C00000"/>
                </a:solidFill>
                <a:latin typeface="Arial Black" pitchFamily="34" charset="0"/>
              </a:rPr>
              <a:t>АКЦИЯ ПРОТЕСТА </a:t>
            </a:r>
            <a:br>
              <a:rPr lang="ru-RU" sz="2800" b="1" cap="none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800" b="1" cap="none" dirty="0" smtClean="0">
                <a:solidFill>
                  <a:srgbClr val="C00000"/>
                </a:solidFill>
                <a:latin typeface="Arial Black" pitchFamily="34" charset="0"/>
              </a:rPr>
              <a:t>«СТОП ВИЧ/</a:t>
            </a:r>
            <a:r>
              <a:rPr lang="ru-RU" sz="2800" b="1" cap="none" dirty="0" err="1" smtClean="0">
                <a:solidFill>
                  <a:srgbClr val="C00000"/>
                </a:solidFill>
                <a:latin typeface="Arial Black" pitchFamily="34" charset="0"/>
              </a:rPr>
              <a:t>СПИДу</a:t>
            </a:r>
            <a:r>
              <a:rPr lang="ru-RU" sz="2800" b="1" cap="none" dirty="0" smtClean="0">
                <a:solidFill>
                  <a:srgbClr val="C00000"/>
                </a:solidFill>
                <a:latin typeface="Arial Black" pitchFamily="34" charset="0"/>
              </a:rPr>
              <a:t>!»</a:t>
            </a:r>
            <a:endParaRPr lang="ru-RU" sz="2800" b="1" cap="none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9" name="Picture 4" descr="D:\old\СТЕНД\16-17\1.12 СПИД\ВЫСТАВКА\Новая папка\IMG_03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0432" y="0"/>
            <a:ext cx="3744169" cy="4172725"/>
          </a:xfrm>
          <a:prstGeom prst="rect">
            <a:avLst/>
          </a:prstGeom>
          <a:noFill/>
        </p:spPr>
      </p:pic>
      <p:pic>
        <p:nvPicPr>
          <p:cNvPr id="37896" name="Picture 8" descr="I:\Комиссарова\5.12 акция Против спида\IMG_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984" y="1475581"/>
            <a:ext cx="3734987" cy="260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2" descr="D:\old\САЙТ\САЙТ 017-2018\СПИД 11.12\IMG_4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7160" y="4067869"/>
            <a:ext cx="5473465" cy="3491806"/>
          </a:xfrm>
          <a:prstGeom prst="rect">
            <a:avLst/>
          </a:prstGeom>
          <a:noFill/>
        </p:spPr>
      </p:pic>
      <p:pic>
        <p:nvPicPr>
          <p:cNvPr id="116739" name="Picture 3" descr="D:\old\САЙТ\САЙТ 017-2018\СПИД 11.12\ФОТО\Новая папка\IMG_4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83" y="3995861"/>
            <a:ext cx="4219167" cy="3563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D:\old\САЙТ\2016-2017 уч.год\КОНКУРС РИСУНКОВ\ФОТО\IMG_0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3493"/>
            <a:ext cx="5320995" cy="3450333"/>
          </a:xfrm>
          <a:prstGeom prst="rect">
            <a:avLst/>
          </a:prstGeom>
          <a:noFill/>
        </p:spPr>
      </p:pic>
      <p:pic>
        <p:nvPicPr>
          <p:cNvPr id="31749" name="Picture 5" descr="D:\old\САЙТ\2016-2017 уч.год\КОНКУРС РИСУНКОВ\ФОТО\IMG_0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7802" y="4162802"/>
            <a:ext cx="5092823" cy="3396873"/>
          </a:xfrm>
          <a:prstGeom prst="rect">
            <a:avLst/>
          </a:prstGeom>
          <a:noFill/>
        </p:spPr>
      </p:pic>
      <p:pic>
        <p:nvPicPr>
          <p:cNvPr id="31750" name="Picture 6" descr="D:\old\САЙТ\2016-2017 уч.год\КОНКУРС РИСУНКОВ\ФОТО\Новая папка\IMG_03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352" y="971525"/>
            <a:ext cx="4680273" cy="331367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759" y="179437"/>
            <a:ext cx="10008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АКЦИЯ «НОВОЕ ПОКОЛЕНИЕ ВЫБИРАЕТ ЗДРОВЬЕ!»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31746" name="Picture 2" descr="D:\old\САЙТ\2016-2017 уч.год\КОНКУРС РИСУНКОВ\ФОТО\1     IMG_0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89634"/>
            <a:ext cx="4972773" cy="417004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ld\ЗДРАВГИМН 2011 10 А\КОНТРОЛЬ\РЕВИЗОРРО\ФОТО\IMG_6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71725"/>
            <a:ext cx="4752528" cy="3168352"/>
          </a:xfrm>
          <a:prstGeom prst="rect">
            <a:avLst/>
          </a:prstGeom>
          <a:noFill/>
        </p:spPr>
      </p:pic>
      <p:pic>
        <p:nvPicPr>
          <p:cNvPr id="1027" name="Picture 3" descr="D:\old\ЗДРАВГИМН 2011 10 А\КОНТРОЛЬ\РЕВИЗОРРО\ОЦЕНКИ АПТЕЧКА\IMG_99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264" y="251445"/>
            <a:ext cx="5046841" cy="3364561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38300" cy="885825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38300" cy="885825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38300" cy="885825"/>
          </a:xfrm>
          <a:prstGeom prst="rect">
            <a:avLst/>
          </a:prstGeom>
          <a:noFill/>
        </p:spPr>
      </p:pic>
      <p:pic>
        <p:nvPicPr>
          <p:cNvPr id="1028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60320" cy="2411685"/>
          </a:xfrm>
          <a:prstGeom prst="rect">
            <a:avLst/>
          </a:prstGeom>
          <a:noFill/>
        </p:spPr>
      </p:pic>
      <p:pic>
        <p:nvPicPr>
          <p:cNvPr id="1032" name="Picture 8" descr="D:\old\ЗДРАВГИМН 2011 10 А\КОНТРОЛЬ\РЕВИЗОРРО\ФОТО\IMG_6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277" y="3635820"/>
            <a:ext cx="5364348" cy="357623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16959" y="6506849"/>
            <a:ext cx="41472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ЧИСТОТА И ПОРЯДОК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НА «5»!</a:t>
            </a:r>
            <a:endParaRPr lang="ru-RU" sz="2400" dirty="0">
              <a:latin typeface="Arial Black" pitchFamily="34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1"/>
          <p:cNvSpPr>
            <a:spLocks noChangeArrowheads="1"/>
          </p:cNvSpPr>
          <p:nvPr/>
        </p:nvSpPr>
        <p:spPr bwMode="auto">
          <a:xfrm>
            <a:off x="315020" y="787467"/>
            <a:ext cx="9450586" cy="59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Рейды </a:t>
            </a: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Ревизорро</a:t>
            </a: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»</a:t>
            </a:r>
            <a:endParaRPr lang="ru-RU" sz="3200" dirty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1747" name="Рисунок 3"/>
          <p:cNvPicPr>
            <a:picLocks noChangeAspect="1"/>
          </p:cNvPicPr>
          <p:nvPr/>
        </p:nvPicPr>
        <p:blipFill>
          <a:blip r:embed="rId3" cstate="print"/>
          <a:srcRect l="16270" r="10217"/>
          <a:stretch>
            <a:fillRect/>
          </a:stretch>
        </p:blipFill>
        <p:spPr bwMode="auto">
          <a:xfrm>
            <a:off x="2835176" y="1574932"/>
            <a:ext cx="1935620" cy="346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F:\НАСТЯ\ФОТО\фото 4-б здоровье\и мелочь, бывает, здоровью помогает\IMG_0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2816" y="1496186"/>
            <a:ext cx="4620286" cy="346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" descr="F:\НАСТЯ\ФОТО\SDC10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776" y="4488557"/>
            <a:ext cx="2283891" cy="251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Box 6"/>
          <p:cNvSpPr txBox="1">
            <a:spLocks noChangeArrowheads="1"/>
          </p:cNvSpPr>
          <p:nvPr/>
        </p:nvSpPr>
        <p:spPr bwMode="auto">
          <a:xfrm>
            <a:off x="3150195" y="5276024"/>
            <a:ext cx="6615410" cy="179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Контроль соответствия размеров учебной мебели росту учащихся.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Контроль питьевого статуса учащихся. 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Контроль соблюдения санитарных правил перед обедом.</a:t>
            </a:r>
          </a:p>
        </p:txBody>
      </p:sp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6" cstate="print">
            <a:lum bright="20000" contrast="22000"/>
          </a:blip>
          <a:srcRect/>
          <a:stretch>
            <a:fillRect/>
          </a:stretch>
        </p:blipFill>
        <p:spPr bwMode="auto">
          <a:xfrm>
            <a:off x="472529" y="1574933"/>
            <a:ext cx="2205137" cy="286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5512842" y="251445"/>
            <a:ext cx="4252764" cy="132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Разнообразные конкурсы</a:t>
            </a:r>
            <a:r>
              <a:rPr lang="ru-RU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9940" name="Picture 2" descr="D:\old\ЗДРАВГИМН 2011 10 А\КОНКУРСЫ\ЗЕЛЕНЫЙ КЛАСС\Фото\Ахмяров\DSCN8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020" y="551227"/>
            <a:ext cx="5078815" cy="346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 descr="C:\Documents and Settings\User\Рабочий стол\SAM_0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75" y="4173572"/>
            <a:ext cx="4410273" cy="329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15"/>
          <p:cNvSpPr txBox="1">
            <a:spLocks noChangeArrowheads="1"/>
          </p:cNvSpPr>
          <p:nvPr/>
        </p:nvSpPr>
        <p:spPr bwMode="auto">
          <a:xfrm>
            <a:off x="5040312" y="6150138"/>
            <a:ext cx="4725293" cy="130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«Классный уголок здоровья»</a:t>
            </a:r>
          </a:p>
          <a:p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«Классная аптечка»</a:t>
            </a:r>
          </a:p>
          <a:p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«Самый зелёный класс»</a:t>
            </a:r>
          </a:p>
        </p:txBody>
      </p:sp>
      <p:pic>
        <p:nvPicPr>
          <p:cNvPr id="2050" name="Picture 2" descr="D:\old\ЗДРАВГИМН 2011 10 А\КОНТРОЛЬ\РЕВИЗОРРО\ОЦЕНКИ АПТЕЧКА\Новая папка\IMG_99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6416" y="1835621"/>
            <a:ext cx="3096344" cy="432048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4087" y="1171565"/>
            <a:ext cx="4646538" cy="203220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«Физкультминутка на каждом уроке»;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ранец»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3" name="Picture 2" descr="F:\НАСТЯ\ФОТО\IMG_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355902"/>
            <a:ext cx="4272147" cy="320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C:\Documents and Settings\User\Рабочий стол\05.04.20012. школа 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1331565"/>
            <a:ext cx="5119067" cy="291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 descr="C:\Documents and Settings\User\Рабочий стол\SAM_0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0430" y="3203773"/>
            <a:ext cx="3150195" cy="419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12"/>
          <p:cNvSpPr txBox="1">
            <a:spLocks noChangeArrowheads="1"/>
          </p:cNvSpPr>
          <p:nvPr/>
        </p:nvSpPr>
        <p:spPr bwMode="auto">
          <a:xfrm>
            <a:off x="661541" y="475154"/>
            <a:ext cx="8946555" cy="64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Разнообразные </a:t>
            </a:r>
            <a:r>
              <a:rPr lang="ru-RU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конкурсы</a:t>
            </a:r>
            <a:r>
              <a:rPr lang="ru-RU" sz="3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967" name="TextBox 13"/>
          <p:cNvSpPr txBox="1">
            <a:spLocks noChangeArrowheads="1"/>
          </p:cNvSpPr>
          <p:nvPr/>
        </p:nvSpPr>
        <p:spPr bwMode="auto">
          <a:xfrm>
            <a:off x="4313609" y="5354770"/>
            <a:ext cx="2598911" cy="90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Ани самый 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лучший ранец!</a:t>
            </a:r>
            <a:endParaRPr lang="ru-RU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5843" name="Picture 2" descr="C:\Documents and Settings\User\Рабочий стол\IMG_7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29" y="4459874"/>
            <a:ext cx="4489029" cy="299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 descr="C:\Documents and Settings\User\Рабочий стол\IMG_7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147" y="1842747"/>
            <a:ext cx="3515967" cy="244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C:\Documents and Settings\User\Рабочий стол\IMG_7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2842" y="4440624"/>
            <a:ext cx="4016500" cy="301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C:\Documents and Settings\User\Рабочий стол\IMG_77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510" y="1892007"/>
            <a:ext cx="6142881" cy="246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7"/>
          <p:cNvSpPr txBox="1">
            <a:spLocks noChangeArrowheads="1"/>
          </p:cNvSpPr>
          <p:nvPr/>
        </p:nvSpPr>
        <p:spPr bwMode="auto">
          <a:xfrm>
            <a:off x="0" y="276840"/>
            <a:ext cx="10080625" cy="148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«ЗДОРОВЬЕ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В ПОРЯДКЕ 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–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СПАСИБО ЗАРЯДКЕ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!»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31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День здоровья вместе с </a:t>
            </a:r>
            <a:r>
              <a:rPr lang="ru-RU" sz="31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волонтёрами </a:t>
            </a:r>
            <a:r>
              <a:rPr lang="ru-RU" sz="31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«</a:t>
            </a:r>
            <a:r>
              <a:rPr lang="ru-RU" sz="3100" b="1" dirty="0" err="1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Здравгимна</a:t>
            </a:r>
            <a:r>
              <a:rPr lang="ru-RU" sz="31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5227041" y="1305024"/>
            <a:ext cx="2045519" cy="396875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Совет гимназии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2376016" y="1187549"/>
            <a:ext cx="2232248" cy="685800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Администрация гимназии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486" name="AutoShape 14"/>
          <p:cNvSpPr>
            <a:spLocks noChangeArrowheads="1"/>
          </p:cNvSpPr>
          <p:nvPr/>
        </p:nvSpPr>
        <p:spPr bwMode="auto">
          <a:xfrm>
            <a:off x="4608264" y="1435199"/>
            <a:ext cx="582613" cy="171450"/>
          </a:xfrm>
          <a:prstGeom prst="leftRightArrow">
            <a:avLst>
              <a:gd name="adj1" fmla="val 50000"/>
              <a:gd name="adj2" fmla="val 6796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85" name="AutoShape 13"/>
          <p:cNvSpPr>
            <a:spLocks noChangeArrowheads="1"/>
          </p:cNvSpPr>
          <p:nvPr/>
        </p:nvSpPr>
        <p:spPr bwMode="auto">
          <a:xfrm>
            <a:off x="5368156" y="1728886"/>
            <a:ext cx="176212" cy="574675"/>
          </a:xfrm>
          <a:prstGeom prst="upDownArrow">
            <a:avLst>
              <a:gd name="adj1" fmla="val 50000"/>
              <a:gd name="adj2" fmla="val 6522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6643959" y="2167036"/>
            <a:ext cx="2284785" cy="676697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Совет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классных лидеров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auto">
          <a:xfrm>
            <a:off x="3780805" y="1963836"/>
            <a:ext cx="179387" cy="352425"/>
          </a:xfrm>
          <a:prstGeom prst="upDownArrow">
            <a:avLst>
              <a:gd name="adj1" fmla="val 50000"/>
              <a:gd name="adj2" fmla="val 3929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82" name="AutoShape 10"/>
          <p:cNvSpPr>
            <a:spLocks noChangeArrowheads="1"/>
          </p:cNvSpPr>
          <p:nvPr/>
        </p:nvSpPr>
        <p:spPr bwMode="auto">
          <a:xfrm>
            <a:off x="5711675" y="2409924"/>
            <a:ext cx="912813" cy="152400"/>
          </a:xfrm>
          <a:prstGeom prst="leftRightArrow">
            <a:avLst>
              <a:gd name="adj1" fmla="val 50000"/>
              <a:gd name="adj2" fmla="val 11979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2592040" y="2339677"/>
            <a:ext cx="3114675" cy="34766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Гимназическая Дума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480" name="AutoShape 8"/>
          <p:cNvSpPr>
            <a:spLocks noChangeArrowheads="1"/>
          </p:cNvSpPr>
          <p:nvPr/>
        </p:nvSpPr>
        <p:spPr bwMode="auto">
          <a:xfrm>
            <a:off x="4937844" y="2754411"/>
            <a:ext cx="173037" cy="604838"/>
          </a:xfrm>
          <a:prstGeom prst="upDownArrow">
            <a:avLst>
              <a:gd name="adj1" fmla="val 50000"/>
              <a:gd name="adj2" fmla="val 6990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79" name="AutoShape 7"/>
          <p:cNvSpPr>
            <a:spLocks noChangeArrowheads="1"/>
          </p:cNvSpPr>
          <p:nvPr/>
        </p:nvSpPr>
        <p:spPr bwMode="auto">
          <a:xfrm>
            <a:off x="3031256" y="2754411"/>
            <a:ext cx="171450" cy="533400"/>
          </a:xfrm>
          <a:prstGeom prst="upDownArrow">
            <a:avLst>
              <a:gd name="adj1" fmla="val 50000"/>
              <a:gd name="adj2" fmla="val 6222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7056536" y="3447156"/>
            <a:ext cx="2088232" cy="620713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Служба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Примирения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935856" y="3318544"/>
            <a:ext cx="2664296" cy="749325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Волонтерский отряд 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Пульс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475" name="AutoShape 3"/>
          <p:cNvSpPr>
            <a:spLocks noChangeArrowheads="1"/>
          </p:cNvSpPr>
          <p:nvPr/>
        </p:nvSpPr>
        <p:spPr bwMode="auto">
          <a:xfrm>
            <a:off x="6452715" y="3624262"/>
            <a:ext cx="531813" cy="155575"/>
          </a:xfrm>
          <a:prstGeom prst="leftRightArrow">
            <a:avLst>
              <a:gd name="adj1" fmla="val 50000"/>
              <a:gd name="adj2" fmla="val 683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4248224" y="3384649"/>
            <a:ext cx="2101428" cy="683220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ДКЦ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Здравгимн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473" name="AutoShape 1"/>
          <p:cNvSpPr>
            <a:spLocks noChangeArrowheads="1"/>
          </p:cNvSpPr>
          <p:nvPr/>
        </p:nvSpPr>
        <p:spPr bwMode="auto">
          <a:xfrm>
            <a:off x="3672160" y="3624262"/>
            <a:ext cx="531813" cy="155575"/>
          </a:xfrm>
          <a:prstGeom prst="leftRightArrow">
            <a:avLst>
              <a:gd name="adj1" fmla="val 50000"/>
              <a:gd name="adj2" fmla="val 683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89" name="Rectangle 17"/>
          <p:cNvSpPr>
            <a:spLocks noChangeArrowheads="1"/>
          </p:cNvSpPr>
          <p:nvPr/>
        </p:nvSpPr>
        <p:spPr bwMode="auto">
          <a:xfrm>
            <a:off x="431553" y="107429"/>
            <a:ext cx="96490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КЛАСТЕР ВЗАИМОДЕЙСТВИЯ СТРУКТУР </a:t>
            </a:r>
          </a:p>
          <a:p>
            <a:pPr lvl="0"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ученического самоуправления  и добровольческого движения</a:t>
            </a:r>
          </a:p>
          <a:p>
            <a:pPr lvl="0"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 в  гимназии №1 представлен на следующей схеме: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497" name="Rectangle 25"/>
          <p:cNvSpPr>
            <a:spLocks noChangeArrowheads="1"/>
          </p:cNvSpPr>
          <p:nvPr/>
        </p:nvSpPr>
        <p:spPr bwMode="auto">
          <a:xfrm>
            <a:off x="143768" y="5724053"/>
            <a:ext cx="468052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Служба Примирения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(дата образования – 1990 год)  -  социальная служба на основе добровольчества,  основной целью деятельности которой является  формирование благополучного, гуманного и безопасного пространства (среды) для полноценного развития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7848624" y="2843733"/>
            <a:ext cx="173037" cy="604838"/>
          </a:xfrm>
          <a:prstGeom prst="upDownArrow">
            <a:avLst>
              <a:gd name="adj1" fmla="val 50000"/>
              <a:gd name="adj2" fmla="val 6990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896296" y="4283893"/>
            <a:ext cx="51125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координационный центр «</a:t>
            </a:r>
            <a:r>
              <a:rPr lang="ru-RU" sz="1400" b="1" i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Здравгимн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400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(дата образования – 2002 год)  - добровольное  объединение </a:t>
            </a:r>
            <a:r>
              <a:rPr lang="ru-RU" sz="14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гимна-зистов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которые стремятся   к более глубокому  познанию проблем, связанных со здоровьем человека, аналитическому подходу к информации в этой области, активной </a:t>
            </a:r>
            <a:r>
              <a:rPr lang="ru-RU" sz="14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просвети-тельской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работе, поддержанию ЗОЖ на своем опыте, </a:t>
            </a:r>
            <a:r>
              <a:rPr lang="ru-RU" sz="14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приоб-ретению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умений и навыков проектной и исследовательской работы;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3768" y="4355901"/>
            <a:ext cx="46805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Волонтерский отряд «Пульс»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(дата образования – 2010 год) -  добровольное объединение гимназистов, целью деятельности которого является формирование высоко-</a:t>
            </a: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нравственного, активного, широко образованного 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граж-данина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путём культивирования особой добровольческой  среды, которая способствует развитию  самореализации учащихся в различных видах социальной активности.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896297" y="6067250"/>
            <a:ext cx="51845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Совет классных лидеров</a:t>
            </a:r>
            <a:r>
              <a:rPr lang="ru-RU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(дата образования - 2010 год) –  структурное подразделение  гимназической Думы.  Основной целью деятельности Совета классных лидеров является: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содей-ствие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становлению правовой, демократической,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самоуправля-ющей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гимназической среды, обеспечивающей развитие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интеллек-туально-нравственной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, социально активной личности.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0"/>
            <a:ext cx="9577064" cy="169160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Проект «От экологии среды – </a:t>
            </a:r>
            <a:b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к экологии души!»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2531" name="Picture 15" descr="IMG_0575сжат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4499917"/>
            <a:ext cx="3456384" cy="230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23"/>
          <p:cNvSpPr txBox="1">
            <a:spLocks noChangeArrowheads="1"/>
          </p:cNvSpPr>
          <p:nvPr/>
        </p:nvSpPr>
        <p:spPr bwMode="auto">
          <a:xfrm>
            <a:off x="414776" y="3557598"/>
            <a:ext cx="2800174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endParaRPr lang="ru-RU"/>
          </a:p>
        </p:txBody>
      </p:sp>
      <p:sp>
        <p:nvSpPr>
          <p:cNvPr id="22535" name="Text Box 25"/>
          <p:cNvSpPr txBox="1">
            <a:spLocks noChangeArrowheads="1"/>
          </p:cNvSpPr>
          <p:nvPr/>
        </p:nvSpPr>
        <p:spPr bwMode="auto">
          <a:xfrm>
            <a:off x="503808" y="6724461"/>
            <a:ext cx="3550382" cy="65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Работаем на </a:t>
            </a:r>
            <a:r>
              <a:rPr lang="ru-RU" b="1" dirty="0" smtClean="0">
                <a:solidFill>
                  <a:srgbClr val="C00000"/>
                </a:solidFill>
              </a:rPr>
              <a:t>территории </a:t>
            </a:r>
            <a:r>
              <a:rPr lang="ru-RU" b="1" dirty="0">
                <a:solidFill>
                  <a:srgbClr val="C00000"/>
                </a:solidFill>
              </a:rPr>
              <a:t>ЦПКиО </a:t>
            </a:r>
            <a:r>
              <a:rPr lang="ru-RU" b="1" dirty="0" smtClean="0">
                <a:solidFill>
                  <a:srgbClr val="C00000"/>
                </a:solidFill>
              </a:rPr>
              <a:t>им. </a:t>
            </a:r>
            <a:r>
              <a:rPr lang="ru-RU" b="1" dirty="0">
                <a:solidFill>
                  <a:srgbClr val="C00000"/>
                </a:solidFill>
              </a:rPr>
              <a:t>В.Г.Белинского</a:t>
            </a:r>
          </a:p>
        </p:txBody>
      </p:sp>
      <p:sp>
        <p:nvSpPr>
          <p:cNvPr id="22537" name="Text Box 30"/>
          <p:cNvSpPr txBox="1">
            <a:spLocks noChangeArrowheads="1"/>
          </p:cNvSpPr>
          <p:nvPr/>
        </p:nvSpPr>
        <p:spPr bwMode="auto">
          <a:xfrm>
            <a:off x="8295514" y="6240232"/>
            <a:ext cx="203621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ru-RU"/>
          </a:p>
        </p:txBody>
      </p:sp>
      <p:pic>
        <p:nvPicPr>
          <p:cNvPr id="22539" name="Picture 2" descr="D:\old\ЛАГЕРЬ\РЕКЛАМА\SAM_0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784" y="1475581"/>
            <a:ext cx="3899699" cy="290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old\ЛАГЕРЬ\ТВОРИ ДОБРО\15-16\КВЕСТ\Я\IMG_8704.JPG"/>
          <p:cNvPicPr/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104208" y="4643933"/>
            <a:ext cx="316835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old\ЛАГЕРЬ\ТВОРИ ДОБРО\15-16\КВЕСТ\Я\IMG_86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328" y="1475581"/>
            <a:ext cx="45365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old\ЛАГЕРЬ\ТВОРИ ДОБРО\15-16\КВЕСТ\ОЛЯ- вожатые\ИЛЬЯ\20160621_1120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8584" y="4355901"/>
            <a:ext cx="23762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29" descr="1 июня 2010 года 069сждат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0386" y="4653051"/>
            <a:ext cx="3787235" cy="252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24287" y="460003"/>
            <a:ext cx="5256337" cy="123160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Экологические десанты  «Живи, родник!»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b="1" dirty="0" smtClean="0"/>
          </a:p>
        </p:txBody>
      </p:sp>
      <p:sp>
        <p:nvSpPr>
          <p:cNvPr id="22533" name="Text Box 22"/>
          <p:cNvSpPr txBox="1">
            <a:spLocks noChangeArrowheads="1"/>
          </p:cNvSpPr>
          <p:nvPr/>
        </p:nvSpPr>
        <p:spPr bwMode="auto">
          <a:xfrm>
            <a:off x="6192440" y="6516141"/>
            <a:ext cx="3744416" cy="99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Arial Black" pitchFamily="34" charset="0"/>
              </a:rPr>
              <a:t>После уборки </a:t>
            </a: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мусора </a:t>
            </a:r>
            <a:r>
              <a:rPr lang="ru-RU" sz="2000" b="1" dirty="0">
                <a:solidFill>
                  <a:srgbClr val="FFFF00"/>
                </a:solidFill>
                <a:latin typeface="Arial Black" pitchFamily="34" charset="0"/>
              </a:rPr>
              <a:t>на </a:t>
            </a: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территории </a:t>
            </a:r>
            <a:r>
              <a:rPr lang="ru-RU" sz="2000" b="1" dirty="0">
                <a:solidFill>
                  <a:srgbClr val="FFFF00"/>
                </a:solidFill>
                <a:latin typeface="Arial Black" pitchFamily="34" charset="0"/>
              </a:rPr>
              <a:t>родника</a:t>
            </a:r>
          </a:p>
          <a:p>
            <a:endParaRPr lang="ru-RU" b="1" dirty="0"/>
          </a:p>
        </p:txBody>
      </p:sp>
      <p:sp>
        <p:nvSpPr>
          <p:cNvPr id="22534" name="Text Box 23"/>
          <p:cNvSpPr txBox="1">
            <a:spLocks noChangeArrowheads="1"/>
          </p:cNvSpPr>
          <p:nvPr/>
        </p:nvSpPr>
        <p:spPr bwMode="auto">
          <a:xfrm>
            <a:off x="414776" y="3557598"/>
            <a:ext cx="2800174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endParaRPr lang="ru-RU"/>
          </a:p>
        </p:txBody>
      </p:sp>
      <p:sp>
        <p:nvSpPr>
          <p:cNvPr id="22537" name="Text Box 30"/>
          <p:cNvSpPr txBox="1">
            <a:spLocks noChangeArrowheads="1"/>
          </p:cNvSpPr>
          <p:nvPr/>
        </p:nvSpPr>
        <p:spPr bwMode="auto">
          <a:xfrm>
            <a:off x="8295514" y="6240232"/>
            <a:ext cx="203621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ru-RU"/>
          </a:p>
        </p:txBody>
      </p:sp>
      <p:pic>
        <p:nvPicPr>
          <p:cNvPr id="14" name="Рисунок 13" descr="C:\Documents and Settings\User\Рабочий стол\ФОТО ИЗБРАН\IMG_47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12" y="1259557"/>
            <a:ext cx="4716229" cy="321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User\Рабочий стол\ФОТО ИЗБРАН\IMG_46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240" y="4715941"/>
            <a:ext cx="158417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old\Белки и птицы\Н2014-2015\ЯНА фото-кормушка\4Q6A65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776" y="2339677"/>
            <a:ext cx="28083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old\Белки и птицы\Н2014-2015\ФОТО КОРМУШКА\_MG_68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792" y="4499917"/>
            <a:ext cx="38164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F:\Новая папка (2)\IMG_27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24088" y="2915741"/>
            <a:ext cx="1944216" cy="150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87784" y="1056307"/>
            <a:ext cx="46805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Благотворительные акции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«Дом для птицы»,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«Кормушка для птицы»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9218" name="Picture 2" descr="D:\old\САЙТ\САЙТ 017-2018\ПАРЛАМЕНТ  у нас\Новая папка\IMG_076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896" y="4620139"/>
            <a:ext cx="3919066" cy="2939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old\САЙТ\2015-2016\Симбуховский\DSC_12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5003973"/>
            <a:ext cx="3600152" cy="2555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old\Белки и птицы\2013-2014\КОРМУШКИ И ЕДА\3А\28.11.13\IMG_04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784" y="2339677"/>
            <a:ext cx="367240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old\Белки и птицы\2013-2014\КОРМУШКИ И ЕДА\3А\28.11.13\IMG_04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6176" y="5364013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87784" y="323453"/>
            <a:ext cx="4032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Благотворительная акция «Добро делать просто!»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 по сбору корма для питомцев Пензенского зоопарка. 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1" name="Рисунок 10" descr="D:\Татьяна Борисовна\ЗЕЛЕНАЯ ФЛЭШ\МАКУЛАТУРА\IMG_546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496" y="5003973"/>
            <a:ext cx="3096344" cy="212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G_756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112" y="1691605"/>
            <a:ext cx="27363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2" descr="D:\old\САЙТ\САЙТ 017-2018\ВТОРСЫРЬЕ\1      IMG_42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0432" y="1979637"/>
            <a:ext cx="3960193" cy="2832818"/>
          </a:xfrm>
          <a:prstGeom prst="rect">
            <a:avLst/>
          </a:prstGeom>
          <a:noFill/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5400352" y="203245"/>
            <a:ext cx="46802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Благотворительная акция «Спасем лес!». Единый день сбора макулатуры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3775" y="1181200"/>
            <a:ext cx="9450586" cy="362234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endParaRPr lang="ru-RU" sz="15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22" name="Picture 2" descr="D:\old\ПРАЗДНИКИ\2015-2016\ДЕНЬ ДРУЖБЫ   16.11\Новая папка\IMG_5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98480" cy="2798987"/>
          </a:xfrm>
          <a:prstGeom prst="rect">
            <a:avLst/>
          </a:prstGeom>
          <a:noFill/>
        </p:spPr>
      </p:pic>
      <p:pic>
        <p:nvPicPr>
          <p:cNvPr id="30723" name="Picture 3" descr="D:\old\ПРАЗДНИКИ\2015-2016\ДЕНЬ ДРУЖБЫ   16.11\100CANON\Новая папка\IMG_3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43733"/>
            <a:ext cx="10081120" cy="4715942"/>
          </a:xfrm>
          <a:prstGeom prst="rect">
            <a:avLst/>
          </a:prstGeom>
          <a:noFill/>
        </p:spPr>
      </p:pic>
      <p:pic>
        <p:nvPicPr>
          <p:cNvPr id="7" name="Рисунок 6" descr="D:\old\САЙТ\2015-2016\ДЕНЬ ДРУЖБЫ\1     IMG_37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552" y="35421"/>
            <a:ext cx="2880073" cy="273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320232" y="323453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ГИМНАЗИЧЕСКИЙ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>ДЕНЬ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>ДРУЖБЫ</a:t>
            </a:r>
            <a:endParaRPr lang="ru-RU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7864" y="6948189"/>
            <a:ext cx="835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Arial Black" pitchFamily="34" charset="0"/>
              </a:rPr>
              <a:t>Акции Службы Примирения</a:t>
            </a:r>
            <a:endParaRPr lang="ru-RU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D:\old\СТЕНД\16-17\ДУЭТ\ФОТО\Новая папка\IMG_0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8225" y="0"/>
            <a:ext cx="5832400" cy="2392316"/>
          </a:xfrm>
          <a:prstGeom prst="rect">
            <a:avLst/>
          </a:prstGeom>
          <a:noFill/>
        </p:spPr>
      </p:pic>
      <p:pic>
        <p:nvPicPr>
          <p:cNvPr id="22534" name="Picture 6" descr="D:\old\СТЕНД\16-17\ДУЭТ\ФОТО\IMG_0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7235"/>
            <a:ext cx="10297144" cy="51324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9792" y="683493"/>
            <a:ext cx="36560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Дуэт 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lang="ru-RU" sz="4000" dirty="0" err="1" smtClean="0">
                <a:solidFill>
                  <a:srgbClr val="C00000"/>
                </a:solidFill>
                <a:latin typeface="Arial Black" pitchFamily="34" charset="0"/>
              </a:rPr>
              <a:t>Гран-При</a:t>
            </a:r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»</a:t>
            </a:r>
          </a:p>
          <a:p>
            <a:pPr algn="ctr"/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83928" y="6876181"/>
            <a:ext cx="8355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Arial Black" pitchFamily="34" charset="0"/>
              </a:rPr>
              <a:t>Акции Службы Примирения</a:t>
            </a:r>
            <a:endParaRPr lang="ru-RU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D:\old\САЙТ\САЙТ 017-2018\ВЕЖЛИВАЯ ГИМНАЗИЯ\Новая папка\IMG_4629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84396" y="1475581"/>
            <a:ext cx="4683908" cy="3122606"/>
          </a:xfrm>
          <a:prstGeom prst="rect">
            <a:avLst/>
          </a:prstGeom>
          <a:noFill/>
        </p:spPr>
      </p:pic>
      <p:pic>
        <p:nvPicPr>
          <p:cNvPr id="73732" name="Picture 4" descr="D:\old\САЙТ\САЙТ 017-2018\ВЕЖЛИВАЯ ГИМНАЗИЯ\Новая папка\IMG_4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6376" y="4499917"/>
            <a:ext cx="3600400" cy="30243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23453"/>
            <a:ext cx="547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ТУРНИР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«ВЕЖЛИВАЯ ГИМНАЗИЯ»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3735" name="Picture 7" descr="D:\old\ПРАЗДНИКИ\2017-2018\СПОНТАННАЯ ДОБРОТАНовая папка\Новая папка\Новая папка\IMG_5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816" y="4643933"/>
            <a:ext cx="4104456" cy="28803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28344" y="323453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ДЕНЬ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СПОНТАННОЙ ДОБРОТЫ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3734" name="Picture 6" descr="D:\old\САЙТ\САЙТ 017-2018\СПОНТАННАЯ ДОБРОТАНовая папка\IMG_54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328" y="1763613"/>
            <a:ext cx="4608512" cy="291077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11920" y="6876181"/>
            <a:ext cx="7536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Arial Black" pitchFamily="34" charset="0"/>
              </a:rPr>
              <a:t>Акции Службы Примирения</a:t>
            </a:r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215777" y="208463"/>
            <a:ext cx="9649072" cy="69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Социальные партнеры волонтерского движения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ученического самоуправления гимназии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Совет ветеранов войны, труда, правоохранительных органов Пензенской области;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Совет ветеранов войны, труда, правоохранительных органов города Пензы;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Совет ветеранов войны, труда, правоохранительных органов при администрации Ленинского района города Пензы;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</a:rPr>
              <a:t>Молодежный Совет при Законодательном Собрании Пензенской области;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ФГБОУ ВПО «Пензенский государственный университет», студенческий научно-исследовательский кружок «Биология», руководитель -к.б.н., доцент кафедры общей биологии и биохимии физико-математического факультета  Анисимова Н.В.;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ФГБОУ ВПО «Пензенский государственный университет».  Руководитель кафедры «Журналистика» историко-филологического факультета к.и.н. Рева Е.К.;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Студенческое научное общество ФГБОУ ВПО «Пензенский государственный университет»;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Муниципальное бюджетное учреждение дополнительного образования «Центр технологического обучения» г. Пензы;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Пензенская региональная общественная организация по содействию социальной адаптации «Благовест». Председатель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М.А.Львова-Белова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ГБУК  "Пензенская областная библиотека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им.М.Ю.Лермонтова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»   отдел «Специализированная библиотека для незрячих и слабовидящих», заведующая В.Г.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Порунова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ГКУК «Пензенская областная библиотека для детей и юношества»;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Яшина Л.И. - член Союза писателей России и Союза журналистов СССР-России, лауреат литературных премий, золотая медалистка МБОУ  классической гимназии №1   им. В.Г.Белинского;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Юраков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 В.А. - член Союза писателей России, лауреат литературных конкурсов;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Пензенский зоопарк;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ГБУЗ областная психиатрическая больница им. К.Р.Евграфова;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latin typeface="Arial Black" pitchFamily="34" charset="0"/>
              </a:rPr>
              <a:t>МКУ </a:t>
            </a:r>
            <a:r>
              <a:rPr lang="ru-RU" sz="1400" dirty="0" err="1" smtClean="0">
                <a:latin typeface="Arial Black" pitchFamily="34" charset="0"/>
              </a:rPr>
              <a:t>Чаадаевский</a:t>
            </a:r>
            <a:r>
              <a:rPr lang="ru-RU" sz="1400" dirty="0" smtClean="0">
                <a:latin typeface="Arial Black" pitchFamily="34" charset="0"/>
              </a:rPr>
              <a:t> детский социально-реабилитационный центр </a:t>
            </a:r>
            <a:r>
              <a:rPr lang="ru-RU" sz="1400" dirty="0" err="1" smtClean="0">
                <a:latin typeface="Arial Black" pitchFamily="34" charset="0"/>
              </a:rPr>
              <a:t>Городищенского</a:t>
            </a:r>
            <a:r>
              <a:rPr lang="ru-RU" sz="1400" dirty="0" smtClean="0">
                <a:latin typeface="Arial Black" pitchFamily="34" charset="0"/>
              </a:rPr>
              <a:t> района Пензенской области.</a:t>
            </a:r>
            <a:endParaRPr lang="ru-RU" sz="1400" dirty="0"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23" y="302738"/>
            <a:ext cx="8573782" cy="1571432"/>
          </a:xfrm>
          <a:noFill/>
        </p:spPr>
        <p:txBody>
          <a:bodyPr>
            <a:normAutofit fontScale="90000"/>
          </a:bodyPr>
          <a:lstStyle/>
          <a:p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>
                <a:solidFill>
                  <a:srgbClr val="C00000"/>
                </a:solidFill>
                <a:latin typeface="Arial Black" pitchFamily="34" charset="0"/>
              </a:rPr>
              <a:t>ОТКРЫТОЕ МНЕНИЕ</a:t>
            </a:r>
            <a:br>
              <a:rPr lang="ru-RU" sz="26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600" b="1" dirty="0" smtClean="0">
                <a:solidFill>
                  <a:srgbClr val="C00000"/>
                </a:solidFill>
                <a:latin typeface="Arial Black" pitchFamily="34" charset="0"/>
              </a:rPr>
              <a:t> депутатов гимназической Думы</a:t>
            </a:r>
            <a:br>
              <a:rPr lang="ru-RU" sz="26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600" b="1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2600" b="1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sz="2600" b="1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504031" y="1478687"/>
            <a:ext cx="9060312" cy="5872748"/>
          </a:xfrm>
          <a:noFill/>
        </p:spPr>
        <p:txBody>
          <a:bodyPr/>
          <a:lstStyle/>
          <a:p>
            <a:r>
              <a:rPr lang="ru-RU" sz="2000" b="1" dirty="0" smtClean="0"/>
              <a:t>Общественная работа повышает мою самооценку.  Я чувствую свою </a:t>
            </a:r>
            <a:r>
              <a:rPr lang="ru-RU" sz="2000" b="1" dirty="0" err="1" smtClean="0"/>
              <a:t>востребованность</a:t>
            </a:r>
            <a:r>
              <a:rPr lang="ru-RU" sz="2000" b="1" dirty="0" smtClean="0"/>
              <a:t> и значимость. (Кирилл Варламов)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Когда я состою в команде организаторов полезного дела у меня прибавляются силы и энергия. Мне интересно быть волонтером и лидером. (Виктория Локтева)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Когда гимназия предоставляет нам возможность участия в ее управлении, мы понимаем, что мы взрослые. (Артем Елистратов)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Если будет больше активности учащихся в жизни своей школы, то в школе будет интереснее учиться! (Максим Левков)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А может я буду президентом… (Иван </a:t>
            </a:r>
            <a:r>
              <a:rPr lang="ru-RU" sz="2000" b="1" dirty="0" err="1" smtClean="0"/>
              <a:t>Агафилов</a:t>
            </a:r>
            <a:r>
              <a:rPr lang="ru-RU" sz="2000" b="1" dirty="0" smtClean="0"/>
              <a:t>)</a:t>
            </a:r>
          </a:p>
          <a:p>
            <a:endParaRPr lang="ru-RU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D:\old\Комиссарова\2013-2014\НАГРАЖДЕНИЕ\img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8384" y="0"/>
            <a:ext cx="1952836" cy="2843733"/>
          </a:xfrm>
          <a:prstGeom prst="rect">
            <a:avLst/>
          </a:prstGeom>
          <a:noFill/>
        </p:spPr>
      </p:pic>
      <p:pic>
        <p:nvPicPr>
          <p:cNvPr id="30725" name="Picture 5" descr="D:\old\Комиссарова\2013-2014\НАГРАЖДЕНИЕ\img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2039" y="4452818"/>
            <a:ext cx="2128586" cy="3106857"/>
          </a:xfrm>
          <a:prstGeom prst="rect">
            <a:avLst/>
          </a:prstGeom>
          <a:noFill/>
        </p:spPr>
      </p:pic>
      <p:pic>
        <p:nvPicPr>
          <p:cNvPr id="30727" name="Picture 7" descr="D:\old\Комиссарова\2013-2014\НАГРАЖДЕНИЕ\img5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5976" y="6047464"/>
            <a:ext cx="2232248" cy="1512211"/>
          </a:xfrm>
          <a:prstGeom prst="rect">
            <a:avLst/>
          </a:prstGeom>
          <a:noFill/>
        </p:spPr>
      </p:pic>
      <p:pic>
        <p:nvPicPr>
          <p:cNvPr id="30728" name="Picture 8" descr="D:\old\Комиссарова\2015-2016\img9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0432" y="4455870"/>
            <a:ext cx="2160240" cy="3103805"/>
          </a:xfrm>
          <a:prstGeom prst="rect">
            <a:avLst/>
          </a:prstGeom>
          <a:noFill/>
        </p:spPr>
      </p:pic>
      <p:pic>
        <p:nvPicPr>
          <p:cNvPr id="30731" name="Picture 11" descr="D:\old\Комиссарова\2016-17 учебный год\img3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7280" y="755501"/>
            <a:ext cx="2593345" cy="3747791"/>
          </a:xfrm>
          <a:prstGeom prst="rect">
            <a:avLst/>
          </a:prstGeom>
          <a:noFill/>
        </p:spPr>
      </p:pic>
      <p:pic>
        <p:nvPicPr>
          <p:cNvPr id="30733" name="Picture 13" descr="D:\old\Комиссарова\2016-17 учебный год\ГРАМОТЫ1\НАГРАДЫ ЗООПАРКА\img1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88451"/>
            <a:ext cx="2087984" cy="2971224"/>
          </a:xfrm>
          <a:prstGeom prst="rect">
            <a:avLst/>
          </a:prstGeom>
          <a:noFill/>
        </p:spPr>
      </p:pic>
      <p:pic>
        <p:nvPicPr>
          <p:cNvPr id="30734" name="Picture 14" descr="D:\old\Комиссарова\2016-17 учебный год\ГРАМОТЫ1\НАГРАДЫ ЗООПАРКА\img1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259557"/>
            <a:ext cx="2232000" cy="3242661"/>
          </a:xfrm>
          <a:prstGeom prst="rect">
            <a:avLst/>
          </a:prstGeom>
          <a:noFill/>
        </p:spPr>
      </p:pic>
      <p:pic>
        <p:nvPicPr>
          <p:cNvPr id="30735" name="Picture 15" descr="D:\old\Комиссарова\2016-17 учебный год\ГРАМОТЫ1\img0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59992" y="3491805"/>
            <a:ext cx="1846876" cy="2664296"/>
          </a:xfrm>
          <a:prstGeom prst="rect">
            <a:avLst/>
          </a:prstGeom>
          <a:noFill/>
        </p:spPr>
      </p:pic>
      <p:pic>
        <p:nvPicPr>
          <p:cNvPr id="30738" name="Picture 18" descr="D:\old\Комиссарова\2017-2018\НАГРАДЫ\Команда_победители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48223" y="4571925"/>
            <a:ext cx="2094911" cy="2987750"/>
          </a:xfrm>
          <a:prstGeom prst="rect">
            <a:avLst/>
          </a:prstGeom>
          <a:noFill/>
        </p:spPr>
      </p:pic>
      <p:pic>
        <p:nvPicPr>
          <p:cNvPr id="19" name="Рисунок 18" descr="D:\old\Комиссарова\2017-2018\НАГРАДЫ\Команда_победители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16376" y="2051645"/>
            <a:ext cx="2043159" cy="305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9" name="Picture 19" descr="D:\old\Комиссарова\2017-2018\НАГРАДЫ\img33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6176" y="1763613"/>
            <a:ext cx="1904018" cy="2737535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215776" y="251445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Times New Roman" pitchFamily="18" charset="0"/>
              </a:rPr>
              <a:t>    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Times New Roman" pitchFamily="18" charset="0"/>
              </a:rPr>
              <a:t>НАШИ НАГРАДЫ</a:t>
            </a:r>
            <a:endParaRPr lang="ru-RU" sz="3200" dirty="0">
              <a:latin typeface="Arial Black" pitchFamily="34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old\Комиссарова\2016-17 учебный год\ГРАМОТЫ1\НАГРАДЫ ЗООПАРКА\9 маяка\img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12243" cy="3284454"/>
          </a:xfrm>
          <a:prstGeom prst="rect">
            <a:avLst/>
          </a:prstGeom>
          <a:noFill/>
        </p:spPr>
      </p:pic>
      <p:pic>
        <p:nvPicPr>
          <p:cNvPr id="31747" name="Picture 3" descr="D:\old\Комиссарова\2016-17 учебный год\ГРАМОТЫ1\НАГРАДЫ ЗООПАРКА\9 маяка\img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11685"/>
            <a:ext cx="2205377" cy="3180235"/>
          </a:xfrm>
          <a:prstGeom prst="rect">
            <a:avLst/>
          </a:prstGeom>
          <a:noFill/>
        </p:spPr>
      </p:pic>
      <p:pic>
        <p:nvPicPr>
          <p:cNvPr id="31748" name="Picture 4" descr="D:\old\Комиссарова\2016-17 учебный год\ГРАМОТЫ1\НАГРАДЫ ЗООПАРКА\9 маяка\img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10527"/>
            <a:ext cx="2159992" cy="3049148"/>
          </a:xfrm>
          <a:prstGeom prst="rect">
            <a:avLst/>
          </a:prstGeom>
          <a:noFill/>
        </p:spPr>
      </p:pic>
      <p:pic>
        <p:nvPicPr>
          <p:cNvPr id="31749" name="Picture 5" descr="D:\old\Комиссарова\2016-17 учебный год\ГРАМОТЫ1\НАГРАДЫ ЗООПАРКА\9 маяка\img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4007" y="-1"/>
            <a:ext cx="1991143" cy="2843734"/>
          </a:xfrm>
          <a:prstGeom prst="rect">
            <a:avLst/>
          </a:prstGeom>
          <a:noFill/>
        </p:spPr>
      </p:pic>
      <p:pic>
        <p:nvPicPr>
          <p:cNvPr id="31750" name="Picture 6" descr="D:\old\Комиссарова\2016-17 учебный год\ГРАМОТЫ1\НАГРАДЫ ЗООПАРКА\9 маяка\img1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4008" y="2411684"/>
            <a:ext cx="1944216" cy="2776713"/>
          </a:xfrm>
          <a:prstGeom prst="rect">
            <a:avLst/>
          </a:prstGeom>
          <a:noFill/>
        </p:spPr>
      </p:pic>
      <p:pic>
        <p:nvPicPr>
          <p:cNvPr id="7" name="Picture 9" descr="D:\old\Комиссарова\2016-17 учебный год\img3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48224" y="323453"/>
            <a:ext cx="2520280" cy="3494373"/>
          </a:xfrm>
          <a:prstGeom prst="rect">
            <a:avLst/>
          </a:prstGeom>
          <a:noFill/>
        </p:spPr>
      </p:pic>
      <p:pic>
        <p:nvPicPr>
          <p:cNvPr id="8" name="Picture 2" descr="D:\old\Комиссарова\2013-2014\НАГРАЖДЕНИЕ\img5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8282" y="323453"/>
            <a:ext cx="2682343" cy="3701183"/>
          </a:xfrm>
          <a:prstGeom prst="rect">
            <a:avLst/>
          </a:prstGeom>
          <a:noFill/>
        </p:spPr>
      </p:pic>
      <p:pic>
        <p:nvPicPr>
          <p:cNvPr id="31751" name="Picture 7" descr="D:\old\Комиссарова\2016-17 учебный год\ГРАМОТЫ1\НАГРАДЫ ЗООПАРКА\img1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36256" y="3779837"/>
            <a:ext cx="1512168" cy="2069066"/>
          </a:xfrm>
          <a:prstGeom prst="rect">
            <a:avLst/>
          </a:prstGeom>
          <a:noFill/>
        </p:spPr>
      </p:pic>
      <p:pic>
        <p:nvPicPr>
          <p:cNvPr id="31752" name="Picture 8" descr="D:\old\Комиссарова\2016-17 учебный год\ГРАМОТЫ1\НАГРАДЫ ЗООПАРКА\img12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24288" y="5577689"/>
            <a:ext cx="1440160" cy="1981986"/>
          </a:xfrm>
          <a:prstGeom prst="rect">
            <a:avLst/>
          </a:prstGeom>
          <a:noFill/>
        </p:spPr>
      </p:pic>
      <p:pic>
        <p:nvPicPr>
          <p:cNvPr id="31753" name="Picture 9" descr="D:\old\Комиссарова\2016-17 учебный год\ГРАМОТЫ1\НАГРАДЫ ЗООПАРКА\img12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00151" y="5724054"/>
            <a:ext cx="1348521" cy="1835622"/>
          </a:xfrm>
          <a:prstGeom prst="rect">
            <a:avLst/>
          </a:prstGeom>
          <a:noFill/>
        </p:spPr>
      </p:pic>
      <p:pic>
        <p:nvPicPr>
          <p:cNvPr id="31755" name="Picture 11" descr="D:\old\Комиссарова\2016-17 учебный год\ГРАМОТЫ1\НАГРАДЫ ЗООПАРКА\img13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68104" y="3923853"/>
            <a:ext cx="1538590" cy="2117479"/>
          </a:xfrm>
          <a:prstGeom prst="rect">
            <a:avLst/>
          </a:prstGeom>
          <a:noFill/>
        </p:spPr>
      </p:pic>
      <p:pic>
        <p:nvPicPr>
          <p:cNvPr id="31756" name="Picture 12" descr="D:\old\Комиссарова\2016-17 учебный год\ГРАМОТЫ1\НАГРАДЫ ЗООПАРКА\img13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48424" y="3563813"/>
            <a:ext cx="1584176" cy="2245331"/>
          </a:xfrm>
          <a:prstGeom prst="rect">
            <a:avLst/>
          </a:prstGeom>
          <a:noFill/>
        </p:spPr>
      </p:pic>
      <p:pic>
        <p:nvPicPr>
          <p:cNvPr id="31757" name="Picture 13" descr="D:\old\Комиссарова\2016-17 учебный год\ГРАМОТЫ1\НАГРАДЫ ЗООПАРКА\img13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20432" y="5314343"/>
            <a:ext cx="1584176" cy="2245332"/>
          </a:xfrm>
          <a:prstGeom prst="rect">
            <a:avLst/>
          </a:prstGeom>
          <a:noFill/>
        </p:spPr>
      </p:pic>
      <p:pic>
        <p:nvPicPr>
          <p:cNvPr id="17" name="Picture 16" descr="D:\old\Комиссарова\2016-17 учебный год\МАРИИ ГЕН\img08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89429" y="4061148"/>
            <a:ext cx="2591196" cy="3498527"/>
          </a:xfrm>
          <a:prstGeom prst="rect">
            <a:avLst/>
          </a:prstGeom>
          <a:noFill/>
        </p:spPr>
      </p:pic>
      <p:pic>
        <p:nvPicPr>
          <p:cNvPr id="31754" name="Picture 10" descr="D:\old\Комиссарова\2016-17 учебный год\ГРАМОТЫ1\НАГРАДЫ ЗООПАРКА\img129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59992" y="5553260"/>
            <a:ext cx="1473993" cy="2006415"/>
          </a:xfrm>
          <a:prstGeom prst="rect">
            <a:avLst/>
          </a:prstGeom>
          <a:noFill/>
        </p:spPr>
      </p:pic>
      <p:pic>
        <p:nvPicPr>
          <p:cNvPr id="31759" name="Picture 15" descr="D:\old\Комиссарова\2016-17 учебный год\img30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64448" y="1475581"/>
            <a:ext cx="1440160" cy="208125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76" y="251445"/>
            <a:ext cx="9696574" cy="9239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dirty="0" err="1" smtClean="0">
                <a:solidFill>
                  <a:srgbClr val="C00000"/>
                </a:solidFill>
                <a:latin typeface="Arial Black" pitchFamily="34" charset="0"/>
              </a:rPr>
              <a:t>ВолонтЁрский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отряд «Пульс»  - в действии!</a:t>
            </a:r>
            <a:b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400" dirty="0" smtClean="0"/>
              <a:t> </a:t>
            </a:r>
            <a:r>
              <a:rPr lang="ru-RU" sz="1600" dirty="0" smtClean="0">
                <a:latin typeface="Arial Black" pitchFamily="34" charset="0"/>
              </a:rPr>
              <a:t>Кластер  социальных инициатив гимназистов 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в образовательной среде гимназии представлен на схеме </a:t>
            </a:r>
            <a:endParaRPr lang="ru-RU" sz="1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3960192" y="3059757"/>
            <a:ext cx="1893888" cy="8128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СОЦИАЛЬНЫЕ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ДЕТСКИЕ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ИНИЦИАТИВЫ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34" name="Text Box 14"/>
          <p:cNvSpPr txBox="1">
            <a:spLocks noChangeArrowheads="1"/>
          </p:cNvSpPr>
          <p:nvPr/>
        </p:nvSpPr>
        <p:spPr bwMode="auto">
          <a:xfrm>
            <a:off x="3960192" y="1763613"/>
            <a:ext cx="1944216" cy="576064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Память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35" name="Text Box 15"/>
          <p:cNvSpPr txBox="1">
            <a:spLocks noChangeArrowheads="1"/>
          </p:cNvSpPr>
          <p:nvPr/>
        </p:nvSpPr>
        <p:spPr bwMode="auto">
          <a:xfrm>
            <a:off x="6264448" y="1763613"/>
            <a:ext cx="2304256" cy="720080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Ветеран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6840512" y="2699717"/>
            <a:ext cx="2808312" cy="688528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«Добровольцы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 – детям!»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791841" y="2771725"/>
            <a:ext cx="2016224" cy="648072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Здравгимн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6984528" y="3635821"/>
            <a:ext cx="2592288" cy="864096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экологии среды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экологии души!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359792" y="3609776"/>
            <a:ext cx="2736304" cy="746125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Служба Примирения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30" name="AutoShape 10"/>
          <p:cNvSpPr>
            <a:spLocks noChangeArrowheads="1"/>
          </p:cNvSpPr>
          <p:nvPr/>
        </p:nvSpPr>
        <p:spPr bwMode="auto">
          <a:xfrm>
            <a:off x="4752280" y="2360240"/>
            <a:ext cx="216024" cy="648000"/>
          </a:xfrm>
          <a:prstGeom prst="upArrow">
            <a:avLst>
              <a:gd name="adj1" fmla="val 50000"/>
              <a:gd name="adj2" fmla="val 7889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6" name="AutoShape 6"/>
          <p:cNvSpPr>
            <a:spLocks noChangeArrowheads="1"/>
          </p:cNvSpPr>
          <p:nvPr/>
        </p:nvSpPr>
        <p:spPr bwMode="auto">
          <a:xfrm rot="2400000">
            <a:off x="3123823" y="2626803"/>
            <a:ext cx="972000" cy="216000"/>
          </a:xfrm>
          <a:prstGeom prst="leftArrow">
            <a:avLst>
              <a:gd name="adj1" fmla="val 50000"/>
              <a:gd name="adj2" fmla="val 9542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33" name="AutoShape 13"/>
          <p:cNvSpPr>
            <a:spLocks noChangeArrowheads="1"/>
          </p:cNvSpPr>
          <p:nvPr/>
        </p:nvSpPr>
        <p:spPr bwMode="auto">
          <a:xfrm rot="2820000">
            <a:off x="6100837" y="2320431"/>
            <a:ext cx="216000" cy="900000"/>
          </a:xfrm>
          <a:prstGeom prst="upArrow">
            <a:avLst>
              <a:gd name="adj1" fmla="val 50000"/>
              <a:gd name="adj2" fmla="val 957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5" name="AutoShape 5"/>
          <p:cNvSpPr>
            <a:spLocks noChangeArrowheads="1"/>
          </p:cNvSpPr>
          <p:nvPr/>
        </p:nvSpPr>
        <p:spPr bwMode="auto">
          <a:xfrm rot="4200000">
            <a:off x="6234944" y="2648540"/>
            <a:ext cx="216000" cy="1008000"/>
          </a:xfrm>
          <a:prstGeom prst="upArrow">
            <a:avLst>
              <a:gd name="adj1" fmla="val 50000"/>
              <a:gd name="adj2" fmla="val 5734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3" name="AutoShape 3"/>
          <p:cNvSpPr>
            <a:spLocks noChangeArrowheads="1"/>
          </p:cNvSpPr>
          <p:nvPr/>
        </p:nvSpPr>
        <p:spPr bwMode="auto">
          <a:xfrm rot="-6120000">
            <a:off x="3397589" y="3390132"/>
            <a:ext cx="216024" cy="828000"/>
          </a:xfrm>
          <a:prstGeom prst="upArrow">
            <a:avLst>
              <a:gd name="adj1" fmla="val 50000"/>
              <a:gd name="adj2" fmla="val 6542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22" name="AutoShape 2"/>
          <p:cNvSpPr>
            <a:spLocks noChangeArrowheads="1"/>
          </p:cNvSpPr>
          <p:nvPr/>
        </p:nvSpPr>
        <p:spPr bwMode="auto">
          <a:xfrm rot="6480000">
            <a:off x="6329583" y="3320430"/>
            <a:ext cx="216000" cy="1080000"/>
          </a:xfrm>
          <a:prstGeom prst="upArrow">
            <a:avLst>
              <a:gd name="adj1" fmla="val 50000"/>
              <a:gd name="adj2" fmla="val 5194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39" name="Rectangle 19"/>
          <p:cNvSpPr>
            <a:spLocks noChangeArrowheads="1"/>
          </p:cNvSpPr>
          <p:nvPr/>
        </p:nvSpPr>
        <p:spPr bwMode="auto">
          <a:xfrm>
            <a:off x="0" y="542925"/>
            <a:ext cx="1008062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40" name="Rectangle 20"/>
          <p:cNvSpPr>
            <a:spLocks noChangeArrowheads="1"/>
          </p:cNvSpPr>
          <p:nvPr/>
        </p:nvSpPr>
        <p:spPr bwMode="auto">
          <a:xfrm>
            <a:off x="0" y="542925"/>
            <a:ext cx="1008062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43" name="Rectangle 23"/>
          <p:cNvSpPr>
            <a:spLocks noChangeArrowheads="1"/>
          </p:cNvSpPr>
          <p:nvPr/>
        </p:nvSpPr>
        <p:spPr bwMode="auto">
          <a:xfrm>
            <a:off x="0" y="542925"/>
            <a:ext cx="1008062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</a:rPr>
              <a:t>      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46" name="Rectangle 26"/>
          <p:cNvSpPr>
            <a:spLocks noChangeArrowheads="1"/>
          </p:cNvSpPr>
          <p:nvPr/>
        </p:nvSpPr>
        <p:spPr bwMode="auto">
          <a:xfrm>
            <a:off x="0" y="542925"/>
            <a:ext cx="1008062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48" name="Rectangle 28"/>
          <p:cNvSpPr>
            <a:spLocks noChangeArrowheads="1"/>
          </p:cNvSpPr>
          <p:nvPr/>
        </p:nvSpPr>
        <p:spPr bwMode="auto">
          <a:xfrm>
            <a:off x="0" y="542925"/>
            <a:ext cx="1008062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    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50" name="Text Box 30"/>
          <p:cNvSpPr txBox="1">
            <a:spLocks noChangeArrowheads="1"/>
          </p:cNvSpPr>
          <p:nvPr/>
        </p:nvSpPr>
        <p:spPr bwMode="auto">
          <a:xfrm>
            <a:off x="791840" y="1691605"/>
            <a:ext cx="2808312" cy="712788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Проект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«Я – гражданин России!»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 rot="960000">
            <a:off x="2747611" y="3146061"/>
            <a:ext cx="1177450" cy="204551"/>
          </a:xfrm>
          <a:prstGeom prst="leftArrow">
            <a:avLst>
              <a:gd name="adj1" fmla="val 50000"/>
              <a:gd name="adj2" fmla="val 9542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59792" y="4866922"/>
            <a:ext cx="95770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Ежегодно в добровольческую  деятельность  вливаются всё большее количество гимназистов. За 10-летний период существования  система содружества ученического самоуправления и добровольческого движения гимназистов доказало свою эффективность при выполнении задач в рамках социального воспитания обучающихся. В гимназии сформирована творческая среда претворения в жизнь детских инициатив для решения многих актуальных проблем, снижающих напряженность в окружающем социуме и, с другой стороны, повышающая личностные результаты  детей. </a:t>
            </a:r>
          </a:p>
          <a:p>
            <a:r>
              <a:rPr lang="ru-RU" dirty="0" smtClean="0"/>
              <a:t>	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7" descr="D:\old\Комиссарова\2017-2018\НАГРАДЫ\30.03.СКВОРЕЧНИКИ ПОБЕДИТЕЛИНовая папка\img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2160" y="2555701"/>
            <a:ext cx="1728192" cy="2304256"/>
          </a:xfrm>
          <a:prstGeom prst="rect">
            <a:avLst/>
          </a:prstGeom>
          <a:noFill/>
        </p:spPr>
      </p:pic>
      <p:pic>
        <p:nvPicPr>
          <p:cNvPr id="32777" name="Picture 9" descr="D:\old\Комиссарова\2017-2018\НАГРАДЫ\30.03.СКВОРЕЧНИКИ ПОБЕДИТЕЛИНовая папка\img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23653"/>
            <a:ext cx="1900228" cy="2556782"/>
          </a:xfrm>
          <a:prstGeom prst="rect">
            <a:avLst/>
          </a:prstGeom>
          <a:noFill/>
        </p:spPr>
      </p:pic>
      <p:pic>
        <p:nvPicPr>
          <p:cNvPr id="13" name="Picture 8" descr="D:\old\Комиссарова\2017-2018\НАГРАДЫ\30.03.СКВОРЕЧНИКИ ПОБЕДИТЕЛИНовая папка\img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7944" y="2051645"/>
            <a:ext cx="2016224" cy="2718650"/>
          </a:xfrm>
          <a:prstGeom prst="rect">
            <a:avLst/>
          </a:prstGeom>
          <a:noFill/>
        </p:spPr>
      </p:pic>
      <p:pic>
        <p:nvPicPr>
          <p:cNvPr id="15" name="Picture 10" descr="D:\old\Комиссарова\2017-2018\НАГРАДЫ\30.03.СКВОРЕЧНИКИ ПОБЕДИТЕЛИНовая папка\img3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9992" y="4785482"/>
            <a:ext cx="2049040" cy="2774193"/>
          </a:xfrm>
          <a:prstGeom prst="rect">
            <a:avLst/>
          </a:prstGeom>
          <a:noFill/>
        </p:spPr>
      </p:pic>
      <p:pic>
        <p:nvPicPr>
          <p:cNvPr id="16" name="Picture 12" descr="D:\old\Комиссарова\2016-17 учебный год\img0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4008" y="0"/>
            <a:ext cx="1799952" cy="2405508"/>
          </a:xfrm>
          <a:prstGeom prst="rect">
            <a:avLst/>
          </a:prstGeom>
          <a:noFill/>
        </p:spPr>
      </p:pic>
      <p:pic>
        <p:nvPicPr>
          <p:cNvPr id="18" name="Picture 10" descr="D:\old\Комиссарова\2016-17 учебный год\img3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4208" y="0"/>
            <a:ext cx="1996656" cy="2885481"/>
          </a:xfrm>
          <a:prstGeom prst="rect">
            <a:avLst/>
          </a:prstGeom>
          <a:noFill/>
        </p:spPr>
      </p:pic>
      <p:pic>
        <p:nvPicPr>
          <p:cNvPr id="32779" name="Picture 11" descr="D:\old\Комиссарова\2017-2018\НАГРАДЫ\30.03.СКВОРЕЧНИКИ ПОБЕДИТЕЛИНовая папка\img3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666332"/>
            <a:ext cx="2115607" cy="2893343"/>
          </a:xfrm>
          <a:prstGeom prst="rect">
            <a:avLst/>
          </a:prstGeom>
          <a:noFill/>
        </p:spPr>
      </p:pic>
      <p:pic>
        <p:nvPicPr>
          <p:cNvPr id="20" name="Picture 17" descr="D:\old\Комиссарова\2016-17 учебный год\МАРИИ ГЕН\img13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08664" y="4900625"/>
            <a:ext cx="1871961" cy="2659050"/>
          </a:xfrm>
          <a:prstGeom prst="rect">
            <a:avLst/>
          </a:prstGeom>
          <a:noFill/>
        </p:spPr>
      </p:pic>
      <p:pic>
        <p:nvPicPr>
          <p:cNvPr id="10" name="Picture 4" descr="D:\old\Комиссарова\2017-2018\НАГРАДЫ\волонтерам соцслужб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4535" y="4859958"/>
            <a:ext cx="1892953" cy="2699718"/>
          </a:xfrm>
          <a:prstGeom prst="rect">
            <a:avLst/>
          </a:prstGeom>
          <a:noFill/>
        </p:spPr>
      </p:pic>
      <p:pic>
        <p:nvPicPr>
          <p:cNvPr id="11" name="Picture 5" descr="D:\old\Комиссарова\2017-2018\НАГРАДЫ\Новый год психиатрия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92440" y="0"/>
            <a:ext cx="1728192" cy="2464738"/>
          </a:xfrm>
          <a:prstGeom prst="rect">
            <a:avLst/>
          </a:prstGeom>
          <a:noFill/>
        </p:spPr>
      </p:pic>
      <p:pic>
        <p:nvPicPr>
          <p:cNvPr id="14" name="Picture 6" descr="D:\old\Комиссарова\2013-2014\НАГРАЖДЕНИЕ\img57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00351" y="2483693"/>
            <a:ext cx="1680773" cy="2376264"/>
          </a:xfrm>
          <a:prstGeom prst="rect">
            <a:avLst/>
          </a:prstGeom>
          <a:noFill/>
        </p:spPr>
      </p:pic>
      <p:pic>
        <p:nvPicPr>
          <p:cNvPr id="17" name="Picture 3" descr="D:\old\Комиссарова\2013-2014\НАГРАЖДЕНИЕ\img56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04027" y="0"/>
            <a:ext cx="2076598" cy="2922186"/>
          </a:xfrm>
          <a:prstGeom prst="rect">
            <a:avLst/>
          </a:prstGeom>
          <a:noFill/>
        </p:spPr>
      </p:pic>
      <p:pic>
        <p:nvPicPr>
          <p:cNvPr id="19" name="Picture 6" descr="D:\old\Комиссарова\2017-2018\НАГРАДЫ\Благодарность Чаадаевка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92440" y="4816486"/>
            <a:ext cx="1927910" cy="2743189"/>
          </a:xfrm>
          <a:prstGeom prst="rect">
            <a:avLst/>
          </a:prstGeom>
          <a:noFill/>
        </p:spPr>
      </p:pic>
      <p:pic>
        <p:nvPicPr>
          <p:cNvPr id="21" name="Picture 3" descr="D:\old\Комиссарова\2017-2018\БЛАГОДАРНОСТЬ ВОРОНЦОВ\img17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56536" y="2484417"/>
            <a:ext cx="1944216" cy="2807588"/>
          </a:xfrm>
          <a:prstGeom prst="rect">
            <a:avLst/>
          </a:prstGeom>
          <a:noFill/>
        </p:spPr>
      </p:pic>
      <p:sp>
        <p:nvSpPr>
          <p:cNvPr id="34820" name="AutoShape 4" descr="https://kartinki.detki.today/wp-content/uploads/2017/08/raduga-risunok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1" name="Picture 5" descr="C:\Documents and Settings\User\Рабочий стол\РАДУГАpg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2232000" cy="1533993"/>
          </a:xfrm>
          <a:prstGeom prst="rect">
            <a:avLst/>
          </a:prstGeom>
          <a:noFill/>
        </p:spPr>
      </p:pic>
      <p:sp>
        <p:nvSpPr>
          <p:cNvPr id="22" name="Скругленный прямоугольник 21"/>
          <p:cNvSpPr/>
          <p:nvPr/>
        </p:nvSpPr>
        <p:spPr>
          <a:xfrm>
            <a:off x="0" y="1547589"/>
            <a:ext cx="230400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РАДУГА ДОБРА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3" name="Picture 5" descr="C:\Documents and Settings\User\Рабочий стол\РАДУГАpg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" y="152400"/>
            <a:ext cx="2232000" cy="153399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-437171" y="-268312"/>
            <a:ext cx="10954967" cy="78279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76200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100794" tIns="50397" rIns="100794" bIns="50397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-288280" y="-139016"/>
            <a:ext cx="10657184" cy="1398573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76200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100794" tIns="50397" rIns="100794" bIns="50397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33438" y="1716088"/>
            <a:ext cx="8493125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>
            <a:spAutoFit/>
          </a:bodyPr>
          <a:lstStyle/>
          <a:p>
            <a:pPr>
              <a:defRPr/>
            </a:pPr>
            <a:endParaRPr lang="ru-RU" sz="15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03972" indent="-503972">
              <a:defRPr/>
            </a:pPr>
            <a:endParaRPr lang="ru-RU" sz="2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200" b="1" dirty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2200" b="1" i="1" dirty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273" name="TextBox 10"/>
          <p:cNvSpPr txBox="1">
            <a:spLocks noChangeArrowheads="1"/>
          </p:cNvSpPr>
          <p:nvPr/>
        </p:nvSpPr>
        <p:spPr bwMode="auto">
          <a:xfrm>
            <a:off x="473075" y="5984875"/>
            <a:ext cx="2032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ru-RU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endParaRPr lang="ru-RU"/>
          </a:p>
        </p:txBody>
      </p:sp>
      <p:pic>
        <p:nvPicPr>
          <p:cNvPr id="11274" name="Picture 3" descr="D:\old\ТЯЖПРОМ\2015-2016\Продвижение\ПРЕЗЕНТАЦИЯ  БИБЛИОТЕКА\СТУЛЬНИКОВ\IMG_5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904" y="1448057"/>
            <a:ext cx="1824609" cy="252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5" descr="L:\DCIM\100CANON\IMG_49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8438" y="4017963"/>
            <a:ext cx="174625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7" descr="D:\old\ТЯЖПРОМ\2015-2016\Продвижение\ПРЕЗЕНТАЦИЯ  БИБЛИОТЕКА\ОЛЯ\DCIM\100D5200\_DSC01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0113" y="4097338"/>
            <a:ext cx="1574776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5" descr="D:\old\ТЯЖПРОМ\2016-17 уч. год\Продвижение\ЗА ВСЕ СПАСИБО\ФОТО встреч\СТЕПАНОВ\Новая папка\Новая папка\IMG_05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813" y="1398588"/>
            <a:ext cx="19526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6" descr="D:\old\ТЯЖПРОМ\2016-17 уч. год\Продвижение\ЗА ВСЕ СПАСИБО\ФОТО встреч\СТЕПАНОВ\Новая папка\Новая папка\IMG_05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0287" y="3859213"/>
            <a:ext cx="1789038" cy="242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-360288" y="6319838"/>
            <a:ext cx="10934750" cy="12398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Times New Roman" pitchFamily="18" charset="0"/>
              </a:rPr>
              <a:t>Наш девиз: «Хочешь почувствовать</a:t>
            </a:r>
          </a:p>
          <a:p>
            <a:pPr algn="ctr">
              <a:defRPr/>
            </a:pP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Times New Roman" pitchFamily="18" charset="0"/>
              </a:rPr>
              <a:t>себя человеком - помоги другому!»  </a:t>
            </a:r>
            <a:endParaRPr lang="ru-RU" sz="31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1281" name="Picture 10" descr="D:\old\ТЯЖПРОМ\2016-17 уч. год\Продвижение\МАРКЕТИНГ\27 шклоа\ТИМЧЕНКОРОекта ДЕТИ ЖДУТ\DSC_0121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4896296" y="4112789"/>
            <a:ext cx="1796734" cy="218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11" descr="D:\old\ТЯЖПРОМ\2016-17 уч. год\Продвижение\ЗА ВСЕ СПАСИБО\ФОТО встреч\СТЕПАНОВ\Новая папка\IMG_0544.JPG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/>
          <a:stretch>
            <a:fillRect/>
          </a:stretch>
        </p:blipFill>
        <p:spPr bwMode="auto">
          <a:xfrm>
            <a:off x="6627813" y="1477963"/>
            <a:ext cx="19050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5" descr="D:\old\ТЯЖПРОМ\2015-2016\Продвижение\ПРЕЗЕНТАЦИЯ  БИБЛИОТЕКА\СТУЛЬНИКОВ\Новая папка\IMG_585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91563" y="4097338"/>
            <a:ext cx="1749349" cy="23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4" name="Picture 3" descr="D:\old\ТЯЖПРОМ\2015-2016\Продвижение\ПРЕЗЕНТАЦИЯ  БИБЛИОТЕКА\СТУЛЬНИКОВ\IMG_582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6563" y="4017963"/>
            <a:ext cx="18256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5" name="Picture 5" descr="D:\old\ТЯЖПРОМ\2016-17 уч. год\Продвижение\ЗА ВСЕ СПАСИБО\ФОТО встреч\СТЕПАНОВ\IMG_056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432296" y="1331565"/>
            <a:ext cx="1825625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-68391"/>
            <a:ext cx="10080625" cy="125594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marL="0" lvl="1" algn="ctr">
              <a:defRPr/>
            </a:pP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Идеальная формула  современного гимназиста: </a:t>
            </a:r>
          </a:p>
          <a:p>
            <a:pPr marL="0" lvl="1" algn="ctr"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Активист + отличник + 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волонтер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!</a:t>
            </a:r>
          </a:p>
        </p:txBody>
      </p:sp>
      <p:pic>
        <p:nvPicPr>
          <p:cNvPr id="19" name="Picture 2" descr="D:\old\ТЯЖПРОМ\2015-2016\Продвижение\НПК\КУЛАБ\ФОТО\1\IMG_529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52080" y="1449546"/>
            <a:ext cx="3672408" cy="2600101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63" y="167993"/>
            <a:ext cx="9606345" cy="1072704"/>
          </a:xfr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Мбоу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КЛАССИЧЕСКАЯ ГИМНАЗИЯ № 1  </a:t>
            </a:r>
            <a:r>
              <a:rPr lang="ru-RU" sz="2000" b="1" cap="none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им.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В.Г. БЕЛИНСКОГО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70660" name="Picture 4" descr="D:\old\СТЕНД\2017-2018\НПК\IMG_5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60" y="3491805"/>
            <a:ext cx="5767012" cy="40678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1807" y="1259557"/>
            <a:ext cx="7905240" cy="1209774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ПРОЕКТ 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«Я - ГРАЖДАНИН РОССИИ!»</a:t>
            </a:r>
            <a:endParaRPr lang="ru-RU" sz="3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70661" name="Picture 5" descr="D:\old\МУЗЕЙ\Символика\Go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971525"/>
            <a:ext cx="1387599" cy="1753855"/>
          </a:xfrm>
          <a:prstGeom prst="rect">
            <a:avLst/>
          </a:prstGeom>
          <a:noFill/>
        </p:spPr>
      </p:pic>
      <p:pic>
        <p:nvPicPr>
          <p:cNvPr id="11" name="Picture 1" descr="D:\old\ВОЛОНТЕРЫ\БУКЛЕТ ПУЛЬС\ПУЛЬС - эмблема (А3)сжат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2680" y="971525"/>
            <a:ext cx="1517840" cy="1479007"/>
          </a:xfrm>
          <a:prstGeom prst="rect">
            <a:avLst/>
          </a:prstGeom>
          <a:noFill/>
        </p:spPr>
      </p:pic>
      <p:pic>
        <p:nvPicPr>
          <p:cNvPr id="10" name="Picture 4" descr="D:\old\ВСТРЕЧИ, КОНФЕРЕНЦИИ\СЛЕТ БУДУЩЕЕ НАЧИНАЕТСЯ СЕГОДНЯ!\ФОТО  е начинается сегодня\26 апреля 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3035" y="4787949"/>
            <a:ext cx="4157590" cy="2771726"/>
          </a:xfrm>
          <a:prstGeom prst="rect">
            <a:avLst/>
          </a:prstGeom>
          <a:noFill/>
        </p:spPr>
      </p:pic>
      <p:pic>
        <p:nvPicPr>
          <p:cNvPr id="55297" name="Picture 1" descr="D:\old\САЙТ\САЙТ 017-2018\МОЛОДЕЖНЫЙ СОВЕТ\ИЗБРАННЫЕ\IMG_13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552" y="2411685"/>
            <a:ext cx="2880073" cy="240320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x-ph-15562" descr="http://www.zspo.ru/upload/iblock/130/IMG_3297.jpg_Thumbnail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304" y="611485"/>
            <a:ext cx="5112321" cy="385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 descr="D:\old\СТЕНД\2015-2016\ЗАКОНОДАТ СОБРАНИЕ\ФТО\DSC_9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27709"/>
            <a:ext cx="4836273" cy="3203226"/>
          </a:xfrm>
          <a:prstGeom prst="rect">
            <a:avLst/>
          </a:prstGeom>
          <a:noFill/>
        </p:spPr>
      </p:pic>
      <p:pic>
        <p:nvPicPr>
          <p:cNvPr id="92166" name="Picture 6" descr="D:\old\СТЕНД\2015-2016\ЗАКОНОДАТ СОБРАНИЕ\img9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7939" y="4596035"/>
            <a:ext cx="2062686" cy="2963640"/>
          </a:xfrm>
          <a:prstGeom prst="rect">
            <a:avLst/>
          </a:prstGeom>
          <a:noFill/>
        </p:spPr>
      </p:pic>
      <p:pic>
        <p:nvPicPr>
          <p:cNvPr id="92167" name="Picture 7" descr="D:\old\СТЕНД\2015-2016\ЗАКОНОДАТ СОБРАНИЕ\ФОТО\ПАРК\Новая папка\IMG_63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8184" y="4859958"/>
            <a:ext cx="4049576" cy="26997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5776" y="467469"/>
            <a:ext cx="482294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Форум  гражданских инициатив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«Новый взгляд</a:t>
            </a:r>
            <a:r>
              <a:rPr lang="ru-RU" sz="2400" b="1" dirty="0" smtClean="0">
                <a:solidFill>
                  <a:srgbClr val="C00000"/>
                </a:solidFill>
              </a:rPr>
              <a:t>» 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Форум </a:t>
            </a:r>
            <a:r>
              <a:rPr lang="ru-RU" sz="2400" dirty="0" err="1" smtClean="0">
                <a:solidFill>
                  <a:srgbClr val="C00000"/>
                </a:solidFill>
                <a:latin typeface="Arial Black" pitchFamily="34" charset="0"/>
              </a:rPr>
              <a:t>Квестов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по избирательному праву </a:t>
            </a:r>
            <a:endParaRPr lang="ru-RU" sz="24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D:\old\САЙТ\САЙТ 017-2018\Я ГРАЖДАНИН\IMG_5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8224" y="3083191"/>
            <a:ext cx="5832401" cy="4476484"/>
          </a:xfrm>
          <a:prstGeom prst="rect">
            <a:avLst/>
          </a:prstGeom>
          <a:noFill/>
        </p:spPr>
      </p:pic>
      <p:pic>
        <p:nvPicPr>
          <p:cNvPr id="114692" name="Picture 4" descr="D:\old\САЙТ\2014-2015\ГРАЖДАНИН\IMG_9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5501"/>
            <a:ext cx="4176464" cy="36612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20231" y="611485"/>
            <a:ext cx="576039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ВСЕРОССИЙСКАЯ АКЦИЯ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 «Я – ГРАЖДАНИН РОССИИ!».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Наша команда  в числе победителей!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D:\old\САЙТ\САЙТ 017-2018\Я ГРАЖДАНИН!Новая папка\IMG_56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99917"/>
            <a:ext cx="4157838" cy="305975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2240" y="3960440"/>
            <a:ext cx="5472608" cy="2483693"/>
          </a:xfrm>
        </p:spPr>
        <p:txBody>
          <a:bodyPr/>
          <a:lstStyle/>
          <a:p>
            <a:pPr marL="514350" indent="-514350" algn="r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Пресс-конференция депутатов   гимназической Думы;</a:t>
            </a:r>
            <a:b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     Парламентский час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8066" name="Picture 2" descr="D:\old\ПАПКА О ДУМЕ\ВЫБОРЫ в ДУМУ\2016\ФОТО ВЫБОЫ\ВЫБОРЫ\IMG_9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001" y="3911105"/>
            <a:ext cx="5472855" cy="3648569"/>
          </a:xfrm>
          <a:prstGeom prst="rect">
            <a:avLst/>
          </a:prstGeom>
          <a:noFill/>
        </p:spPr>
      </p:pic>
      <p:pic>
        <p:nvPicPr>
          <p:cNvPr id="88067" name="Picture 3" descr="D:\old\ПАПКА О ДУМЕ\ВЫБОРЫ в ДУМУ\2016\ФОТО ВЫБОЫ\ВЫБОРЫ\IMG_9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8" y="827618"/>
            <a:ext cx="4752280" cy="352828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472360" y="251445"/>
            <a:ext cx="4608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ПРОЕКТ «Я - ГРАЖДАНИН РОССИИ!»</a:t>
            </a:r>
            <a:r>
              <a:rPr lang="ru-RU" b="1" dirty="0" smtClean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70139" y="1115541"/>
            <a:ext cx="503872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  <a:cs typeface="Arial" pitchFamily="34" charset="0"/>
              </a:rPr>
              <a:t>Выборы депутатов гимназической Думы, агитационная предвыборная кампания (</a:t>
            </a:r>
            <a:r>
              <a:rPr lang="ru-RU" sz="2800" dirty="0" smtClean="0">
                <a:latin typeface="Arial Black" pitchFamily="34" charset="0"/>
              </a:rPr>
              <a:t>ежегодно- сентябрь)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109569" name="Picture 1" descr="D:\old\ПАПКА О ДУМЕ\ВЫБОРЫ в ДУМУ\2016\ФОТО ВЫБОЫ\ВЫБОРЫ\IMG_9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8" y="4427909"/>
            <a:ext cx="4423590" cy="30963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D9969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4565</TotalTime>
  <Words>1440</Words>
  <Application>Microsoft Office PowerPoint</Application>
  <PresentationFormat>Произвольный</PresentationFormat>
  <Paragraphs>253</Paragraphs>
  <Slides>51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Тема Office</vt:lpstr>
      <vt:lpstr>Презентация</vt:lpstr>
      <vt:lpstr>  «Убежден, именно из тысяч миллионов искренних, душевных поступков складывается доверие, уважение, взаимная поддержка в обществе в целом. А это значит, что нам  с вами по плечу любые самые сложные задачи».  </vt:lpstr>
      <vt:lpstr>Презентация PowerPoint</vt:lpstr>
      <vt:lpstr>Презентация PowerPoint</vt:lpstr>
      <vt:lpstr>Презентация PowerPoint</vt:lpstr>
      <vt:lpstr>ВолонтЁрский отряд «Пульс»  - в действии!  Кластер  социальных инициатив гимназистов  в образовательной среде гимназии представлен на схеме </vt:lpstr>
      <vt:lpstr>Мбоу КЛАССИЧЕСКАЯ ГИМНАЗИЯ № 1  им. В.Г. БЕЛИНСКОГО</vt:lpstr>
      <vt:lpstr>Презентация PowerPoint</vt:lpstr>
      <vt:lpstr>Презентация PowerPoint</vt:lpstr>
      <vt:lpstr>Пресс-конференция депутатов   гимназической Думы;        Парламентский час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УБОРКА МЕСТ ЗАХОРОНЕНИЙ</vt:lpstr>
      <vt:lpstr>ПРОЕКТ "ВЕТЕРАН"  «Историю Великой Отечественной войны нужно изучать не через литературу, а через встречи с людьми ее пережившими, так как эти воспоминания ценны тем, что они не искажены».                   В.В.Путин                                       </vt:lpstr>
      <vt:lpstr>ВСТРЕЧИ с  В.М. Керханаджевым, участником битв в Сталинграде, Смоленске, Берлине, председателем Совета ветеранов города Пензы</vt:lpstr>
      <vt:lpstr>Презентация PowerPoint</vt:lpstr>
      <vt:lpstr>ВсТРЕЧИ с Ф.П. СТЕПАНОВЫМ,  УЧАСТНИКОМ БОЕВЫХ ДЕЙСТВИТЙ в Новгородской, Калининской областях, на Смоленщине и в Белоруссии. Переживший блокаду Ленинграда.</vt:lpstr>
      <vt:lpstr>Презентация PowerPoint</vt:lpstr>
      <vt:lpstr>Презентация PowerPoint</vt:lpstr>
      <vt:lpstr> Выступление для ветеранов на празднике"День Победы" в Пензенском зоопарке. 09.05.2017</vt:lpstr>
      <vt:lpstr> Благотворительные акции  «Дети ждут!» в Мокшанским интернате для детей-инвалидов,  в Чаадаевском социальном приюте для детей  и подростков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кукловодами  в Пензенском зоопарке </vt:lpstr>
      <vt:lpstr>ВОЛОНТЁРСКО-ВОЖАТСКИЙ ОТРЯД «ПУЛЬС». ДЕВИЗ «ТВОРИ ДОБРО!» </vt:lpstr>
      <vt:lpstr>Презентация PowerPoint</vt:lpstr>
      <vt:lpstr>профилактика пагубных привычек это - пикетирование  «Дыши свободно!»,  «Вдыхая – убиваешь себя. Выдыхая – убиваешь нас!», «День без курения!»,  акция «Папа, не кури! Мама, брось сигарету!» </vt:lpstr>
      <vt:lpstr>АКЦИЯ ПРОТЕСТА  «СТОП ВИЧ/СПИДу!»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«От экологии среды –  к экологии души!» </vt:lpstr>
      <vt:lpstr>Экологические десанты  «Живи, родник!» </vt:lpstr>
      <vt:lpstr>Презентация PowerPoint</vt:lpstr>
      <vt:lpstr>           </vt:lpstr>
      <vt:lpstr>Презентация PowerPoint</vt:lpstr>
      <vt:lpstr>Презентация PowerPoint</vt:lpstr>
      <vt:lpstr>Презентация PowerPoint</vt:lpstr>
      <vt:lpstr> ОТКРЫТОЕ МНЕНИЕ  депутатов гимназической Думы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ПОЛЕЗНЫЕ ПРОДУКТЫ</dc:title>
  <dc:creator>FuckYouBill</dc:creator>
  <cp:lastModifiedBy>Ирина</cp:lastModifiedBy>
  <cp:revision>611</cp:revision>
  <dcterms:created xsi:type="dcterms:W3CDTF">2009-04-16T11:32:32Z</dcterms:created>
  <dcterms:modified xsi:type="dcterms:W3CDTF">2018-09-11T19:19:54Z</dcterms:modified>
</cp:coreProperties>
</file>