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1" r:id="rId4"/>
    <p:sldId id="258" r:id="rId5"/>
    <p:sldId id="259" r:id="rId6"/>
    <p:sldId id="260" r:id="rId7"/>
    <p:sldId id="299" r:id="rId8"/>
    <p:sldId id="262" r:id="rId9"/>
    <p:sldId id="261" r:id="rId10"/>
    <p:sldId id="300" r:id="rId11"/>
    <p:sldId id="276" r:id="rId12"/>
    <p:sldId id="26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-168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E15E06-F788-41A8-A04F-009FD7BF8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E9D3240-0054-45F3-BA2A-D945E29E5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BA11EC-92C7-4B0B-ABA9-44F90F065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889A-F304-47B0-990B-1A63C35D9FFF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1BF9FA-94F1-401D-9F03-D6492164D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5E537D2-6DFA-4106-B5C8-C2BE5CDA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1767-BF60-4DC8-A8A4-D774C18CB5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084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F0F04F-997D-40F7-9C4F-B68C195F0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1B47B07-A257-4B50-A6BA-A5D5DFDDE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76F84E8-6797-496F-9FAB-83C78221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889A-F304-47B0-990B-1A63C35D9FFF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27ECC77-B2B6-4A53-A7C0-3545B290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E538BFA-1748-40B0-ABB0-584B9003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1767-BF60-4DC8-A8A4-D774C18CB5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7280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959C2AB-5B0E-40CA-8D36-E78E875ABD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E5EB799-9ED2-436D-A8D3-02E084C20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59F1B6-20A1-4B42-B5BB-643AFCA62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889A-F304-47B0-990B-1A63C35D9FFF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3E4D011-2231-449E-802F-F785D420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68C0AEC-17A9-4CD6-B91D-7A0F073B0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1767-BF60-4DC8-A8A4-D774C18CB5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73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7BC7F1-3F93-4325-BC70-1EE4C2BD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E3D31B-4E53-441A-B7C5-78F56F2A5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E28720A-758F-4E6D-BAC4-6678025FE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889A-F304-47B0-990B-1A63C35D9FFF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F8C9508-B37F-412C-8E49-04075B860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37D38ED-1A21-4DDB-9B08-FC4F5B1C9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1767-BF60-4DC8-A8A4-D774C18CB5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984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0543F6-73D5-4EFE-9900-850E77DE3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ED5AD64-196B-4F7A-AA81-E66AC163E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92D69A-EA21-4CFD-AA42-52453FE4D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889A-F304-47B0-990B-1A63C35D9FFF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1934CF4-939A-4B80-B6A2-D1BBBFCC5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FC92F1-0CAC-4863-8EBF-989911E0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1767-BF60-4DC8-A8A4-D774C18CB5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235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F63400-F382-47F5-82A7-4BABB02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3CA8652-83BE-47C2-8DBD-6364E4E00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058B9D5-143F-485C-9575-7081D4B6A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07817B2-B6E4-4CA0-8C73-B864DD1BB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889A-F304-47B0-990B-1A63C35D9FFF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DEC253F-74EE-4C75-A700-C9454DD8F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48D7BC4-6769-458D-A88D-8EFE3FD3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1767-BF60-4DC8-A8A4-D774C18CB5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496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CEC6B2-BA7A-4816-AB0A-91BE8B4E4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B6B9023-C9CF-41FE-8B13-5846385FA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F3FDD06-81E0-478B-872C-8BC0E1154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067FC21-B659-4200-A9F4-3F59BDF39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2BD936D-2386-4F7E-950E-2AC4368177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72B4109-4960-4CC0-9186-EDA154D2B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889A-F304-47B0-990B-1A63C35D9FFF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4313A2A-425A-449E-BEF1-7FA8621F3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D339844-6F6D-40CA-9657-E1A601D74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1767-BF60-4DC8-A8A4-D774C18CB5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732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7584FB-296C-495E-9406-1C006AF9B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3D1891F-799C-4E09-8A7E-02D4A8544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889A-F304-47B0-990B-1A63C35D9FFF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3EF2939-C876-497D-83C6-B22EE8091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DCEC473-D987-40CB-8847-7F046AEB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1767-BF60-4DC8-A8A4-D774C18CB5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455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6F301B2-8BAF-4FCE-94E4-B088E66A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889A-F304-47B0-990B-1A63C35D9FFF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21FAB2D-B284-4746-9A7B-1575955C1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92E405B-113A-4725-BBB9-877DE8C2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1767-BF60-4DC8-A8A4-D774C18CB5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899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D7100E-EB7C-4792-9AAF-E3288C6E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A44565-0362-4AA0-B7D6-7CC79F400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9E64107-9B9F-454E-B75B-8F01E8D96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5007637-624E-4D52-BB9B-7C4F3F8BF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889A-F304-47B0-990B-1A63C35D9FFF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8B230ED-85AD-41A6-B8FF-69800060D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77F6CC5-2C79-4A93-BA55-547731FF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1767-BF60-4DC8-A8A4-D774C18CB5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759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13D121-13F6-413F-9B4B-A1E05F132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A0EB3AF-99FD-4B1F-A5C4-685299976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67F333E-824A-4DB3-A306-280657B66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BC23EB7-727B-4939-82A3-05E6F47F4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889A-F304-47B0-990B-1A63C35D9FFF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645D538-C348-4BEF-BAA9-54E439ADF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7CFFB59-F934-40E1-B55D-B62B47972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81767-BF60-4DC8-A8A4-D774C18CB5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390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5739BB-5952-4312-B8FD-8AF784C0D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EECDA0A-5153-46E4-8C44-43EA262D2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1B2200F-B890-49AD-92A4-98C3ABF37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F889A-F304-47B0-990B-1A63C35D9FFF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FB1CFE-77A8-434E-8B01-5F4E846C2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45C142D-1D77-4BF4-9A88-11CFF7C04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81767-BF60-4DC8-A8A4-D774C18CB5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496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A57380-8B22-44B2-96A1-7CDAE0BEA732}"/>
              </a:ext>
            </a:extLst>
          </p:cNvPr>
          <p:cNvSpPr txBox="1"/>
          <p:nvPr/>
        </p:nvSpPr>
        <p:spPr>
          <a:xfrm>
            <a:off x="2045348" y="1717618"/>
            <a:ext cx="820394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dirty="0"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"Модель инновационной структуры в системе подготовки педагога в условиях быстроменяющихся новых технологий и цифровизации образования"</a:t>
            </a:r>
            <a:endParaRPr lang="ru-RU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F6C9066-90FA-4FC4-BB89-8D11D08BDD40}"/>
              </a:ext>
            </a:extLst>
          </p:cNvPr>
          <p:cNvSpPr txBox="1"/>
          <p:nvPr/>
        </p:nvSpPr>
        <p:spPr>
          <a:xfrm>
            <a:off x="1994030" y="743730"/>
            <a:ext cx="83065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ФЕДЕРАЛЬНАЯ ИННОВАЦИОННАЯ ПЛОЩАДКА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256B16-6D2C-464D-80CC-B755F4F404AE}"/>
              </a:ext>
            </a:extLst>
          </p:cNvPr>
          <p:cNvSpPr txBox="1"/>
          <p:nvPr/>
        </p:nvSpPr>
        <p:spPr>
          <a:xfrm>
            <a:off x="6147318" y="4549676"/>
            <a:ext cx="609755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Научный руководитель :</a:t>
            </a:r>
          </a:p>
          <a:p>
            <a:pPr algn="l"/>
            <a:endParaRPr lang="en-US" sz="2000" b="1" i="0" dirty="0">
              <a:solidFill>
                <a:srgbClr val="002060"/>
              </a:solidFill>
              <a:effectLst/>
              <a:cs typeface="Times New Roman" panose="02020603050405020304" pitchFamily="18" charset="0"/>
            </a:endParaRPr>
          </a:p>
          <a:p>
            <a:pPr algn="l"/>
            <a:r>
              <a:rPr lang="ru-RU" sz="20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Григорий Наумович </a:t>
            </a:r>
            <a:r>
              <a:rPr lang="ru-RU" sz="2000" b="1" i="0" dirty="0" err="1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Гольцман</a:t>
            </a:r>
            <a:r>
              <a:rPr lang="ru-RU" sz="20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, заведующий кафедрой общей и экспериментальной физики Института физики, технологии и информационных систем МПГУ, доктор физико-математических наук, профессор.</a:t>
            </a:r>
          </a:p>
          <a:p>
            <a:r>
              <a:rPr lang="ru-RU" dirty="0">
                <a:solidFill>
                  <a:srgbClr val="002060"/>
                </a:solidFill>
                <a:latin typeface="Corbel" panose="020B0503020204020204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Corbel" panose="020B0503020204020204" pitchFamily="34" charset="0"/>
              </a:rPr>
            </a:br>
            <a:endParaRPr lang="ru-RU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05C004D-D32F-4502-AFED-931F647ACA9A}"/>
              </a:ext>
            </a:extLst>
          </p:cNvPr>
          <p:cNvSpPr/>
          <p:nvPr/>
        </p:nvSpPr>
        <p:spPr>
          <a:xfrm>
            <a:off x="0" y="0"/>
            <a:ext cx="867748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5048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926828CA-B8E5-4720-8A09-1F289F4291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21543"/>
            <a:ext cx="10515600" cy="132556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ru-RU" sz="3600" b="1" spc="150" dirty="0">
                <a:solidFill>
                  <a:srgbClr val="002060"/>
                </a:solidFill>
                <a:latin typeface="+mn-lt"/>
              </a:rPr>
              <a:t>Волонтёрская деятельность</a:t>
            </a:r>
            <a:r>
              <a:rPr lang="ru-RU" sz="3600" b="1" spc="15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F9E3AA64-66AD-4275-9556-20D65ACA0D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0F55710-8246-4D31-B020-79049E20AC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278" y="1101012"/>
            <a:ext cx="2983721" cy="39782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D8E46CC-3EA4-41E3-A636-A2DE83527F7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92929" y="2948228"/>
            <a:ext cx="2841172" cy="37882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9146811-86A2-41E4-9921-96E584CC14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3317" y="1101012"/>
            <a:ext cx="3539412" cy="26545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CAD8C2C-8BF4-4759-80B5-EF310E224143}"/>
              </a:ext>
            </a:extLst>
          </p:cNvPr>
          <p:cNvSpPr txBox="1"/>
          <p:nvPr/>
        </p:nvSpPr>
        <p:spPr>
          <a:xfrm>
            <a:off x="6532075" y="3847754"/>
            <a:ext cx="52898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cs typeface="Times New Roman" panose="02020603050405020304" pitchFamily="18" charset="0"/>
              </a:rPr>
              <a:t>Студенты регулярно занимаются волонтёрской деятельностью </a:t>
            </a:r>
          </a:p>
          <a:p>
            <a:r>
              <a:rPr lang="ru-RU" b="1" dirty="0">
                <a:cs typeface="Times New Roman" panose="02020603050405020304" pitchFamily="18" charset="0"/>
              </a:rPr>
              <a:t>Благотворительные фонды:</a:t>
            </a:r>
          </a:p>
          <a:p>
            <a:r>
              <a:rPr lang="ru-RU" dirty="0">
                <a:cs typeface="Times New Roman" panose="02020603050405020304" pitchFamily="18" charset="0"/>
              </a:rPr>
              <a:t>«Волонтёры в помощь детям»</a:t>
            </a:r>
          </a:p>
          <a:p>
            <a:r>
              <a:rPr lang="ru-RU" dirty="0">
                <a:cs typeface="Times New Roman" panose="02020603050405020304" pitchFamily="18" charset="0"/>
              </a:rPr>
              <a:t>«Дом с маяком»</a:t>
            </a:r>
          </a:p>
          <a:p>
            <a:r>
              <a:rPr lang="ru-RU" dirty="0">
                <a:cs typeface="Times New Roman" panose="02020603050405020304" pitchFamily="18" charset="0"/>
              </a:rPr>
              <a:t>«</a:t>
            </a:r>
            <a:r>
              <a:rPr lang="ru-RU" dirty="0" err="1">
                <a:cs typeface="Times New Roman" panose="02020603050405020304" pitchFamily="18" charset="0"/>
              </a:rPr>
              <a:t>МногоМама</a:t>
            </a:r>
            <a:r>
              <a:rPr lang="ru-RU" dirty="0">
                <a:cs typeface="Times New Roman" panose="02020603050405020304" pitchFamily="18" charset="0"/>
              </a:rPr>
              <a:t>»</a:t>
            </a:r>
          </a:p>
          <a:p>
            <a:r>
              <a:rPr lang="ru-RU" dirty="0">
                <a:cs typeface="Times New Roman" panose="02020603050405020304" pitchFamily="18" charset="0"/>
              </a:rPr>
              <a:t>«Дети Марии»</a:t>
            </a:r>
          </a:p>
          <a:p>
            <a:r>
              <a:rPr lang="ru-RU" dirty="0">
                <a:cs typeface="Times New Roman" panose="02020603050405020304" pitchFamily="18" charset="0"/>
              </a:rPr>
              <a:t>Уникальная образовательная среда </a:t>
            </a:r>
          </a:p>
          <a:p>
            <a:r>
              <a:rPr lang="ru-RU" dirty="0">
                <a:cs typeface="Times New Roman" panose="02020603050405020304" pitchFamily="18" charset="0"/>
              </a:rPr>
              <a:t>«</a:t>
            </a:r>
            <a:r>
              <a:rPr lang="ru-RU" dirty="0" err="1">
                <a:cs typeface="Times New Roman" panose="02020603050405020304" pitchFamily="18" charset="0"/>
              </a:rPr>
              <a:t>УчимЗнаем</a:t>
            </a:r>
            <a:r>
              <a:rPr lang="ru-RU" dirty="0">
                <a:cs typeface="Times New Roman" panose="02020603050405020304" pitchFamily="18" charset="0"/>
              </a:rPr>
              <a:t>»</a:t>
            </a:r>
          </a:p>
          <a:p>
            <a:r>
              <a:rPr lang="ru-RU" dirty="0">
                <a:cs typeface="Times New Roman" panose="02020603050405020304" pitchFamily="18" charset="0"/>
              </a:rPr>
              <a:t>И др.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934C3EC-9D78-42C3-ACD5-9006D047EC4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47870" y="1101012"/>
            <a:ext cx="3981061" cy="265455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A0BCC77-4018-441B-A6E5-13F129832180}"/>
              </a:ext>
            </a:extLst>
          </p:cNvPr>
          <p:cNvSpPr/>
          <p:nvPr/>
        </p:nvSpPr>
        <p:spPr>
          <a:xfrm>
            <a:off x="0" y="0"/>
            <a:ext cx="49784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6925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FADB8D-8933-834A-AC5B-BC058A206973}"/>
              </a:ext>
            </a:extLst>
          </p:cNvPr>
          <p:cNvSpPr txBox="1"/>
          <p:nvPr/>
        </p:nvSpPr>
        <p:spPr>
          <a:xfrm flipH="1">
            <a:off x="680529" y="-1363910"/>
            <a:ext cx="6747666" cy="419564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ru-RU" sz="3600" b="1" spc="150" dirty="0">
                <a:solidFill>
                  <a:srgbClr val="002060"/>
                </a:solidFill>
              </a:rPr>
              <a:t>Наши успехи в просветительской</a:t>
            </a:r>
          </a:p>
          <a:p>
            <a:r>
              <a:rPr lang="ru-RU" sz="3600" b="1" spc="150" dirty="0">
                <a:solidFill>
                  <a:srgbClr val="002060"/>
                </a:solidFill>
              </a:rPr>
              <a:t> и волонтёрской деятельностях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99A987E-17A5-9142-9BF4-8F9C721ACC9F}"/>
              </a:ext>
            </a:extLst>
          </p:cNvPr>
          <p:cNvSpPr txBox="1"/>
          <p:nvPr/>
        </p:nvSpPr>
        <p:spPr>
          <a:xfrm>
            <a:off x="385445" y="2971323"/>
            <a:ext cx="45909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1 место – конкурс Департамента образования и науки        г. Москвы - «Лучшая университетская суббота»,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благодарности Правительства              г. Москвы, Управы района Хамовники, совета директоров школ ЦАО, благотворительных фондом «Дом с маяком», «Волонтеры в помощь детям сиротам», проекта «</a:t>
            </a:r>
            <a:r>
              <a:rPr lang="ru-RU" sz="2000" dirty="0" err="1"/>
              <a:t>УчимЗнаем</a:t>
            </a:r>
            <a:r>
              <a:rPr lang="ru-RU" sz="2000" dirty="0"/>
              <a:t>».</a:t>
            </a:r>
          </a:p>
        </p:txBody>
      </p:sp>
      <p:pic>
        <p:nvPicPr>
          <p:cNvPr id="8" name="Рисунок 7" descr="Изображение выглядит как текст, человек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886F681-68D7-1145-B8DE-A7DB8D9A8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48" r="15538"/>
          <a:stretch/>
        </p:blipFill>
        <p:spPr>
          <a:xfrm>
            <a:off x="4889856" y="2754302"/>
            <a:ext cx="4099194" cy="344926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нутренний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xmlns="" id="{B3F11711-4986-2A4F-B854-84BB24F98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9" r="22528" b="21396"/>
          <a:stretch/>
        </p:blipFill>
        <p:spPr>
          <a:xfrm>
            <a:off x="8769691" y="2972109"/>
            <a:ext cx="3359315" cy="3833340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человек, в позе&#10;&#10;Автоматически созданное описание">
            <a:extLst>
              <a:ext uri="{FF2B5EF4-FFF2-40B4-BE49-F238E27FC236}">
                <a16:creationId xmlns:a16="http://schemas.microsoft.com/office/drawing/2014/main" xmlns="" id="{ECA4C8DF-4B93-E345-A746-46E8C0E9BA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37" r="10451"/>
          <a:stretch/>
        </p:blipFill>
        <p:spPr>
          <a:xfrm>
            <a:off x="8931108" y="217131"/>
            <a:ext cx="3148314" cy="29003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344ACAE-28CC-A949-97E5-A4B7B875061D}"/>
              </a:ext>
            </a:extLst>
          </p:cNvPr>
          <p:cNvSpPr txBox="1"/>
          <p:nvPr/>
        </p:nvSpPr>
        <p:spPr>
          <a:xfrm>
            <a:off x="414041" y="1324909"/>
            <a:ext cx="84884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Всероссийская премия Министерства науки и высшего образования:          «За верность науке» 3 степени,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Дважды финалисты конкурса лучших работ по популяризации науки РАН 2019 г., 2020 г.</a:t>
            </a:r>
          </a:p>
          <a:p>
            <a:pPr marL="285750" indent="-2857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 </a:t>
            </a:r>
          </a:p>
          <a:p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4BFC362-3001-4747-8299-4EF9E3D78C43}"/>
              </a:ext>
            </a:extLst>
          </p:cNvPr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16084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E4E59197-8AFF-4304-8D70-91CAD7212B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86776"/>
            <a:ext cx="10515600" cy="132556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ru-RU" sz="3600" b="1" spc="150" dirty="0">
                <a:solidFill>
                  <a:srgbClr val="002060"/>
                </a:solidFill>
                <a:latin typeface="Corbel" panose="020B0503020204020204" pitchFamily="34" charset="0"/>
              </a:rPr>
              <a:t>Предложения: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EDF8F6-8FCC-443F-99C2-32C6D68E6439}"/>
              </a:ext>
            </a:extLst>
          </p:cNvPr>
          <p:cNvSpPr txBox="1"/>
          <p:nvPr/>
        </p:nvSpPr>
        <p:spPr>
          <a:xfrm>
            <a:off x="563614" y="926844"/>
            <a:ext cx="1162838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/>
              <a:t>Создание сети инновационных площадок </a:t>
            </a:r>
            <a:r>
              <a:rPr lang="ru-RU" sz="2800" b="1" dirty="0" err="1"/>
              <a:t>полилингвальной</a:t>
            </a:r>
            <a:r>
              <a:rPr lang="ru-RU" sz="2800" b="1" dirty="0"/>
              <a:t> подготовки педагогов.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/>
              <a:t>Институт физики, технологии и информационных систем МПГУ и вуз в целом может стать «узлом» такой сети.</a:t>
            </a:r>
          </a:p>
          <a:p>
            <a:endParaRPr lang="ru-RU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C5731998-92BA-4F73-AB1E-5D5639F38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2920" y="4142421"/>
            <a:ext cx="4683887" cy="26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7802C9B8-71B4-42F4-8ADD-222E22A33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3556" y="4160562"/>
            <a:ext cx="3985516" cy="265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863F3D0-6017-4152-BF8F-E287A837C52B}"/>
              </a:ext>
            </a:extLst>
          </p:cNvPr>
          <p:cNvSpPr/>
          <p:nvPr/>
        </p:nvSpPr>
        <p:spPr>
          <a:xfrm>
            <a:off x="0" y="0"/>
            <a:ext cx="49784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8888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43C1BB-CC25-4F0D-B008-1DB6DF161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Направленность проекта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C3C9E7-BBBC-4CA1-A3BE-A1AA8F8A0389}"/>
              </a:ext>
            </a:extLst>
          </p:cNvPr>
          <p:cNvSpPr txBox="1"/>
          <p:nvPr/>
        </p:nvSpPr>
        <p:spPr>
          <a:xfrm>
            <a:off x="5828625" y="5774657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Срок реализации проекта: </a:t>
            </a:r>
          </a:p>
          <a:p>
            <a:pPr algn="l"/>
            <a:r>
              <a:rPr lang="ru-RU" sz="2400" i="0" dirty="0">
                <a:solidFill>
                  <a:srgbClr val="333333"/>
                </a:solidFill>
                <a:effectLst/>
                <a:cs typeface="Times New Roman" panose="02020603050405020304" pitchFamily="18" charset="0"/>
              </a:rPr>
              <a:t>с 10.01.2022 по 31.12.2024</a:t>
            </a:r>
            <a:r>
              <a:rPr lang="ru-RU" sz="2400" i="0" dirty="0">
                <a:solidFill>
                  <a:srgbClr val="333333"/>
                </a:solidFill>
                <a:effectLst/>
              </a:rPr>
              <a:t>.</a:t>
            </a:r>
            <a:endParaRPr lang="ru-RU" sz="240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8577535-0CAB-4F30-9927-44D68D9737A0}"/>
              </a:ext>
            </a:extLst>
          </p:cNvPr>
          <p:cNvSpPr/>
          <p:nvPr/>
        </p:nvSpPr>
        <p:spPr>
          <a:xfrm>
            <a:off x="0" y="0"/>
            <a:ext cx="49784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06379" y="1616022"/>
            <a:ext cx="1104499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2400" dirty="0" smtClean="0"/>
              <a:t>Апробация и отработка управленческих и методических механизмов, обеспечивающих рост качества высшего физического </a:t>
            </a:r>
            <a:r>
              <a:rPr lang="ru-RU" sz="2400" dirty="0" smtClean="0"/>
              <a:t>образования;</a:t>
            </a:r>
            <a:endParaRPr lang="ru-RU" sz="2400" dirty="0" smtClean="0"/>
          </a:p>
          <a:p>
            <a:pPr lvl="0">
              <a:buFont typeface="Arial" pitchFamily="34" charset="0"/>
              <a:buChar char="•"/>
            </a:pPr>
            <a:r>
              <a:rPr lang="ru-RU" sz="2400" dirty="0" smtClean="0"/>
              <a:t>Значимость проекта заключается в использовании и распространении уникального опыта создания единственной в РФ программы подготовки бакалавров по физике с преподаванием всех дисциплин на английском языке; 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 smtClean="0"/>
              <a:t>Проект направлен на создание </a:t>
            </a:r>
            <a:r>
              <a:rPr lang="ru-RU" sz="2400" dirty="0" smtClean="0"/>
              <a:t>модели образовательной программы, включающей исследовательский блок, направленный на педагогические исследования, физические исследования и овладение </a:t>
            </a:r>
            <a:r>
              <a:rPr lang="ru-RU" sz="2400" dirty="0" smtClean="0"/>
              <a:t>технологиями; </a:t>
            </a:r>
            <a:endParaRPr lang="ru-RU" sz="2400" dirty="0" smtClean="0"/>
          </a:p>
          <a:p>
            <a:pPr lvl="0">
              <a:buFont typeface="Arial" pitchFamily="34" charset="0"/>
              <a:buChar char="•"/>
            </a:pPr>
            <a:r>
              <a:rPr lang="ru-RU" sz="2400" dirty="0" smtClean="0"/>
              <a:t>Целевая аудитория – система высшего педагогического образования, студенты педагогических вузов по направлению физическое и технологическое образование, преподаватели вуза.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092462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3B8DB0-FDBA-41E3-A1B8-EE890441A9F1}"/>
              </a:ext>
            </a:extLst>
          </p:cNvPr>
          <p:cNvSpPr txBox="1"/>
          <p:nvPr/>
        </p:nvSpPr>
        <p:spPr>
          <a:xfrm>
            <a:off x="617723" y="1109248"/>
            <a:ext cx="10571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Учебный план соответствует ФГОС. </a:t>
            </a:r>
          </a:p>
          <a:p>
            <a:r>
              <a:rPr lang="ru-RU" b="1" dirty="0"/>
              <a:t>Все предметы преподаются на английском языке,</a:t>
            </a:r>
          </a:p>
          <a:p>
            <a:r>
              <a:rPr lang="ru-RU" b="1" dirty="0"/>
              <a:t> частично ведется трансляция в сети.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B4B9D5-7393-4E2C-AC60-2F2BC2AEA299}"/>
              </a:ext>
            </a:extLst>
          </p:cNvPr>
          <p:cNvSpPr txBox="1"/>
          <p:nvPr/>
        </p:nvSpPr>
        <p:spPr>
          <a:xfrm>
            <a:off x="625745" y="180328"/>
            <a:ext cx="71309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150" dirty="0" smtClean="0">
                <a:solidFill>
                  <a:srgbClr val="002060"/>
                </a:solidFill>
              </a:rPr>
              <a:t>Опыт МПГУ: с 2016 г. осуществляется обучение по профилю Фундаментальная физика </a:t>
            </a:r>
            <a:r>
              <a:rPr lang="ru-RU" sz="2000" b="1" spc="150" dirty="0">
                <a:solidFill>
                  <a:srgbClr val="002060"/>
                </a:solidFill>
              </a:rPr>
              <a:t>на английском </a:t>
            </a:r>
            <a:r>
              <a:rPr lang="ru-RU" sz="2000" b="1" spc="150" dirty="0" smtClean="0">
                <a:solidFill>
                  <a:srgbClr val="002060"/>
                </a:solidFill>
              </a:rPr>
              <a:t>языке по программе </a:t>
            </a:r>
            <a:r>
              <a:rPr lang="ru-RU" sz="2000" b="1" spc="150" dirty="0" err="1" smtClean="0">
                <a:solidFill>
                  <a:srgbClr val="002060"/>
                </a:solidFill>
              </a:rPr>
              <a:t>бакалавриата</a:t>
            </a:r>
            <a:r>
              <a:rPr lang="ru-RU" sz="2000" b="1" spc="150" dirty="0" smtClean="0">
                <a:solidFill>
                  <a:srgbClr val="002060"/>
                </a:solidFill>
              </a:rPr>
              <a:t>.</a:t>
            </a:r>
            <a:endParaRPr lang="ru-RU" sz="2000" b="1" spc="15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AED19E-BF29-4DFC-BCBC-7F957A7DD0F3}"/>
              </a:ext>
            </a:extLst>
          </p:cNvPr>
          <p:cNvSpPr txBox="1"/>
          <p:nvPr/>
        </p:nvSpPr>
        <p:spPr>
          <a:xfrm>
            <a:off x="661716" y="1921015"/>
            <a:ext cx="6139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Углублённое изучение физики и математики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Владение языками программирования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Лабораторный практикум по общей физике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Курсы по современной физике, студенты владеют  высокотехнологичным оборудованием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1A53BD2-1BA9-42C3-8411-B1D964D95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272" t="21633" r="137"/>
          <a:stretch/>
        </p:blipFill>
        <p:spPr>
          <a:xfrm>
            <a:off x="787010" y="3722771"/>
            <a:ext cx="3801221" cy="26411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1E4AF35-02BD-44BA-84E9-CD84151E44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649" t="14557" r="9479" b="3538"/>
          <a:stretch/>
        </p:blipFill>
        <p:spPr>
          <a:xfrm>
            <a:off x="7511574" y="275880"/>
            <a:ext cx="4229517" cy="30977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8EE8D56-7EF5-4007-B111-E586D11FCF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103" r="19091" b="26666"/>
          <a:stretch/>
        </p:blipFill>
        <p:spPr>
          <a:xfrm>
            <a:off x="7881958" y="3763754"/>
            <a:ext cx="3947896" cy="25752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5935023-7792-4DB0-8F41-9CCC037FF0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68" r="1325" b="33877"/>
          <a:stretch/>
        </p:blipFill>
        <p:spPr>
          <a:xfrm>
            <a:off x="4713524" y="3504560"/>
            <a:ext cx="3043141" cy="307756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D23874C-DA79-48BC-9F08-9136E557B29F}"/>
              </a:ext>
            </a:extLst>
          </p:cNvPr>
          <p:cNvSpPr/>
          <p:nvPr/>
        </p:nvSpPr>
        <p:spPr>
          <a:xfrm>
            <a:off x="0" y="0"/>
            <a:ext cx="49784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5294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474CE2-A4BF-42C9-A3C6-DD69F66930FD}"/>
              </a:ext>
            </a:extLst>
          </p:cNvPr>
          <p:cNvSpPr txBox="1"/>
          <p:nvPr/>
        </p:nvSpPr>
        <p:spPr>
          <a:xfrm>
            <a:off x="818844" y="-55187"/>
            <a:ext cx="10369549" cy="1348359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ru-RU" sz="3600" b="1" spc="150" dirty="0">
                <a:solidFill>
                  <a:srgbClr val="002060"/>
                </a:solidFill>
              </a:rPr>
              <a:t>Физика на английском языке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E0F167-2EFF-489B-9F9C-B165200E2B91}"/>
              </a:ext>
            </a:extLst>
          </p:cNvPr>
          <p:cNvSpPr txBox="1"/>
          <p:nvPr/>
        </p:nvSpPr>
        <p:spPr>
          <a:xfrm>
            <a:off x="605076" y="1342988"/>
            <a:ext cx="68227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Программа дает возможность выпускнику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заниматься фундаментальной или прикладной физикой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работать в наукоемком производстве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работать в англоязычных школах, в школах с </a:t>
            </a:r>
          </a:p>
          <a:p>
            <a:r>
              <a:rPr lang="ru-RU" sz="2000" dirty="0"/>
              <a:t>      академическими/инженерными классами (после курсов </a:t>
            </a:r>
          </a:p>
          <a:p>
            <a:r>
              <a:rPr lang="ru-RU" sz="2000" dirty="0"/>
              <a:t>      переподготовки без отрыва от основной программы </a:t>
            </a:r>
          </a:p>
          <a:p>
            <a:r>
              <a:rPr lang="ru-RU" sz="2000" dirty="0"/>
              <a:t>      или после окончания педагогической магистратуры)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64C0EC-CED1-4A75-8728-882A1E5A2937}"/>
              </a:ext>
            </a:extLst>
          </p:cNvPr>
          <p:cNvSpPr txBox="1"/>
          <p:nvPr/>
        </p:nvSpPr>
        <p:spPr>
          <a:xfrm flipH="1">
            <a:off x="605076" y="3882150"/>
            <a:ext cx="5353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Программа дает университету</a:t>
            </a:r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287D26C-A1FC-4ED9-B4B2-C0CF768E1BB0}"/>
              </a:ext>
            </a:extLst>
          </p:cNvPr>
          <p:cNvSpPr txBox="1"/>
          <p:nvPr/>
        </p:nvSpPr>
        <p:spPr>
          <a:xfrm>
            <a:off x="605076" y="4574653"/>
            <a:ext cx="8258031" cy="3235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Увеличить обучение иностранных граждан – приток интеллекта/денег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Популяризацию науки и просветительскую деятельность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Повышение конкурентоспособности российских вузов на мировом рынке образовательных услуг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Плавная интеграция студентов в международную научную среду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dirty="0"/>
          </a:p>
        </p:txBody>
      </p:sp>
      <p:pic>
        <p:nvPicPr>
          <p:cNvPr id="10" name="Google Shape;132;p6">
            <a:extLst>
              <a:ext uri="{FF2B5EF4-FFF2-40B4-BE49-F238E27FC236}">
                <a16:creationId xmlns:a16="http://schemas.microsoft.com/office/drawing/2014/main" xmlns="" id="{44CABC59-F390-489D-BD82-C382ED2453C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733" r="1879"/>
          <a:stretch/>
        </p:blipFill>
        <p:spPr>
          <a:xfrm>
            <a:off x="7427830" y="1414525"/>
            <a:ext cx="4410748" cy="28677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2EA74D8-1B35-44EE-A775-2835A21FF4A9}"/>
              </a:ext>
            </a:extLst>
          </p:cNvPr>
          <p:cNvSpPr/>
          <p:nvPr/>
        </p:nvSpPr>
        <p:spPr>
          <a:xfrm>
            <a:off x="0" y="0"/>
            <a:ext cx="49784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20737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66F84DC-B513-4F7D-B295-862CEFBA88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ru-RU" sz="3600" b="1" spc="150" dirty="0">
                <a:solidFill>
                  <a:srgbClr val="002060"/>
                </a:solidFill>
                <a:latin typeface="+mn-lt"/>
              </a:rPr>
              <a:t>Физика на английском языке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29C253-9CD3-4F4A-B115-6FFD6663775B}"/>
              </a:ext>
            </a:extLst>
          </p:cNvPr>
          <p:cNvSpPr txBox="1"/>
          <p:nvPr/>
        </p:nvSpPr>
        <p:spPr>
          <a:xfrm>
            <a:off x="503853" y="1456424"/>
            <a:ext cx="112920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     Выпускники доказали: такие специалисты сегодня и завтра очень нужны на рыке труда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Для научных лабораторий и наукоемких компаний - высококвалифицированные сотрудники с профессиональным знанием языка международного общения, умением легко устанавливать контакт с иностранными коллегами и партнерами.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Для университетов – преподаватели, интересные молодежи, работающие на переднем крае науки, работающие как с российскими студентами, так и с иностранными </a:t>
            </a:r>
            <a:r>
              <a:rPr lang="ru-RU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Выпускники программы поступили в лучшие магистратуры: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 smtClean="0"/>
              <a:t>Сколтех</a:t>
            </a:r>
            <a:r>
              <a:rPr lang="ru-RU" sz="2000" dirty="0" smtClean="0"/>
              <a:t>, МИСИС, </a:t>
            </a:r>
            <a:r>
              <a:rPr lang="ru-RU" sz="2000" dirty="0" smtClean="0"/>
              <a:t>з</a:t>
            </a:r>
            <a:r>
              <a:rPr lang="ru-RU" sz="2000" dirty="0" smtClean="0"/>
              <a:t>арубежные университеты.</a:t>
            </a:r>
            <a:endParaRPr lang="ru-RU" sz="20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6F9C8EB-AC51-40B4-A23D-175A09F6899A}"/>
              </a:ext>
            </a:extLst>
          </p:cNvPr>
          <p:cNvSpPr/>
          <p:nvPr/>
        </p:nvSpPr>
        <p:spPr>
          <a:xfrm>
            <a:off x="503853" y="4003778"/>
            <a:ext cx="747083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Для школы – учителя, которые могут не только на уровне программы давать материал, а понимают современные технологии, понимают как устроена современная наука, не боятся современного оборудования.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Обществу – популяризаторы науки. На примере борьбы против 5</a:t>
            </a:r>
            <a:r>
              <a:rPr lang="en-US" sz="2000" dirty="0"/>
              <a:t>G </a:t>
            </a:r>
            <a:r>
              <a:rPr lang="ru-RU" sz="2000" dirty="0"/>
              <a:t>вышек и вакцинации становится очевидно ,что это очень важно.</a:t>
            </a:r>
          </a:p>
        </p:txBody>
      </p:sp>
      <p:pic>
        <p:nvPicPr>
          <p:cNvPr id="8" name="Рисунок 7" descr="Изображение выглядит как текст, внутренний, человек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4557B17B-EEC7-4900-ACF8-F4A7F689D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6611" y="3369792"/>
            <a:ext cx="4061879" cy="304640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5DD8012-1F04-4351-B03E-78287A8EE14E}"/>
              </a:ext>
            </a:extLst>
          </p:cNvPr>
          <p:cNvSpPr/>
          <p:nvPr/>
        </p:nvSpPr>
        <p:spPr>
          <a:xfrm>
            <a:off x="0" y="0"/>
            <a:ext cx="49784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17638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CCBCD1-9E7D-43E7-9227-C72E0DD127AE}"/>
              </a:ext>
            </a:extLst>
          </p:cNvPr>
          <p:cNvSpPr txBox="1"/>
          <p:nvPr/>
        </p:nvSpPr>
        <p:spPr>
          <a:xfrm>
            <a:off x="831012" y="211034"/>
            <a:ext cx="10529975" cy="129897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ru-RU" sz="3600" b="1" spc="150" dirty="0">
                <a:solidFill>
                  <a:srgbClr val="002060"/>
                </a:solidFill>
              </a:rPr>
              <a:t>Преподаватели подготовлены в Лаборатории </a:t>
            </a:r>
          </a:p>
          <a:p>
            <a:pPr algn="ctr"/>
            <a:r>
              <a:rPr lang="ru-RU" sz="3600" b="1" spc="150" dirty="0">
                <a:solidFill>
                  <a:srgbClr val="002060"/>
                </a:solidFill>
              </a:rPr>
              <a:t>квантовых детекторов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D0A4D1-FED8-4B10-8799-5C4D5C39095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171889" y="1645706"/>
            <a:ext cx="2783906" cy="219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8D17F1D-02D5-4C38-B481-3215D4C0A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3030" y="1641169"/>
            <a:ext cx="3292500" cy="2194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BDA48C-18AB-4B32-8F11-E86C7D91C48A}"/>
              </a:ext>
            </a:extLst>
          </p:cNvPr>
          <p:cNvSpPr txBox="1"/>
          <p:nvPr/>
        </p:nvSpPr>
        <p:spPr>
          <a:xfrm>
            <a:off x="6278130" y="4007181"/>
            <a:ext cx="216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Григорий </a:t>
            </a:r>
            <a:r>
              <a:rPr lang="ru-RU" dirty="0" err="1"/>
              <a:t>Гольцман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6EFFA8-884B-4EFE-AD4C-A477C645DFF1}"/>
              </a:ext>
            </a:extLst>
          </p:cNvPr>
          <p:cNvSpPr txBox="1"/>
          <p:nvPr/>
        </p:nvSpPr>
        <p:spPr>
          <a:xfrm>
            <a:off x="9706623" y="3976403"/>
            <a:ext cx="2034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Тиунис</a:t>
            </a:r>
            <a:r>
              <a:rPr lang="ru-RU" sz="2000" dirty="0"/>
              <a:t> </a:t>
            </a:r>
            <a:r>
              <a:rPr lang="ru-RU" sz="2000" dirty="0" err="1"/>
              <a:t>Клапвик</a:t>
            </a: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B5839CC-1F96-44AE-92FD-9AEE9CB3543D}"/>
              </a:ext>
            </a:extLst>
          </p:cNvPr>
          <p:cNvSpPr txBox="1"/>
          <p:nvPr/>
        </p:nvSpPr>
        <p:spPr>
          <a:xfrm>
            <a:off x="670213" y="2141661"/>
            <a:ext cx="494826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600" kern="1200">
                <a:latin typeface="Arial" pitchFamily="18"/>
              </a:defRPr>
            </a:pPr>
            <a:r>
              <a:rPr lang="de-DE" sz="2000" dirty="0" err="1">
                <a:ea typeface="Andale Sans UI" pitchFamily="2"/>
                <a:cs typeface="Times New Roman" panose="02020603050405020304" pitchFamily="18" charset="0"/>
              </a:rPr>
              <a:t>Лаборатория</a:t>
            </a:r>
            <a:r>
              <a:rPr lang="de-DE" sz="2000" dirty="0">
                <a:ea typeface="Andale Sans UI" pitchFamily="2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ea typeface="Andale Sans UI" pitchFamily="2"/>
                <a:cs typeface="Times New Roman" panose="02020603050405020304" pitchFamily="18" charset="0"/>
              </a:rPr>
              <a:t>основана</a:t>
            </a:r>
            <a:r>
              <a:rPr lang="de-DE" sz="2000" dirty="0">
                <a:ea typeface="Andale Sans UI" pitchFamily="2"/>
                <a:cs typeface="Times New Roman" panose="02020603050405020304" pitchFamily="18" charset="0"/>
              </a:rPr>
              <a:t> в 2013 г. </a:t>
            </a:r>
            <a:endParaRPr lang="ru-RU" sz="2000" dirty="0">
              <a:ea typeface="Andale Sans UI" pitchFamily="2"/>
              <a:cs typeface="Times New Roman" panose="02020603050405020304" pitchFamily="18" charset="0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  <a:defRPr sz="1600" kern="1200">
                <a:latin typeface="Arial" pitchFamily="18"/>
              </a:defRPr>
            </a:pPr>
            <a:r>
              <a:rPr lang="de-DE" sz="2000" dirty="0">
                <a:ea typeface="Andale Sans UI" pitchFamily="2"/>
                <a:cs typeface="Times New Roman" panose="02020603050405020304" pitchFamily="18" charset="0"/>
              </a:rPr>
              <a:t>в </a:t>
            </a:r>
            <a:r>
              <a:rPr lang="de-DE" sz="2000" dirty="0" err="1">
                <a:ea typeface="Andale Sans UI" pitchFamily="2"/>
                <a:cs typeface="Times New Roman" panose="02020603050405020304" pitchFamily="18" charset="0"/>
              </a:rPr>
              <a:t>рамках</a:t>
            </a:r>
            <a:r>
              <a:rPr lang="de-DE" sz="2000" dirty="0">
                <a:ea typeface="Andale Sans UI" pitchFamily="2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ea typeface="Andale Sans UI" pitchFamily="2"/>
                <a:cs typeface="Times New Roman" panose="02020603050405020304" pitchFamily="18" charset="0"/>
              </a:rPr>
              <a:t>программы</a:t>
            </a:r>
            <a:r>
              <a:rPr lang="ru-RU" sz="2000" dirty="0">
                <a:ea typeface="Andale Sans UI" pitchFamily="2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ea typeface="Andale Sans UI" pitchFamily="2"/>
                <a:cs typeface="Times New Roman" panose="02020603050405020304" pitchFamily="18" charset="0"/>
              </a:rPr>
              <a:t>Мегагрантов</a:t>
            </a:r>
            <a:r>
              <a:rPr lang="ru-RU" sz="2000" dirty="0">
                <a:ea typeface="Andale Sans UI" pitchFamily="2"/>
                <a:cs typeface="Times New Roman" panose="02020603050405020304" pitchFamily="18" charset="0"/>
              </a:rPr>
              <a:t> </a:t>
            </a:r>
          </a:p>
          <a:p>
            <a:pPr hangingPunct="0">
              <a:spcBef>
                <a:spcPts val="0"/>
              </a:spcBef>
              <a:spcAft>
                <a:spcPts val="0"/>
              </a:spcAft>
              <a:defRPr sz="1600" kern="1200">
                <a:latin typeface="Arial" pitchFamily="18"/>
              </a:defRPr>
            </a:pPr>
            <a:r>
              <a:rPr lang="ru-RU" sz="2000" dirty="0">
                <a:ea typeface="Andale Sans UI" pitchFamily="2"/>
                <a:cs typeface="Times New Roman" panose="02020603050405020304" pitchFamily="18" charset="0"/>
              </a:rPr>
              <a:t>(Постановление Правительства РФ №220)</a:t>
            </a:r>
          </a:p>
          <a:p>
            <a:pPr hangingPunct="0">
              <a:spcBef>
                <a:spcPts val="0"/>
              </a:spcBef>
              <a:spcAft>
                <a:spcPts val="0"/>
              </a:spcAft>
              <a:defRPr sz="1600" kern="1200">
                <a:latin typeface="Arial" pitchFamily="18"/>
              </a:defRPr>
            </a:pPr>
            <a:r>
              <a:rPr lang="ru-RU" sz="1500" dirty="0">
                <a:latin typeface="Times New Roman" panose="02020603050405020304" pitchFamily="18" charset="0"/>
                <a:ea typeface="Andale Sans UI" pitchFamily="2"/>
                <a:cs typeface="Times New Roman" panose="02020603050405020304" pitchFamily="18" charset="0"/>
              </a:rPr>
              <a:t> </a:t>
            </a:r>
            <a:endParaRPr lang="de-DE" sz="1500" dirty="0">
              <a:latin typeface="Times New Roman" panose="02020603050405020304" pitchFamily="18" charset="0"/>
              <a:ea typeface="Andale Sans UI" pitchFamily="2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A8AC478-B825-4D20-8121-B6A85B229F2D}"/>
              </a:ext>
            </a:extLst>
          </p:cNvPr>
          <p:cNvSpPr txBox="1"/>
          <p:nvPr/>
        </p:nvSpPr>
        <p:spPr>
          <a:xfrm>
            <a:off x="670212" y="3665155"/>
            <a:ext cx="7137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600" kern="1200">
                <a:latin typeface="Arial" pitchFamily="18"/>
              </a:defRPr>
            </a:pPr>
            <a:r>
              <a:rPr lang="de-DE" sz="2000" dirty="0" err="1">
                <a:ea typeface="Andale Sans UI" pitchFamily="2"/>
                <a:cs typeface="Calibri" panose="020F0502020204030204" pitchFamily="34" charset="0"/>
              </a:rPr>
              <a:t>Тематика</a:t>
            </a:r>
            <a:r>
              <a:rPr lang="de-DE" sz="2000" dirty="0">
                <a:ea typeface="Andale Sans UI" pitchFamily="2"/>
                <a:cs typeface="Calibri" panose="020F0502020204030204" pitchFamily="34" charset="0"/>
              </a:rPr>
              <a:t> </a:t>
            </a:r>
            <a:r>
              <a:rPr lang="de-DE" sz="2000" dirty="0" err="1">
                <a:ea typeface="Andale Sans UI" pitchFamily="2"/>
                <a:cs typeface="Calibri" panose="020F0502020204030204" pitchFamily="34" charset="0"/>
              </a:rPr>
              <a:t>исследований</a:t>
            </a:r>
            <a:r>
              <a:rPr lang="de-DE" sz="2000" dirty="0">
                <a:ea typeface="Andale Sans UI" pitchFamily="2"/>
                <a:cs typeface="Calibri" panose="020F0502020204030204" pitchFamily="34" charset="0"/>
              </a:rPr>
              <a:t>:</a:t>
            </a:r>
          </a:p>
          <a:p>
            <a:pPr marL="0" lvl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z="1600" kern="1200">
                <a:latin typeface="Arial" pitchFamily="18"/>
              </a:defRPr>
            </a:pPr>
            <a:r>
              <a:rPr lang="ru-RU" sz="2000" dirty="0">
                <a:ea typeface="Andale Sans UI" pitchFamily="2"/>
                <a:cs typeface="Calibri" panose="020F0502020204030204" pitchFamily="34" charset="0"/>
              </a:rPr>
              <a:t> </a:t>
            </a:r>
            <a:r>
              <a:rPr lang="de-DE" sz="2000" dirty="0" err="1">
                <a:ea typeface="Andale Sans UI" pitchFamily="2"/>
                <a:cs typeface="Calibri" panose="020F0502020204030204" pitchFamily="34" charset="0"/>
              </a:rPr>
              <a:t>квантовая</a:t>
            </a:r>
            <a:r>
              <a:rPr lang="de-DE" sz="2000" dirty="0">
                <a:ea typeface="Andale Sans UI" pitchFamily="2"/>
                <a:cs typeface="Calibri" panose="020F0502020204030204" pitchFamily="34" charset="0"/>
              </a:rPr>
              <a:t> </a:t>
            </a:r>
            <a:r>
              <a:rPr lang="de-DE" sz="2000" dirty="0" err="1">
                <a:ea typeface="Andale Sans UI" pitchFamily="2"/>
                <a:cs typeface="Calibri" panose="020F0502020204030204" pitchFamily="34" charset="0"/>
              </a:rPr>
              <a:t>фотоника</a:t>
            </a:r>
            <a:r>
              <a:rPr lang="de-DE" sz="2000" dirty="0">
                <a:ea typeface="Andale Sans UI" pitchFamily="2"/>
                <a:cs typeface="Calibri" panose="020F0502020204030204" pitchFamily="34" charset="0"/>
              </a:rPr>
              <a:t>;</a:t>
            </a:r>
          </a:p>
          <a:p>
            <a:pPr marL="0" lvl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z="1600" kern="1200">
                <a:latin typeface="Arial" pitchFamily="18"/>
              </a:defRPr>
            </a:pPr>
            <a:r>
              <a:rPr lang="ru-RU" sz="2000" dirty="0">
                <a:ea typeface="Andale Sans UI" pitchFamily="2"/>
                <a:cs typeface="Calibri" panose="020F0502020204030204" pitchFamily="34" charset="0"/>
              </a:rPr>
              <a:t> </a:t>
            </a:r>
            <a:r>
              <a:rPr lang="de-DE" sz="2000" dirty="0" err="1">
                <a:ea typeface="Andale Sans UI" pitchFamily="2"/>
                <a:cs typeface="Calibri" panose="020F0502020204030204" pitchFamily="34" charset="0"/>
              </a:rPr>
              <a:t>сверхчувствительные</a:t>
            </a:r>
            <a:r>
              <a:rPr lang="de-DE" sz="2000" dirty="0">
                <a:ea typeface="Andale Sans UI" pitchFamily="2"/>
                <a:cs typeface="Calibri" panose="020F0502020204030204" pitchFamily="34" charset="0"/>
              </a:rPr>
              <a:t> </a:t>
            </a:r>
            <a:r>
              <a:rPr lang="de-DE" sz="2000" dirty="0" err="1">
                <a:ea typeface="Andale Sans UI" pitchFamily="2"/>
                <a:cs typeface="Calibri" panose="020F0502020204030204" pitchFamily="34" charset="0"/>
              </a:rPr>
              <a:t>детекторы</a:t>
            </a:r>
            <a:r>
              <a:rPr lang="de-DE" sz="2000" dirty="0">
                <a:ea typeface="Andale Sans UI" pitchFamily="2"/>
                <a:cs typeface="Calibri" panose="020F0502020204030204" pitchFamily="34" charset="0"/>
              </a:rPr>
              <a:t> </a:t>
            </a:r>
            <a:r>
              <a:rPr lang="de-DE" sz="2000" dirty="0" err="1">
                <a:ea typeface="Andale Sans UI" pitchFamily="2"/>
                <a:cs typeface="Calibri" panose="020F0502020204030204" pitchFamily="34" charset="0"/>
              </a:rPr>
              <a:t>для</a:t>
            </a:r>
            <a:r>
              <a:rPr lang="de-DE" sz="2000" dirty="0">
                <a:ea typeface="Andale Sans UI" pitchFamily="2"/>
                <a:cs typeface="Calibri" panose="020F0502020204030204" pitchFamily="34" charset="0"/>
              </a:rPr>
              <a:t> </a:t>
            </a:r>
            <a:r>
              <a:rPr lang="de-DE" sz="2000" dirty="0" err="1">
                <a:ea typeface="Andale Sans UI" pitchFamily="2"/>
                <a:cs typeface="Calibri" panose="020F0502020204030204" pitchFamily="34" charset="0"/>
              </a:rPr>
              <a:t>радиоастрономии</a:t>
            </a:r>
            <a:r>
              <a:rPr lang="de-DE" sz="2000" dirty="0">
                <a:ea typeface="Andale Sans UI" pitchFamily="2"/>
                <a:cs typeface="Calibri" panose="020F0502020204030204" pitchFamily="34" charset="0"/>
              </a:rPr>
              <a:t>;</a:t>
            </a:r>
          </a:p>
          <a:p>
            <a:pPr marL="0" lvl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z="1600" kern="1200">
                <a:latin typeface="Arial" pitchFamily="18"/>
              </a:defRPr>
            </a:pPr>
            <a:r>
              <a:rPr lang="ru-RU" sz="2000" dirty="0">
                <a:ea typeface="Andale Sans UI" pitchFamily="2"/>
                <a:cs typeface="Calibri" panose="020F0502020204030204" pitchFamily="34" charset="0"/>
              </a:rPr>
              <a:t> </a:t>
            </a:r>
            <a:r>
              <a:rPr lang="de-DE" sz="2000" dirty="0" err="1">
                <a:ea typeface="Andale Sans UI" pitchFamily="2"/>
                <a:cs typeface="Calibri" panose="020F0502020204030204" pitchFamily="34" charset="0"/>
              </a:rPr>
              <a:t>локальная</a:t>
            </a:r>
            <a:r>
              <a:rPr lang="de-DE" sz="2000" dirty="0">
                <a:ea typeface="Andale Sans UI" pitchFamily="2"/>
                <a:cs typeface="Calibri" panose="020F0502020204030204" pitchFamily="34" charset="0"/>
              </a:rPr>
              <a:t> </a:t>
            </a:r>
            <a:r>
              <a:rPr lang="de-DE" sz="2000" dirty="0" err="1">
                <a:ea typeface="Andale Sans UI" pitchFamily="2"/>
                <a:cs typeface="Calibri" panose="020F0502020204030204" pitchFamily="34" charset="0"/>
              </a:rPr>
              <a:t>электродинамика</a:t>
            </a:r>
            <a:r>
              <a:rPr lang="de-DE" sz="2000" dirty="0">
                <a:ea typeface="Andale Sans UI" pitchFamily="2"/>
                <a:cs typeface="Calibri" panose="020F0502020204030204" pitchFamily="34" charset="0"/>
              </a:rPr>
              <a:t> </a:t>
            </a:r>
            <a:r>
              <a:rPr lang="de-DE" sz="2000" dirty="0" err="1">
                <a:ea typeface="Andale Sans UI" pitchFamily="2"/>
                <a:cs typeface="Calibri" panose="020F0502020204030204" pitchFamily="34" charset="0"/>
              </a:rPr>
              <a:t>и</a:t>
            </a:r>
            <a:r>
              <a:rPr lang="de-DE" sz="2000" dirty="0">
                <a:ea typeface="Andale Sans UI" pitchFamily="2"/>
                <a:cs typeface="Calibri" panose="020F0502020204030204" pitchFamily="34" charset="0"/>
              </a:rPr>
              <a:t> </a:t>
            </a:r>
            <a:r>
              <a:rPr lang="de-DE" sz="2000" dirty="0" err="1">
                <a:ea typeface="Andale Sans UI" pitchFamily="2"/>
                <a:cs typeface="Calibri" panose="020F0502020204030204" pitchFamily="34" charset="0"/>
              </a:rPr>
              <a:t>квантовое</a:t>
            </a:r>
            <a:r>
              <a:rPr lang="de-DE" sz="2000" dirty="0">
                <a:ea typeface="Andale Sans UI" pitchFamily="2"/>
                <a:cs typeface="Calibri" panose="020F0502020204030204" pitchFamily="34" charset="0"/>
              </a:rPr>
              <a:t> </a:t>
            </a:r>
            <a:r>
              <a:rPr lang="de-DE" sz="2000" dirty="0" err="1">
                <a:ea typeface="Andale Sans UI" pitchFamily="2"/>
                <a:cs typeface="Calibri" panose="020F0502020204030204" pitchFamily="34" charset="0"/>
              </a:rPr>
              <a:t>вещество</a:t>
            </a:r>
            <a:r>
              <a:rPr lang="de-DE" sz="2000" dirty="0">
                <a:ea typeface="Andale Sans UI" pitchFamily="2"/>
                <a:cs typeface="Calibri" panose="020F0502020204030204" pitchFamily="34" charset="0"/>
              </a:rPr>
              <a:t>;</a:t>
            </a:r>
          </a:p>
          <a:p>
            <a:pPr marL="0" lvl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sz="1600" kern="1200">
                <a:latin typeface="Arial" pitchFamily="18"/>
              </a:defRPr>
            </a:pPr>
            <a:r>
              <a:rPr lang="ru-RU" sz="2000" dirty="0">
                <a:ea typeface="Andale Sans UI" pitchFamily="2"/>
                <a:cs typeface="Calibri" panose="020F0502020204030204" pitchFamily="34" charset="0"/>
              </a:rPr>
              <a:t> </a:t>
            </a:r>
            <a:r>
              <a:rPr lang="de-DE" sz="2000" dirty="0" err="1">
                <a:ea typeface="Andale Sans UI" pitchFamily="2"/>
                <a:cs typeface="Calibri" panose="020F0502020204030204" pitchFamily="34" charset="0"/>
              </a:rPr>
              <a:t>квантовые</a:t>
            </a:r>
            <a:r>
              <a:rPr lang="de-DE" sz="2000" dirty="0">
                <a:ea typeface="Andale Sans UI" pitchFamily="2"/>
                <a:cs typeface="Calibri" panose="020F0502020204030204" pitchFamily="34" charset="0"/>
              </a:rPr>
              <a:t> </a:t>
            </a:r>
            <a:r>
              <a:rPr lang="de-DE" sz="2000" dirty="0" err="1">
                <a:ea typeface="Andale Sans UI" pitchFamily="2"/>
                <a:cs typeface="Calibri" panose="020F0502020204030204" pitchFamily="34" charset="0"/>
              </a:rPr>
              <a:t>центры</a:t>
            </a:r>
            <a:r>
              <a:rPr lang="de-DE" sz="2000" dirty="0">
                <a:ea typeface="Andale Sans UI" pitchFamily="2"/>
                <a:cs typeface="Calibri" panose="020F0502020204030204" pitchFamily="34" charset="0"/>
              </a:rPr>
              <a:t> </a:t>
            </a:r>
            <a:r>
              <a:rPr lang="de-DE" sz="2000" dirty="0" err="1">
                <a:ea typeface="Andale Sans UI" pitchFamily="2"/>
                <a:cs typeface="Calibri" panose="020F0502020204030204" pitchFamily="34" charset="0"/>
              </a:rPr>
              <a:t>проскальзывания</a:t>
            </a:r>
            <a:r>
              <a:rPr lang="de-DE" sz="2000" dirty="0">
                <a:ea typeface="Andale Sans UI" pitchFamily="2"/>
                <a:cs typeface="Calibri" panose="020F0502020204030204" pitchFamily="34" charset="0"/>
              </a:rPr>
              <a:t> </a:t>
            </a:r>
            <a:r>
              <a:rPr lang="de-DE" sz="2000" dirty="0" err="1">
                <a:ea typeface="Andale Sans UI" pitchFamily="2"/>
                <a:cs typeface="Calibri" panose="020F0502020204030204" pitchFamily="34" charset="0"/>
              </a:rPr>
              <a:t>фазы</a:t>
            </a:r>
            <a:r>
              <a:rPr lang="ru-RU" sz="2000" dirty="0">
                <a:ea typeface="Andale Sans UI" pitchFamily="2"/>
                <a:cs typeface="Calibri" panose="020F0502020204030204" pitchFamily="34" charset="0"/>
              </a:rPr>
              <a:t>.</a:t>
            </a:r>
            <a:endParaRPr lang="de-DE" sz="2000" dirty="0">
              <a:ea typeface="Andale Sans UI" pitchFamily="2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0B1E375-DDF2-41D5-B3E4-44E9C2E248CD}"/>
              </a:ext>
            </a:extLst>
          </p:cNvPr>
          <p:cNvSpPr/>
          <p:nvPr/>
        </p:nvSpPr>
        <p:spPr>
          <a:xfrm>
            <a:off x="0" y="0"/>
            <a:ext cx="49784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0939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D628D45-BA71-D245-8BC8-61DD6A813981}"/>
              </a:ext>
            </a:extLst>
          </p:cNvPr>
          <p:cNvSpPr txBox="1"/>
          <p:nvPr/>
        </p:nvSpPr>
        <p:spPr>
          <a:xfrm>
            <a:off x="547382" y="373439"/>
            <a:ext cx="10369549" cy="1348359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ru-RU" sz="3600" b="1" spc="150" dirty="0">
                <a:solidFill>
                  <a:srgbClr val="002060"/>
                </a:solidFill>
              </a:rPr>
              <a:t>Научно-экспериментальная база </a:t>
            </a:r>
          </a:p>
          <a:p>
            <a:r>
              <a:rPr lang="ru-RU" sz="3600" b="1" spc="150" dirty="0">
                <a:solidFill>
                  <a:srgbClr val="002060"/>
                </a:solidFill>
              </a:rPr>
              <a:t>бакалавриата по физике на английском языке.</a:t>
            </a:r>
          </a:p>
          <a:p>
            <a:endParaRPr lang="ru-RU" sz="3600" spc="150" dirty="0">
              <a:solidFill>
                <a:schemeClr val="accent1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B7C994-FADA-459E-842B-8CEAF2F92922}"/>
              </a:ext>
            </a:extLst>
          </p:cNvPr>
          <p:cNvSpPr txBox="1"/>
          <p:nvPr/>
        </p:nvSpPr>
        <p:spPr>
          <a:xfrm>
            <a:off x="328473" y="4044023"/>
            <a:ext cx="555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2" descr="напыление 2010">
            <a:extLst>
              <a:ext uri="{FF2B5EF4-FFF2-40B4-BE49-F238E27FC236}">
                <a16:creationId xmlns:a16="http://schemas.microsoft.com/office/drawing/2014/main" xmlns="" id="{483E5B9F-48BD-AD43-A800-5E8C16A7E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6315" y="1319280"/>
            <a:ext cx="1865718" cy="145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40D64E43-2DD7-B743-981D-A96059F49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70" t="18212" r="17495" b="-2869"/>
          <a:stretch/>
        </p:blipFill>
        <p:spPr bwMode="auto">
          <a:xfrm>
            <a:off x="359248" y="4842418"/>
            <a:ext cx="1553992" cy="132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7F29EB97-91CD-BD45-9968-54C4EDFDE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02" y="3501492"/>
            <a:ext cx="1633079" cy="13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31E6EC9-9B8E-DF46-B231-9A8395E4B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613"/>
          <a:stretch/>
        </p:blipFill>
        <p:spPr bwMode="auto">
          <a:xfrm>
            <a:off x="424142" y="1419085"/>
            <a:ext cx="1701854" cy="211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2A07EC6B-7471-6E4E-9426-BAAA6505E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6" t="1888" r="13618" b="2329"/>
          <a:stretch/>
        </p:blipFill>
        <p:spPr bwMode="auto">
          <a:xfrm>
            <a:off x="2198069" y="1297078"/>
            <a:ext cx="1440160" cy="285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FF5F48FB-E98B-7248-912B-CCD864214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871"/>
          <a:stretch/>
        </p:blipFill>
        <p:spPr bwMode="auto">
          <a:xfrm>
            <a:off x="2407988" y="3731453"/>
            <a:ext cx="1627184" cy="225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78DEB7DF-4EA5-8944-974A-8779C1A0B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3944" y="1533545"/>
            <a:ext cx="2223330" cy="22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xmlns="" id="{50FCDB39-B623-C34F-8514-496F6208D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1614" y="4471641"/>
            <a:ext cx="2204731" cy="223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xmlns="" id="{BC3030F6-21BD-1C4A-9E81-94BA9BABE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36" r="13306"/>
          <a:stretch/>
        </p:blipFill>
        <p:spPr bwMode="auto">
          <a:xfrm>
            <a:off x="9915665" y="4385473"/>
            <a:ext cx="2206637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xmlns="" id="{3A57FBE2-376B-1C48-A425-EA52CFBEF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29" t="12732" r="21459" b="14684"/>
          <a:stretch/>
        </p:blipFill>
        <p:spPr bwMode="auto">
          <a:xfrm>
            <a:off x="6302524" y="3731453"/>
            <a:ext cx="1584175" cy="167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xmlns="" id="{28BA1907-4071-094A-8EC2-0DEAFE89D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5061" y="4364321"/>
            <a:ext cx="2207463" cy="161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xmlns="" id="{90AAFCAA-CD12-064C-8A75-B0D6317D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66408" y="364591"/>
            <a:ext cx="1568901" cy="236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C027E0F-4A64-D24F-AB69-09A6CF3254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6847" y="2799232"/>
            <a:ext cx="1979711" cy="148478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6CDA6AE-51DB-714C-B3B3-2B4BF18FF54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8901" y="2757104"/>
            <a:ext cx="2219054" cy="172819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882081A-E188-6C4B-9A95-16890731155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243"/>
          <a:stretch/>
        </p:blipFill>
        <p:spPr>
          <a:xfrm>
            <a:off x="5665615" y="1447587"/>
            <a:ext cx="2255900" cy="148478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DB1AC6A-98D6-104E-B9C2-31CCF8A499E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243"/>
          <a:stretch/>
        </p:blipFill>
        <p:spPr>
          <a:xfrm>
            <a:off x="5657933" y="1361681"/>
            <a:ext cx="2255900" cy="1484784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77C203C-F3BD-4179-AF7C-6F3DE5224E02}"/>
              </a:ext>
            </a:extLst>
          </p:cNvPr>
          <p:cNvSpPr/>
          <p:nvPr/>
        </p:nvSpPr>
        <p:spPr>
          <a:xfrm>
            <a:off x="0" y="0"/>
            <a:ext cx="49784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29638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CE91E87D-90AD-41E8-ADAC-8071462D62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07275"/>
            <a:ext cx="10515600" cy="132556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ru-RU" sz="3600" b="1" spc="150" dirty="0">
                <a:solidFill>
                  <a:srgbClr val="002060"/>
                </a:solidFill>
                <a:latin typeface="+mn-lt"/>
              </a:rPr>
              <a:t>Научная деятельность студентов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147B001-CCEE-467A-B580-84ECE5AB1289}"/>
              </a:ext>
            </a:extLst>
          </p:cNvPr>
          <p:cNvSpPr/>
          <p:nvPr/>
        </p:nvSpPr>
        <p:spPr>
          <a:xfrm>
            <a:off x="838200" y="1292542"/>
            <a:ext cx="904453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начинают работать в научных лабораториях со 2-го курса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участвуют в международных школах и конференциях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/>
              <a:t>являются соавторами научных статей в высокорейтинговых журналах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получают опыт работы в наукоемком производстве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 descr="Изображение выглядит как внутренний, человек, потолок, работа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49F2129-6F4B-4E7F-9FDD-EFB3A03AB0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3103" y="189524"/>
            <a:ext cx="2615044" cy="3349458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емля, внешний, человек, в позе&#10;&#10;Автоматически созданное описание">
            <a:extLst>
              <a:ext uri="{FF2B5EF4-FFF2-40B4-BE49-F238E27FC236}">
                <a16:creationId xmlns:a16="http://schemas.microsoft.com/office/drawing/2014/main" xmlns="" id="{EA0C5891-A1B3-40F8-A240-BC4E0BCCA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349" y="3429000"/>
            <a:ext cx="5090777" cy="3138720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08D601C4-1E1C-4B38-8928-6F95B66D7B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20"/>
          <a:stretch/>
        </p:blipFill>
        <p:spPr>
          <a:xfrm>
            <a:off x="5929835" y="3387012"/>
            <a:ext cx="2615044" cy="317569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внутренний, микроскоп, пита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62EEF24A-7D4C-4380-B569-38F4F85246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1740" y="4062531"/>
            <a:ext cx="3336480" cy="222432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DC3F030-3A87-41A4-97CE-AE2CF00B3B13}"/>
              </a:ext>
            </a:extLst>
          </p:cNvPr>
          <p:cNvSpPr/>
          <p:nvPr/>
        </p:nvSpPr>
        <p:spPr>
          <a:xfrm>
            <a:off x="0" y="0"/>
            <a:ext cx="49784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2721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AA776676-57A1-44BD-A24A-501BD931D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02761"/>
            <a:ext cx="10515600" cy="132556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ru-RU" sz="3600" b="1" spc="150" dirty="0">
                <a:solidFill>
                  <a:srgbClr val="002060"/>
                </a:solidFill>
                <a:latin typeface="+mn-lt"/>
              </a:rPr>
              <a:t>Популяризация науки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22C0791-CF2E-4E9A-80A4-027F185F4F47}"/>
              </a:ext>
            </a:extLst>
          </p:cNvPr>
          <p:cNvSpPr/>
          <p:nvPr/>
        </p:nvSpPr>
        <p:spPr>
          <a:xfrm>
            <a:off x="662703" y="1275762"/>
            <a:ext cx="673111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масштабные «Фестивали науки МПГУ в Хамовниках» </a:t>
            </a:r>
          </a:p>
          <a:p>
            <a:r>
              <a:rPr lang="ru-RU" sz="2000" dirty="0"/>
              <a:t>     (до 2.5 тысяч посетителей в день)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проекты Департамента образования и науки г. Москвы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участие и организация праздников на день города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циклы лекций и видеокурсы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волонтеры просвещения – регулярная работа с детьми в больницах, интернатах, детских домах, хосписах.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D49BEFF-0DD4-4F70-922F-7A5F8DF74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5974" y="255322"/>
            <a:ext cx="4798312" cy="3198875"/>
          </a:xfrm>
          <a:prstGeom prst="rect">
            <a:avLst/>
          </a:prstGeom>
        </p:spPr>
      </p:pic>
      <p:pic>
        <p:nvPicPr>
          <p:cNvPr id="8" name="Picture 2" descr="D:\USER\Desktop\конференция2019\IMG_5507.JPG">
            <a:extLst>
              <a:ext uri="{FF2B5EF4-FFF2-40B4-BE49-F238E27FC236}">
                <a16:creationId xmlns:a16="http://schemas.microsoft.com/office/drawing/2014/main" xmlns="" id="{C459EF87-9003-4B37-ACA4-A61F318CD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3881" y="3770676"/>
            <a:ext cx="3419141" cy="2564356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27D2BEA-ABEA-4A0D-B214-1C6082907F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35"/>
          <a:stretch/>
        </p:blipFill>
        <p:spPr>
          <a:xfrm>
            <a:off x="4483050" y="3770676"/>
            <a:ext cx="3871988" cy="253706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люди, тол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7F144A8-6C4C-49D0-BBDB-B5F4CC8D2B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5746" y="3651079"/>
            <a:ext cx="3738066" cy="280355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CDF02E-4A53-4822-B25E-3771354951FE}"/>
              </a:ext>
            </a:extLst>
          </p:cNvPr>
          <p:cNvSpPr/>
          <p:nvPr/>
        </p:nvSpPr>
        <p:spPr>
          <a:xfrm>
            <a:off x="0" y="0"/>
            <a:ext cx="49784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157178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141</TotalTime>
  <Words>719</Words>
  <Application>Microsoft Office PowerPoint</Application>
  <PresentationFormat>Произвольный</PresentationFormat>
  <Paragraphs>93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Направленность проекта </vt:lpstr>
      <vt:lpstr>Слайд 3</vt:lpstr>
      <vt:lpstr>Слайд 4</vt:lpstr>
      <vt:lpstr>Физика на английском языке</vt:lpstr>
      <vt:lpstr>Слайд 6</vt:lpstr>
      <vt:lpstr>Слайд 7</vt:lpstr>
      <vt:lpstr>Научная деятельность студентов</vt:lpstr>
      <vt:lpstr>Популяризация науки</vt:lpstr>
      <vt:lpstr>Волонтёрская деятельность </vt:lpstr>
      <vt:lpstr>Слайд 11</vt:lpstr>
      <vt:lpstr>Предложения: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Galya</cp:lastModifiedBy>
  <cp:revision>7</cp:revision>
  <dcterms:created xsi:type="dcterms:W3CDTF">2021-09-17T07:18:24Z</dcterms:created>
  <dcterms:modified xsi:type="dcterms:W3CDTF">2021-09-20T09:31:47Z</dcterms:modified>
</cp:coreProperties>
</file>