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401" r:id="rId2"/>
    <p:sldId id="376" r:id="rId3"/>
    <p:sldId id="399" r:id="rId4"/>
    <p:sldId id="396" r:id="rId5"/>
    <p:sldId id="400" r:id="rId6"/>
    <p:sldId id="440" r:id="rId7"/>
    <p:sldId id="426" r:id="rId8"/>
    <p:sldId id="429" r:id="rId9"/>
    <p:sldId id="411" r:id="rId10"/>
    <p:sldId id="435" r:id="rId11"/>
    <p:sldId id="417" r:id="rId12"/>
    <p:sldId id="418" r:id="rId13"/>
    <p:sldId id="291" r:id="rId14"/>
    <p:sldId id="410" r:id="rId15"/>
    <p:sldId id="427" r:id="rId16"/>
    <p:sldId id="414" r:id="rId17"/>
    <p:sldId id="437" r:id="rId18"/>
    <p:sldId id="430" r:id="rId19"/>
    <p:sldId id="436" r:id="rId20"/>
    <p:sldId id="404" r:id="rId21"/>
    <p:sldId id="405" r:id="rId22"/>
    <p:sldId id="406" r:id="rId23"/>
    <p:sldId id="438" r:id="rId24"/>
    <p:sldId id="439" r:id="rId25"/>
    <p:sldId id="441" r:id="rId26"/>
    <p:sldId id="442" r:id="rId27"/>
    <p:sldId id="420" r:id="rId28"/>
    <p:sldId id="421" r:id="rId29"/>
    <p:sldId id="423" r:id="rId30"/>
    <p:sldId id="422" r:id="rId31"/>
    <p:sldId id="434" r:id="rId32"/>
    <p:sldId id="424" r:id="rId33"/>
    <p:sldId id="432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етодист" initials="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D8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DD9B7-B384-4C7E-ACDE-711730F8515F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2AEA2-3A16-4EE7-945A-BB96A5D8F1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3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49BD-64A3-4B5F-8716-0C2A794340B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64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AAD934-24B7-4AE3-A5B7-E8C7AF7D9A9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5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5291B-FE19-44FC-BB80-6DBD93D4F315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A28FD-E3F9-4245-8A9A-C99D2F2E1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3790728" cy="28430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590465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2100" b="1" dirty="0" smtClean="0">
                <a:ln w="12700">
                  <a:solidFill>
                    <a:srgbClr val="002060"/>
                  </a:solidFill>
                  <a:prstDash val="solid"/>
                </a:ln>
              </a:rPr>
              <a:t>Государственное бюджетное дошкольное образовательное учреждение детский </a:t>
            </a:r>
            <a:r>
              <a:rPr lang="ru-RU" sz="2100" b="1" dirty="0">
                <a:ln w="12700">
                  <a:solidFill>
                    <a:srgbClr val="002060"/>
                  </a:solidFill>
                  <a:prstDash val="solid"/>
                </a:ln>
              </a:rPr>
              <a:t>сад №51 </a:t>
            </a:r>
            <a:r>
              <a:rPr lang="ru-RU" sz="2100" b="1" dirty="0" smtClean="0">
                <a:ln w="12700">
                  <a:solidFill>
                    <a:srgbClr val="002060"/>
                  </a:solidFill>
                  <a:prstDash val="solid"/>
                </a:ln>
              </a:rPr>
              <a:t>компенсирующего вида Калининского </a:t>
            </a:r>
            <a:r>
              <a:rPr lang="ru-RU" sz="2100" b="1" dirty="0">
                <a:ln w="12700">
                  <a:solidFill>
                    <a:srgbClr val="002060"/>
                  </a:solidFill>
                  <a:prstDash val="solid"/>
                </a:ln>
              </a:rPr>
              <a:t>района </a:t>
            </a:r>
            <a:endParaRPr lang="ru-RU" sz="2100" b="1" dirty="0" smtClean="0">
              <a:ln w="12700">
                <a:solidFill>
                  <a:srgbClr val="002060"/>
                </a:solidFill>
                <a:prstDash val="solid"/>
              </a:ln>
            </a:endParaRPr>
          </a:p>
          <a:p>
            <a:pPr marL="0" indent="0" algn="ctr">
              <a:buNone/>
            </a:pPr>
            <a:r>
              <a:rPr lang="ru-RU" sz="2100" b="1" dirty="0" smtClean="0">
                <a:ln w="12700">
                  <a:solidFill>
                    <a:srgbClr val="002060"/>
                  </a:solidFill>
                  <a:prstDash val="solid"/>
                </a:ln>
              </a:rPr>
              <a:t>Санкт-Петербурга</a:t>
            </a:r>
            <a:endParaRPr lang="ru-RU" sz="2100" b="1" dirty="0">
              <a:ln w="12700">
                <a:solidFill>
                  <a:srgbClr val="002060"/>
                </a:solidFill>
                <a:prstDash val="solid"/>
              </a:ln>
            </a:endParaRPr>
          </a:p>
          <a:p>
            <a:pPr marL="0" indent="0" algn="ctr">
              <a:buNone/>
            </a:pPr>
            <a:endParaRPr lang="ru-RU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Использование информационных образовательных технологий и технологий деятельностного типа в профессиональной деятельности педагогов дошкольных образовательных </a:t>
            </a:r>
            <a:r>
              <a:rPr lang="ru-RU" b="1" i="1" dirty="0" smtClean="0">
                <a:solidFill>
                  <a:srgbClr val="002060"/>
                </a:solidFill>
              </a:rPr>
              <a:t>организаций</a:t>
            </a:r>
          </a:p>
          <a:p>
            <a:pPr marL="0" indent="0" algn="ctr">
              <a:buNone/>
            </a:pPr>
            <a:endParaRPr lang="ru-RU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0" indent="0" algn="r">
              <a:buNone/>
            </a:pPr>
            <a:endParaRPr lang="ru-RU" sz="24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Заведующий</a:t>
            </a:r>
          </a:p>
          <a:p>
            <a:pPr marL="0" indent="0" algn="r">
              <a:buNone/>
            </a:pPr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Сидина Татьяна</a:t>
            </a:r>
          </a:p>
          <a:p>
            <a:pPr marL="0" indent="0" algn="r">
              <a:buNone/>
            </a:pPr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Александровна</a:t>
            </a:r>
          </a:p>
          <a:p>
            <a:pPr marL="0" indent="0" algn="ctr">
              <a:buNone/>
            </a:pPr>
            <a:endParaRPr lang="ru-RU" sz="2400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4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400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4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400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400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400" b="1" i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Санкт-Петербург, </a:t>
            </a:r>
          </a:p>
          <a:p>
            <a:pPr marL="0" indent="0" algn="ctr">
              <a:buNone/>
            </a:pPr>
            <a:r>
              <a:rPr lang="ru-RU" sz="24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2019г.</a:t>
            </a:r>
            <a:endParaRPr lang="ru-RU" sz="2400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9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0051" y="2967335"/>
            <a:ext cx="1363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ИКТ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9591700">
            <a:off x="5306464" y="2758522"/>
            <a:ext cx="978408" cy="4846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8375632">
            <a:off x="3038381" y="3961153"/>
            <a:ext cx="978408" cy="4846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6200000">
            <a:off x="4082797" y="2091712"/>
            <a:ext cx="978408" cy="4846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1970172">
            <a:off x="2842679" y="2791574"/>
            <a:ext cx="978408" cy="4846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712888">
            <a:off x="5032103" y="3977446"/>
            <a:ext cx="978408" cy="4846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3883304" y="4737676"/>
            <a:ext cx="1332147" cy="1039027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337385" y="2060848"/>
            <a:ext cx="1907023" cy="76238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Предметно-развивающая среда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39552" y="2132856"/>
            <a:ext cx="2156294" cy="7920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Воспитательно-образовательный процесс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827584" y="4379569"/>
            <a:ext cx="2016225" cy="81871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Взаимодействие с родителями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228184" y="4316582"/>
            <a:ext cx="2016224" cy="84061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Индивидуальный образовательный маршрут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3059832" y="548680"/>
            <a:ext cx="2912500" cy="10446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Диагностика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(психолого-педагогическая, логопедическая)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29001" y="5877587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ln w="12700">
                  <a:solidFill>
                    <a:srgbClr val="444D2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Реализация адаптированной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4715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285720" y="2214554"/>
            <a:ext cx="8572560" cy="44291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580" y="2518350"/>
            <a:ext cx="7560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Bookman Old Style" pitchFamily="18" charset="0"/>
              </a:rPr>
              <a:t>Экспериментальная площадка</a:t>
            </a:r>
          </a:p>
          <a:p>
            <a:pPr algn="ctr"/>
            <a:endParaRPr lang="ru-RU" sz="3200" b="1" dirty="0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Bookman Old Style" pitchFamily="18" charset="0"/>
              </a:rPr>
              <a:t>Пилотная площадка по введению ФГОС ДО</a:t>
            </a:r>
          </a:p>
          <a:p>
            <a:pPr algn="ctr"/>
            <a:endParaRPr lang="ru-RU" sz="3200" b="1" dirty="0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Bookman Old Style" pitchFamily="18" charset="0"/>
              </a:rPr>
              <a:t>Ресурсный центр ЧОУ ДПО «Образовательные технологии»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14692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Государственное бюджетное дошкольное образовательное учреждение детский сад № 51 компенсирующего вида Калининского района </a:t>
            </a:r>
          </a:p>
          <a:p>
            <a:pPr algn="ctr"/>
            <a:r>
              <a:rPr lang="ru-RU" sz="2400" b="1" dirty="0"/>
              <a:t>Санкт-Петербурга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376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195736" y="2276872"/>
            <a:ext cx="4464496" cy="2016224"/>
          </a:xfrm>
          <a:prstGeom prst="ellipse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Информационная среда ДОУ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5" y="2348880"/>
            <a:ext cx="1905798" cy="194421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Принтеры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Ксероксы сканер</a:t>
            </a:r>
          </a:p>
          <a:p>
            <a:pPr algn="ctr"/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0232" y="5301208"/>
            <a:ext cx="2232248" cy="1114412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Телевизоры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DVD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32038" y="5301208"/>
            <a:ext cx="2664296" cy="1114412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SMART </a:t>
            </a:r>
            <a:r>
              <a:rPr lang="ru-RU" sz="2000" b="1" dirty="0" smtClean="0">
                <a:solidFill>
                  <a:srgbClr val="0070C0"/>
                </a:solidFill>
              </a:rPr>
              <a:t>оборудование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и</a:t>
            </a:r>
            <a:r>
              <a:rPr lang="ru-RU" sz="2000" b="1" dirty="0" smtClean="0">
                <a:solidFill>
                  <a:srgbClr val="0070C0"/>
                </a:solidFill>
              </a:rPr>
              <a:t>нтерактивные доска и стол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3264" y="5301208"/>
            <a:ext cx="2190504" cy="105841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Фоторамки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91880" y="692695"/>
            <a:ext cx="2664296" cy="929987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Ноутбуки, планшеты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404664"/>
            <a:ext cx="2376264" cy="1218019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Проекторы мультимедиа,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м</a:t>
            </a:r>
            <a:r>
              <a:rPr lang="ru-RU" sz="2000" b="1" dirty="0" smtClean="0">
                <a:solidFill>
                  <a:srgbClr val="0070C0"/>
                </a:solidFill>
              </a:rPr>
              <a:t>агнитно-маркерные доски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76256" y="2348880"/>
            <a:ext cx="2160240" cy="194421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Интерактивное устройство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и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интерактивный стол </a:t>
            </a:r>
            <a:r>
              <a:rPr lang="en-US" sz="2000" b="1" dirty="0" err="1">
                <a:solidFill>
                  <a:srgbClr val="0070C0"/>
                </a:solidFill>
              </a:rPr>
              <a:t>Mimio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3103" y="404664"/>
            <a:ext cx="2414681" cy="1218020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Компьютеры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000240"/>
            <a:ext cx="3058986" cy="2357454"/>
          </a:xfrm>
          <a:prstGeom prst="rect">
            <a:avLst/>
          </a:prstGeom>
          <a:noFill/>
        </p:spPr>
      </p:pic>
      <p:pic>
        <p:nvPicPr>
          <p:cNvPr id="1029" name="Рисунок 92" descr="Описание: C:\Users\Psycko\Desktop\SDC13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876"/>
            <a:ext cx="3000396" cy="3000396"/>
          </a:xfrm>
          <a:prstGeom prst="rect">
            <a:avLst/>
          </a:prstGeom>
          <a:noFill/>
        </p:spPr>
      </p:pic>
      <p:pic>
        <p:nvPicPr>
          <p:cNvPr id="1032" name="Рисунок 291" descr="Описание: C:\Users\Psycko\Desktop\SDC13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714752"/>
            <a:ext cx="3062303" cy="2786082"/>
          </a:xfrm>
          <a:prstGeom prst="rect">
            <a:avLst/>
          </a:prstGeom>
          <a:noFill/>
        </p:spPr>
      </p:pic>
      <p:pic>
        <p:nvPicPr>
          <p:cNvPr id="1035" name="Рисунок 46" descr="Описание: C:\Users\Psycko\Desktop\SDC13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42852"/>
            <a:ext cx="3000396" cy="2561727"/>
          </a:xfrm>
          <a:prstGeom prst="rect">
            <a:avLst/>
          </a:prstGeom>
          <a:noFill/>
        </p:spPr>
      </p:pic>
      <p:pic>
        <p:nvPicPr>
          <p:cNvPr id="1026" name="Рисунок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290"/>
            <a:ext cx="3122350" cy="240982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63888" y="1054382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</a:rPr>
              <a:t>Mimio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Интерактивная доска </a:t>
            </a:r>
            <a:r>
              <a:rPr lang="en-US" dirty="0"/>
              <a:t>SMART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3" descr="E:\интердоска\DSCN05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8760"/>
            <a:ext cx="4417202" cy="33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интердоска\DSCN0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47002"/>
            <a:ext cx="4355975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5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20457" r="4407"/>
          <a:stretch/>
        </p:blipFill>
        <p:spPr>
          <a:xfrm>
            <a:off x="5830686" y="3774548"/>
            <a:ext cx="3116261" cy="2776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86" y="825364"/>
            <a:ext cx="3071331" cy="2755588"/>
          </a:xfrm>
          <a:prstGeom prst="rect">
            <a:avLst/>
          </a:prstGeom>
        </p:spPr>
      </p:pic>
      <p:pic>
        <p:nvPicPr>
          <p:cNvPr id="2050" name="Picture 2" descr="K:\КОНФЕРЕНЦИЯ март16г\ФОТО\IMG_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9" y="3833934"/>
            <a:ext cx="2743200" cy="27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КОНФЕРЕНЦИЯ март16г\ФОТО\IMG_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14" y="3825240"/>
            <a:ext cx="2718634" cy="271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8234" y="825365"/>
            <a:ext cx="1559097" cy="2782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6602" t="32857" r="58444" b="29077"/>
          <a:stretch/>
        </p:blipFill>
        <p:spPr>
          <a:xfrm>
            <a:off x="3560620" y="1222080"/>
            <a:ext cx="1939427" cy="2111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r="70621" b="31062"/>
          <a:stretch/>
        </p:blipFill>
        <p:spPr>
          <a:xfrm>
            <a:off x="2158162" y="809111"/>
            <a:ext cx="1188191" cy="27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61048"/>
            <a:ext cx="3538736" cy="22651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sz="2000" b="1" dirty="0" smtClean="0"/>
              <a:t>Подгрупповая работа с использованием </a:t>
            </a:r>
            <a:r>
              <a:rPr lang="en-US" sz="2000" b="1" dirty="0" smtClean="0"/>
              <a:t>smart </a:t>
            </a:r>
            <a:r>
              <a:rPr lang="ru-RU" sz="2000" b="1" dirty="0" smtClean="0"/>
              <a:t>доски</a:t>
            </a:r>
            <a:endParaRPr lang="ru-RU" sz="2000" b="1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USER\Desktop\Лера\SDC12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Диск G\Фото 2014-2015\Семинар май 2015\SDC12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67" y="3212976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692696"/>
            <a:ext cx="371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Работа в парах  с использованием  </a:t>
            </a:r>
          </a:p>
          <a:p>
            <a:r>
              <a:rPr lang="ru-RU" b="1" dirty="0" smtClean="0"/>
              <a:t>ноутбуков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6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ru-RU" dirty="0" smtClean="0"/>
              <a:t>Технологии деятельностного типа</a:t>
            </a:r>
          </a:p>
          <a:p>
            <a:r>
              <a:rPr lang="ru-RU" dirty="0" smtClean="0"/>
              <a:t>ТРИЗ</a:t>
            </a:r>
          </a:p>
          <a:p>
            <a:r>
              <a:rPr lang="ru-RU" dirty="0" smtClean="0"/>
              <a:t>Робототехника</a:t>
            </a:r>
          </a:p>
          <a:p>
            <a:r>
              <a:rPr lang="ru-RU" dirty="0" smtClean="0"/>
              <a:t>Мнемотехника</a:t>
            </a:r>
          </a:p>
          <a:p>
            <a:r>
              <a:rPr lang="ru-RU" dirty="0" smtClean="0"/>
              <a:t>Экспериментирование</a:t>
            </a:r>
          </a:p>
          <a:p>
            <a:r>
              <a:rPr lang="ru-RU" dirty="0" smtClean="0"/>
              <a:t>Проблемно-поисковая деятельность</a:t>
            </a:r>
          </a:p>
          <a:p>
            <a:r>
              <a:rPr lang="ru-RU" dirty="0" smtClean="0"/>
              <a:t>Интеллектуальное развитие по </a:t>
            </a:r>
            <a:r>
              <a:rPr lang="ru-RU" dirty="0" err="1" smtClean="0"/>
              <a:t>А.З.Заку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7955" y="260648"/>
            <a:ext cx="8288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</a:t>
            </a:r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КТ и образовательные технологии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05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7" r="7864"/>
          <a:stretch/>
        </p:blipFill>
        <p:spPr>
          <a:xfrm>
            <a:off x="4860032" y="3467652"/>
            <a:ext cx="4004267" cy="32757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49020"/>
            <a:ext cx="3816424" cy="30914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332656"/>
            <a:ext cx="3785383" cy="6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72" y="548680"/>
            <a:ext cx="5764734" cy="508918"/>
          </a:xfrm>
        </p:spPr>
        <p:txBody>
          <a:bodyPr>
            <a:noAutofit/>
          </a:bodyPr>
          <a:lstStyle/>
          <a:p>
            <a:r>
              <a:rPr lang="ru-RU" sz="3600" dirty="0"/>
              <a:t>Игровое </a:t>
            </a:r>
            <a:r>
              <a:rPr lang="ru-RU" sz="3600" dirty="0" smtClean="0"/>
              <a:t>оборудование </a:t>
            </a:r>
            <a:br>
              <a:rPr lang="ru-RU" sz="3600" dirty="0" smtClean="0"/>
            </a:br>
            <a:r>
              <a:rPr lang="ru-RU" sz="3600" dirty="0" smtClean="0"/>
              <a:t>деятельностного типа</a:t>
            </a:r>
            <a:endParaRPr lang="ru-RU" sz="3600" dirty="0"/>
          </a:p>
        </p:txBody>
      </p:sp>
      <p:pic>
        <p:nvPicPr>
          <p:cNvPr id="3074" name="Picture 2" descr="C:\Users\USER\Desktop\Диск G\Фото 2014-2015\фото 2014-2015\Предметная среда\IMG_0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3240352" cy="433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456384" cy="27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ФОТКИ 2019\Открытые\SDC17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1"/>
            <a:ext cx="3545201" cy="26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ФГОС </a:t>
            </a:r>
            <a:r>
              <a:rPr lang="ru-RU" dirty="0"/>
              <a:t>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 rot="2769339">
            <a:off x="2331539" y="128899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8860011">
            <a:off x="6051259" y="130965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492896"/>
            <a:ext cx="2426568" cy="134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Индивидуализация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образования 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2496754"/>
            <a:ext cx="2700334" cy="1342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Позитивная социализация</a:t>
            </a:r>
          </a:p>
          <a:p>
            <a:pPr algn="ctr"/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9434" y="472514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Обеспечение равных возможностей полноценного развития каждого </a:t>
            </a:r>
            <a:r>
              <a:rPr lang="ru-RU" sz="2000" b="1" dirty="0" smtClean="0"/>
              <a:t>ребенка</a:t>
            </a:r>
            <a:endParaRPr lang="ru-RU" sz="2000" b="1" dirty="0"/>
          </a:p>
        </p:txBody>
      </p:sp>
      <p:sp>
        <p:nvSpPr>
          <p:cNvPr id="9" name="Стрелка вниз 8"/>
          <p:cNvSpPr/>
          <p:nvPr/>
        </p:nvSpPr>
        <p:spPr>
          <a:xfrm rot="2314968">
            <a:off x="6952446" y="400151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8979364">
            <a:off x="1818444" y="400151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4" y="692696"/>
            <a:ext cx="4906888" cy="5089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Игровые панели</a:t>
            </a:r>
            <a:endParaRPr lang="ru-RU" dirty="0"/>
          </a:p>
        </p:txBody>
      </p:sp>
      <p:pic>
        <p:nvPicPr>
          <p:cNvPr id="1026" name="Picture 2" descr="C:\Users\USER\Desktop\Диск G\Фото 2014-2015\фото 2014-2015\Предметная среда\IMG_0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3805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Диск G\Фото 2014-2015\фото 2014-2015\Предметная среда\IMG_0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611401" cy="34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ФОТКИ 2019\Открытые\SDC17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3827917" cy="28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Диск G\Фото 2014-2015\фото 2014-2015\Предметная среда\IMG_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799"/>
            <a:ext cx="33805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Диск G\Фото 2014-2015\фото 2014-2015\Предметная среда\IMG_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3805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Игрушки, оборудование</a:t>
            </a:r>
            <a:endParaRPr lang="ru-RU" dirty="0"/>
          </a:p>
        </p:txBody>
      </p:sp>
      <p:pic>
        <p:nvPicPr>
          <p:cNvPr id="5122" name="Picture 2" descr="C:\Users\USER\Desktop\Диск G\Фото 2014-2015\фото 2014-2015\Предметная среда\IMG_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7290"/>
            <a:ext cx="33805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Диск G\Фото 2014-2015\фото 2014-2015\Предметная среда\IMG_0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52927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 2016-2017\осень, занятия\SDC13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Диск G\ФОТО 2015-2016\Открытые занятия\пед совет\SDC12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ФОТКИ 2019\Открытые\SDC17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7" y="3717032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43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Робототехника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Конструирование </a:t>
            </a:r>
          </a:p>
          <a:p>
            <a:pPr marL="0" indent="0">
              <a:buNone/>
            </a:pPr>
            <a:r>
              <a:rPr lang="ru-RU" dirty="0" smtClean="0"/>
              <a:t>мельницы</a:t>
            </a:r>
            <a:endParaRPr lang="ru-RU" dirty="0"/>
          </a:p>
        </p:txBody>
      </p:sp>
      <p:pic>
        <p:nvPicPr>
          <p:cNvPr id="2050" name="Picture 2" descr="C:\Users\USER\Desktop\фото 2016-2017\осень, занятия\печать\SDC13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76261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2016-2017\осень, занятия\SDC13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7555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8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332656"/>
            <a:ext cx="3898776" cy="108498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ФОТКИ 2019\РОБОТО\IMG-20190319-WA0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8" y="351901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ФОТКИ 2019\РОБОТО\IMG-20190319-WA0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76" y="1042425"/>
            <a:ext cx="3579862" cy="47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ФОТКИ 2019\РОБОТО\IMG-20190319-WA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8" y="18864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860279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139062" y="2441476"/>
            <a:ext cx="4500594" cy="2007104"/>
          </a:xfrm>
          <a:prstGeom prst="horizontalScroll">
            <a:avLst>
              <a:gd name="adj" fmla="val 25000"/>
            </a:avLst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</a:rPr>
              <a:t>М</a:t>
            </a:r>
            <a:r>
              <a:rPr lang="ru-RU" sz="4000" b="1" dirty="0" err="1" smtClean="0">
                <a:solidFill>
                  <a:srgbClr val="C00000"/>
                </a:solidFill>
              </a:rPr>
              <a:t>едиатека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1902" y="908720"/>
            <a:ext cx="2438462" cy="1162958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Презентации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Power Point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00430" y="928670"/>
            <a:ext cx="2436872" cy="1091520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MIMIO –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проекты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57950" y="857232"/>
            <a:ext cx="2606538" cy="120361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Методические рекомендации к использованию ИКТ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72264" y="4929198"/>
            <a:ext cx="2223646" cy="1222265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Клипы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868" y="4929198"/>
            <a:ext cx="2279104" cy="1126594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Флэш - игры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5000636"/>
            <a:ext cx="2786082" cy="107095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Компьютерные игры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786578" y="2928934"/>
            <a:ext cx="2357422" cy="85725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Фильмотека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928934"/>
            <a:ext cx="1964165" cy="876874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Аудиотека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H:\Берестовая Л.В. МИМИО - компьютерный практикум Удивительный мир\обложки на мой диск\NEW2\NEW4\Диск-лог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383593" cy="4357718"/>
          </a:xfrm>
          <a:prstGeom prst="rect">
            <a:avLst/>
          </a:prstGeom>
          <a:noFill/>
        </p:spPr>
      </p:pic>
      <p:pic>
        <p:nvPicPr>
          <p:cNvPr id="27652" name="Picture 4" descr="H:\Берестовая Л.В. МИМИО - компьютерный практикум Удивительный мир\обложки на мой диск\NEW2\Диск-воспи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4572000" cy="45450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4414" y="285728"/>
            <a:ext cx="6552728" cy="461665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Калейдоскоп  компьютерных игр</a:t>
            </a:r>
            <a:endParaRPr lang="ru-RU" sz="2400" b="1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9962">
            <a:off x="4911137" y="1567000"/>
            <a:ext cx="3262513" cy="4525963"/>
          </a:xfrm>
        </p:spPr>
      </p:pic>
      <p:sp>
        <p:nvSpPr>
          <p:cNvPr id="5" name="TextBox 4"/>
          <p:cNvSpPr txBox="1"/>
          <p:nvPr/>
        </p:nvSpPr>
        <p:spPr>
          <a:xfrm>
            <a:off x="251520" y="1521658"/>
            <a:ext cx="66050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«Интерактивное приложение </a:t>
            </a:r>
          </a:p>
          <a:p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методическому</a:t>
            </a:r>
          </a:p>
          <a:p>
            <a:r>
              <a:rPr lang="ru-RU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омплексу педагогической </a:t>
            </a:r>
          </a:p>
          <a:p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диагностики» 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483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Элементы позитивной социализации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Эмоциональное благополучие ребенка</a:t>
            </a:r>
          </a:p>
          <a:p>
            <a:r>
              <a:rPr lang="ru-RU" dirty="0" smtClean="0"/>
              <a:t>Положительное отношение к окружающим людям</a:t>
            </a:r>
          </a:p>
          <a:p>
            <a:r>
              <a:rPr lang="ru-RU" dirty="0" smtClean="0"/>
              <a:t>Коммуникативная компетентность дошкольника</a:t>
            </a:r>
          </a:p>
          <a:p>
            <a:r>
              <a:rPr lang="ru-RU" dirty="0" smtClean="0"/>
              <a:t>Развитие социальных навыков детей</a:t>
            </a:r>
          </a:p>
          <a:p>
            <a:r>
              <a:rPr lang="ru-RU" dirty="0"/>
              <a:t>Обогащение предметно-пространственной среды</a:t>
            </a:r>
          </a:p>
        </p:txBody>
      </p:sp>
    </p:spTree>
    <p:extLst>
      <p:ext uri="{BB962C8B-B14F-4D97-AF65-F5344CB8AC3E}">
        <p14:creationId xmlns:p14="http://schemas.microsoft.com/office/powerpoint/2010/main" val="1598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084" y="2708920"/>
            <a:ext cx="4723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«Интерактивное приложение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речевой карте»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404664"/>
            <a:ext cx="2947925" cy="1338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632718">
            <a:off x="5630836" y="2747331"/>
            <a:ext cx="2202808" cy="31769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КАРТА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обследования детей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(от 4 до 7 лет)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22" y="188639"/>
            <a:ext cx="6048672" cy="11041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3903">
            <a:off x="597243" y="616905"/>
            <a:ext cx="1802286" cy="135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130">
            <a:off x="326833" y="4807037"/>
            <a:ext cx="1717412" cy="1288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1" name="Рисунок 20"/>
          <p:cNvPicPr/>
          <p:nvPr/>
        </p:nvPicPr>
        <p:blipFill>
          <a:blip r:embed="rId5" cstate="print"/>
          <a:srcRect l="4762" t="13043" r="17794" b="9365"/>
          <a:stretch>
            <a:fillRect/>
          </a:stretch>
        </p:blipFill>
        <p:spPr bwMode="auto">
          <a:xfrm>
            <a:off x="3108647" y="5035565"/>
            <a:ext cx="1855064" cy="126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628">
            <a:off x="3779912" y="1503425"/>
            <a:ext cx="1875643" cy="1205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20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11348" cy="531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60648"/>
            <a:ext cx="3818496" cy="531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6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27784" y="2492896"/>
            <a:ext cx="4176464" cy="84984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2D2D8A"/>
                </a:solidFill>
              </a:rPr>
              <a:t>Востребованность</a:t>
            </a:r>
            <a:r>
              <a:rPr lang="ru-RU" sz="3200" b="1" dirty="0" smtClean="0">
                <a:solidFill>
                  <a:srgbClr val="2D2D8A"/>
                </a:solidFill>
              </a:rPr>
              <a:t> </a:t>
            </a:r>
            <a:endParaRPr lang="ru-RU" sz="3200" b="1" dirty="0">
              <a:solidFill>
                <a:srgbClr val="2D2D8A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88640"/>
            <a:ext cx="3168352" cy="2160240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Семинары, мастер-классы, курсы повышения квалификации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 Районный, городской</a:t>
            </a:r>
            <a:r>
              <a:rPr lang="ru-RU" b="1" dirty="0">
                <a:solidFill>
                  <a:srgbClr val="2D2D8A"/>
                </a:solidFill>
              </a:rPr>
              <a:t>, </a:t>
            </a:r>
            <a:r>
              <a:rPr lang="ru-RU" b="1" dirty="0" smtClean="0">
                <a:solidFill>
                  <a:srgbClr val="2D2D8A"/>
                </a:solidFill>
              </a:rPr>
              <a:t>Всероссийский уровень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2420888"/>
            <a:ext cx="2291400" cy="1296143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Информация о результатах ЭП на сайте ДОУ</a:t>
            </a:r>
            <a:endParaRPr lang="ru-RU" b="1" dirty="0">
              <a:solidFill>
                <a:srgbClr val="2D2D8A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01645" y="2420888"/>
            <a:ext cx="2152790" cy="1296143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Статьи, публикации</a:t>
            </a:r>
            <a:endParaRPr lang="ru-RU" b="1" dirty="0">
              <a:solidFill>
                <a:srgbClr val="2D2D8A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91880" y="188640"/>
            <a:ext cx="2952328" cy="2016224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Участие в </a:t>
            </a:r>
            <a:r>
              <a:rPr lang="en-US" b="1" dirty="0" smtClean="0">
                <a:solidFill>
                  <a:srgbClr val="2D2D8A"/>
                </a:solidFill>
              </a:rPr>
              <a:t> </a:t>
            </a:r>
            <a:r>
              <a:rPr lang="ru-RU" b="1" dirty="0" smtClean="0">
                <a:solidFill>
                  <a:srgbClr val="2D2D8A"/>
                </a:solidFill>
              </a:rPr>
              <a:t>Международных конференциях «Информационные технологии для </a:t>
            </a:r>
            <a:r>
              <a:rPr lang="ru-RU" b="1" dirty="0">
                <a:solidFill>
                  <a:srgbClr val="2D2D8A"/>
                </a:solidFill>
              </a:rPr>
              <a:t>Н</a:t>
            </a:r>
            <a:r>
              <a:rPr lang="ru-RU" b="1" dirty="0" smtClean="0">
                <a:solidFill>
                  <a:srgbClr val="2D2D8A"/>
                </a:solidFill>
              </a:rPr>
              <a:t>овой школы»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88224" y="157442"/>
            <a:ext cx="2401246" cy="2119430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Участие педагогов в конкурсах педагогических достижений,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2D2D8A"/>
                </a:solidFill>
              </a:rPr>
              <a:t> </a:t>
            </a:r>
            <a:r>
              <a:rPr lang="ru-RU" b="1" dirty="0" smtClean="0">
                <a:solidFill>
                  <a:srgbClr val="2D2D8A"/>
                </a:solidFill>
              </a:rPr>
              <a:t>Фестивале ИКТ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0708" y="3969060"/>
            <a:ext cx="2291400" cy="1296144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Лауреаты Фестиваля «Стратегия будущего»</a:t>
            </a:r>
            <a:endParaRPr lang="ru-RU" b="1" dirty="0">
              <a:solidFill>
                <a:srgbClr val="2D2D8A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51089" y="3508388"/>
            <a:ext cx="2980015" cy="1569415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Районная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«Пилотная площадка» по введению ФГОС ДО</a:t>
            </a:r>
            <a:endParaRPr lang="ru-RU" b="1" dirty="0">
              <a:solidFill>
                <a:srgbClr val="2D2D8A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64711" y="3969060"/>
            <a:ext cx="2448272" cy="1368152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Ресурсный центр ЧОУ ДПО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«Образовательные технологии»</a:t>
            </a:r>
            <a:endParaRPr lang="ru-RU" b="1" dirty="0">
              <a:solidFill>
                <a:srgbClr val="2D2D8A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11467" y="5496081"/>
            <a:ext cx="2448272" cy="122413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D2D8A"/>
                </a:solidFill>
              </a:rPr>
              <a:t>Обмен опытом с коллегами по России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D2D8A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28182" y="5467053"/>
            <a:ext cx="2448272" cy="1224136"/>
          </a:xfrm>
          <a:prstGeom prst="roundRect">
            <a:avLst/>
          </a:prstGeom>
          <a:solidFill>
            <a:srgbClr val="F5F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D2D8A"/>
                </a:solidFill>
              </a:rPr>
              <a:t>Размещение авторских разработок в сети Интернет</a:t>
            </a:r>
            <a:endParaRPr lang="ru-RU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13599"/>
            <a:ext cx="3312968" cy="1533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Позитивная социализация, индивидуализация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4" descr="Z:\ФОТОГРАФИИ\фото 2011-2012\8 группа сок\DSC03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210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" y="3409973"/>
            <a:ext cx="3348790" cy="2649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12" y="3799535"/>
            <a:ext cx="3096344" cy="2763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/>
          <a:stretch/>
        </p:blipFill>
        <p:spPr>
          <a:xfrm>
            <a:off x="6120534" y="1653059"/>
            <a:ext cx="2827542" cy="30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904" y="764704"/>
            <a:ext cx="864096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внимание!</a:t>
            </a:r>
          </a:p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51klspb.caduk.ru</a:t>
            </a:r>
          </a:p>
          <a:p>
            <a:pPr algn="ctr"/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mimio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edu.ru</a:t>
            </a:r>
          </a:p>
          <a:p>
            <a:pPr algn="ctr"/>
            <a:r>
              <a:rPr lang="en-US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onf.rcokoit.ru</a:t>
            </a:r>
          </a:p>
          <a:p>
            <a:pPr algn="ctr"/>
            <a:r>
              <a:rPr lang="en-US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ntoks-pro.ru</a:t>
            </a:r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1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Индивидуализация образования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Поддержка ребенка, построение его образовательной траектории или профессиональная коррекция особенностей его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8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dirty="0" smtClean="0"/>
              <a:t>Предметная среда  как средство индивидуализации</a:t>
            </a:r>
            <a:endParaRPr lang="ru-RU" sz="3100" dirty="0"/>
          </a:p>
        </p:txBody>
      </p:sp>
      <p:pic>
        <p:nvPicPr>
          <p:cNvPr id="1026" name="Picture 2" descr="C:\Users\USER\Диск G\Фото 2014-2015\Семинар май 2015\SDC12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1" y="1174059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Диск G\Фото 2014-2015\Семинар май 2015\SDC121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3663049" cy="274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Диск G\Фото 2014-2015\Семинар май 2015\SDC12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75827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5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5328592" cy="64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4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96" y="4140644"/>
            <a:ext cx="2624990" cy="2624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5" y="1270999"/>
            <a:ext cx="2622518" cy="5223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" y="1271000"/>
            <a:ext cx="2622516" cy="5223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67" y="111954"/>
            <a:ext cx="1994847" cy="39732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72" y="111954"/>
            <a:ext cx="6015446" cy="10506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Самостоятельность, саморазвитие, самоконтроль…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599"/>
            <a:ext cx="4495800" cy="4495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45" y="1911928"/>
            <a:ext cx="4862946" cy="48629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66255"/>
            <a:ext cx="4032448" cy="14043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Индивидуализация образовательного процесса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535" y="105883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Сочетание ИКТ и современных образовательных технологий</a:t>
            </a:r>
          </a:p>
          <a:p>
            <a:pPr marL="0" indent="0" algn="ctr">
              <a:buNone/>
            </a:pPr>
            <a:r>
              <a:rPr lang="ru-RU" sz="4000" dirty="0"/>
              <a:t>д</a:t>
            </a:r>
            <a:r>
              <a:rPr lang="ru-RU" sz="4000" dirty="0" smtClean="0"/>
              <a:t>еятельностного типа</a:t>
            </a:r>
          </a:p>
          <a:p>
            <a:pPr marL="0" indent="0" algn="ctr">
              <a:buNone/>
            </a:pPr>
            <a:endParaRPr lang="ru-RU" sz="4000" dirty="0" smtClean="0"/>
          </a:p>
          <a:p>
            <a:pPr marL="0" indent="0" algn="ctr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 rot="2071719">
            <a:off x="2193521" y="315609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9842927">
            <a:off x="6436510" y="312496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6476" y="4365104"/>
            <a:ext cx="2426568" cy="134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Индивидуализация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образования 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4336047"/>
            <a:ext cx="2700334" cy="1342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Оптимизация работы с группой детей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6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">
      <a:dk1>
        <a:sysClr val="windowText" lastClr="000000"/>
      </a:dk1>
      <a:lt1>
        <a:sysClr val="window" lastClr="FFFFFF"/>
      </a:lt1>
      <a:dk2>
        <a:srgbClr val="444D26"/>
      </a:dk2>
      <a:lt2>
        <a:srgbClr val="F7C890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4E74A3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4590</TotalTime>
  <Words>377</Words>
  <Application>Microsoft Office PowerPoint</Application>
  <PresentationFormat>Экран (4:3)</PresentationFormat>
  <Paragraphs>176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ФГОС ДО</vt:lpstr>
      <vt:lpstr>Элементы позитивной социализации</vt:lpstr>
      <vt:lpstr>Индивидуализация образования</vt:lpstr>
      <vt:lpstr> Предметная среда  как средство индивидуализации</vt:lpstr>
      <vt:lpstr>Презентация PowerPoint</vt:lpstr>
      <vt:lpstr>Самостоятельность, саморазвитие, самоконтроль…</vt:lpstr>
      <vt:lpstr>Индивидуализация образовательного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Интерактивная доска SMART </vt:lpstr>
      <vt:lpstr>Презентация PowerPoint</vt:lpstr>
      <vt:lpstr>Презентация PowerPoint</vt:lpstr>
      <vt:lpstr>Презентация PowerPoint</vt:lpstr>
      <vt:lpstr>Презентация PowerPoint</vt:lpstr>
      <vt:lpstr>Игровое оборудование  деятельностного типа</vt:lpstr>
      <vt:lpstr>Игровые панели</vt:lpstr>
      <vt:lpstr>Презентация PowerPoint</vt:lpstr>
      <vt:lpstr>Игрушки, оборудование</vt:lpstr>
      <vt:lpstr>Презентация PowerPoint</vt:lpstr>
      <vt:lpstr>Робототехника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Позитивная социализация, индивидуализация</vt:lpstr>
      <vt:lpstr>Презентация PowerPoint</vt:lpstr>
    </vt:vector>
  </TitlesOfParts>
  <Company>детсадик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садик</dc:creator>
  <cp:lastModifiedBy>Методист</cp:lastModifiedBy>
  <cp:revision>330</cp:revision>
  <dcterms:created xsi:type="dcterms:W3CDTF">2012-03-21T13:22:43Z</dcterms:created>
  <dcterms:modified xsi:type="dcterms:W3CDTF">2019-03-21T14:19:24Z</dcterms:modified>
</cp:coreProperties>
</file>