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96" r:id="rId2"/>
    <p:sldId id="332" r:id="rId3"/>
    <p:sldId id="333" r:id="rId4"/>
    <p:sldId id="312" r:id="rId5"/>
    <p:sldId id="314" r:id="rId6"/>
    <p:sldId id="317" r:id="rId7"/>
    <p:sldId id="315" r:id="rId8"/>
    <p:sldId id="297" r:id="rId9"/>
    <p:sldId id="319" r:id="rId10"/>
    <p:sldId id="316" r:id="rId11"/>
    <p:sldId id="318" r:id="rId12"/>
    <p:sldId id="334" r:id="rId13"/>
    <p:sldId id="320" r:id="rId14"/>
    <p:sldId id="335" r:id="rId15"/>
    <p:sldId id="336" r:id="rId16"/>
    <p:sldId id="321" r:id="rId17"/>
    <p:sldId id="330" r:id="rId18"/>
    <p:sldId id="337" r:id="rId19"/>
    <p:sldId id="338" r:id="rId20"/>
    <p:sldId id="339" r:id="rId21"/>
    <p:sldId id="340" r:id="rId22"/>
    <p:sldId id="322" r:id="rId23"/>
    <p:sldId id="329" r:id="rId24"/>
    <p:sldId id="331" r:id="rId25"/>
    <p:sldId id="341" r:id="rId26"/>
    <p:sldId id="343" r:id="rId27"/>
    <p:sldId id="344" r:id="rId28"/>
    <p:sldId id="345" r:id="rId29"/>
    <p:sldId id="342" r:id="rId30"/>
    <p:sldId id="298" r:id="rId31"/>
    <p:sldId id="324" r:id="rId32"/>
    <p:sldId id="305" r:id="rId33"/>
    <p:sldId id="325" r:id="rId34"/>
    <p:sldId id="313" r:id="rId35"/>
    <p:sldId id="301" r:id="rId36"/>
    <p:sldId id="300" r:id="rId37"/>
    <p:sldId id="303" r:id="rId38"/>
    <p:sldId id="306" r:id="rId39"/>
    <p:sldId id="308" r:id="rId40"/>
    <p:sldId id="307" r:id="rId41"/>
    <p:sldId id="327" r:id="rId42"/>
    <p:sldId id="328" r:id="rId43"/>
    <p:sldId id="310" r:id="rId44"/>
    <p:sldId id="257" r:id="rId45"/>
  </p:sldIdLst>
  <p:sldSz cx="9144000" cy="5715000" type="screen16x1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C25"/>
    <a:srgbClr val="04819E"/>
    <a:srgbClr val="2E507A"/>
    <a:srgbClr val="28466A"/>
    <a:srgbClr val="EEEEEE"/>
    <a:srgbClr val="004A5E"/>
    <a:srgbClr val="4C7FB9"/>
    <a:srgbClr val="006666"/>
    <a:srgbClr val="3B3735"/>
    <a:srgbClr val="00A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84055" autoAdjust="0"/>
  </p:normalViewPr>
  <p:slideViewPr>
    <p:cSldViewPr>
      <p:cViewPr varScale="1">
        <p:scale>
          <a:sx n="89" d="100"/>
          <a:sy n="89" d="100"/>
        </p:scale>
        <p:origin x="-942" y="-96"/>
      </p:cViewPr>
      <p:guideLst>
        <p:guide orient="horz" pos="1620"/>
        <p:guide orient="horz" pos="33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заявок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Профессиональное образование</c:v>
                </c:pt>
                <c:pt idx="3">
                  <c:v>Дополнительное профессиональное образование</c:v>
                </c:pt>
                <c:pt idx="4">
                  <c:v>Дополнительное образование детей и взрослых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30</c:v>
                </c:pt>
                <c:pt idx="2">
                  <c:v>4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отчетов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Профессиональное образование</c:v>
                </c:pt>
                <c:pt idx="3">
                  <c:v>Высшее образование</c:v>
                </c:pt>
                <c:pt idx="4">
                  <c:v>Дополнительное профессиональное образование</c:v>
                </c:pt>
                <c:pt idx="5">
                  <c:v>Дополнительное образование детей и взрослых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</c:v>
                </c:pt>
                <c:pt idx="1">
                  <c:v>68</c:v>
                </c:pt>
                <c:pt idx="2">
                  <c:v>25</c:v>
                </c:pt>
                <c:pt idx="3">
                  <c:v>14</c:v>
                </c:pt>
                <c:pt idx="4">
                  <c:v>22</c:v>
                </c:pt>
                <c:pt idx="5">
                  <c:v>28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0.35125</cdr:x>
      <cdr:y>0.2</cdr:y>
    </cdr:from>
    <cdr:to>
      <cdr:x>0.46236</cdr:x>
      <cdr:y>0.39536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0664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500" dirty="0" smtClean="0">
              <a:solidFill>
                <a:schemeClr val="bg1"/>
              </a:solidFill>
            </a:rPr>
            <a:t>14</a:t>
          </a:r>
          <a:endParaRPr lang="ru-RU" sz="15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0.48292</cdr:x>
      <cdr:y>0.04586</cdr:y>
    </cdr:from>
    <cdr:to>
      <cdr:x>0.59403</cdr:x>
      <cdr:y>0.24122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74232" y="2146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2</a:t>
          </a:r>
          <a:endParaRPr lang="ru-RU" sz="14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437C41-2004-4136-AB17-3B56D8A91B1A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4B6BEE7D-3485-401B-B3F9-5261B43A8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5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BEE7D-3485-401B-B3F9-5261B43A86F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A152-8B17-4527-B32E-EA974C58BD04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FF9E-8C3E-4E63-B27B-7F35995E747E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C018-C45E-4712-856F-B4DE51908C54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96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7E44-3A63-4AF2-8729-C60238D71168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7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EDA-8AC4-4E2B-BCE6-32B768F035AD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4CEE-A3F5-488D-A255-00AEA6C2D844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0B7E-1550-4208-A958-95968BF99AE2}" type="datetime1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1250-AC35-43B9-880A-A0DB19D3085B}" type="datetime1">
              <a:rPr lang="ru-RU" smtClean="0"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46B3-FAFC-44B8-BA8E-20509FED2580}" type="datetime1">
              <a:rPr lang="ru-RU" smtClean="0"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03F7-F1B3-422F-9717-35C207CC6267}" type="datetime1">
              <a:rPr lang="ru-RU" smtClean="0"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A830-2110-4DBA-8F57-6E0734F50770}" type="datetime1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43C1-D714-4B6E-AB69-A475A4C7303F}" type="datetime1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F9A6-96A2-4970-BAB0-8F1C6DA3FF52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9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ip.expert/network/statisti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ip.expert/network/themes-lis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ip.expert/network/theme-id/84/network-id/557/show-defaul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ip.expert/network/theme-id/84/network-id/557/show-defaul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ip.expert/network/theme-id/84/network-id/557/show-defaul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ip.expert/network/theme-id/84/network-id/557/show-defaul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fip.expert/network/experience-exchang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fip.expert/network/experience-exchang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p.expert/network/theme-id/5/network-id/458/show-defaul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ip.expert/network/theme-id/5/network-id/657/show-defaul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ip.expert/network/theme-id/19/network-id/137/show-defaul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ip.expert/network/theme-id/19/network-id/529/show-defaul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ip.expert/network/theme-id/79/network-id/619/show-default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fip.expert/network/theme-id/82/network-id/561/show-defaul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fip.expert/network/theme-id/48/network-id/551/show-default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fip.expert/network/theme-id/25/network-id/61/show-default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fip.expert/network/theme-id/22/network-id/158/show-default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fip.expert/network/theme-id/23/network-id/167/show-default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ip.expert/network/theme-id/20/network-id/147/show-default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fip.expert/network/theme-id/77/network-id/457/show-default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fip.expert/network/theme-id/83/network-id/434/show-default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fip.expert/network/theme-id/18/network-id/415/show-default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obraz.ru/" TargetMode="External"/><Relationship Id="rId3" Type="http://schemas.openxmlformats.org/officeDocument/2006/relationships/hyperlink" Target="https://pedsovet.org/beta" TargetMode="External"/><Relationship Id="rId7" Type="http://schemas.openxmlformats.org/officeDocument/2006/relationships/hyperlink" Target="http://www.openclass.ru/" TargetMode="External"/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dsovet.su/" TargetMode="External"/><Relationship Id="rId5" Type="http://schemas.openxmlformats.org/officeDocument/2006/relationships/hyperlink" Target="http://www.zavuch.info/" TargetMode="External"/><Relationship Id="rId10" Type="http://schemas.openxmlformats.org/officeDocument/2006/relationships/hyperlink" Target="http://www.rusedu.net/" TargetMode="External"/><Relationship Id="rId4" Type="http://schemas.openxmlformats.org/officeDocument/2006/relationships/hyperlink" Target="http://www.it-n.ru/" TargetMode="External"/><Relationship Id="rId9" Type="http://schemas.openxmlformats.org/officeDocument/2006/relationships/hyperlink" Target="http://www.schoolexpert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БОТА\Работа_ИТ2.0\Изображения\abstract-12780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87" b="16027"/>
          <a:stretch/>
        </p:blipFill>
        <p:spPr bwMode="auto">
          <a:xfrm>
            <a:off x="0" y="0"/>
            <a:ext cx="9144000" cy="50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4" y="697260"/>
            <a:ext cx="1539230" cy="17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3098551"/>
            <a:ext cx="9144000" cy="19143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835696" y="2425452"/>
            <a:ext cx="936104" cy="936104"/>
            <a:chOff x="683568" y="3001516"/>
            <a:chExt cx="936104" cy="936104"/>
          </a:xfrm>
        </p:grpSpPr>
        <p:sp>
          <p:nvSpPr>
            <p:cNvPr id="5" name="Овал 4"/>
            <p:cNvSpPr/>
            <p:nvPr/>
          </p:nvSpPr>
          <p:spPr>
            <a:xfrm>
              <a:off x="683568" y="3001516"/>
              <a:ext cx="936104" cy="93610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00581" y="3118529"/>
              <a:ext cx="702078" cy="70207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EC6E9D-2BA6-4671-BFC7-577819FE4FE0}"/>
              </a:ext>
            </a:extLst>
          </p:cNvPr>
          <p:cNvSpPr txBox="1"/>
          <p:nvPr/>
        </p:nvSpPr>
        <p:spPr>
          <a:xfrm>
            <a:off x="246671" y="3244543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ВЕБИНАР: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«ЛУЧШИЕ МОДЕЛИ И УСПЕШНЫЕ ПРАКТИКИ ФЕДЕРАЛЬНЫХ ИННОВАЦИОННЫХ ПЛОЩАДОК»</a:t>
            </a:r>
            <a:endParaRPr lang="ru-RU" sz="2100" b="1" dirty="0" smtClean="0">
              <a:solidFill>
                <a:srgbClr val="002060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" y="4576648"/>
            <a:ext cx="9144000" cy="1138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09475" y="4997100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3 декабря 2019 года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33364"/>
            <a:ext cx="8136904" cy="295232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 smtClean="0">
                <a:latin typeface="Century Gothic" pitchFamily="34" charset="0"/>
              </a:rPr>
              <a:t>создание </a:t>
            </a:r>
            <a:r>
              <a:rPr lang="ru-RU" dirty="0">
                <a:latin typeface="Century Gothic" pitchFamily="34" charset="0"/>
              </a:rPr>
              <a:t>единого информационного пространства, доступного для каждого члена сообщества;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Century Gothic" pitchFamily="34" charset="0"/>
              </a:rPr>
              <a:t>организация формального и неформального общения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Century Gothic" pitchFamily="34" charset="0"/>
              </a:rPr>
              <a:t>     на </a:t>
            </a:r>
            <a:r>
              <a:rPr lang="ru-RU" dirty="0">
                <a:latin typeface="Century Gothic" pitchFamily="34" charset="0"/>
              </a:rPr>
              <a:t>профессиональные темы;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Century Gothic" pitchFamily="34" charset="0"/>
              </a:rPr>
              <a:t>инициация виртуального взаимодействия для последующего взаимодействия вне Интернета;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Century Gothic" pitchFamily="34" charset="0"/>
              </a:rPr>
              <a:t>обмен </a:t>
            </a:r>
            <a:r>
              <a:rPr lang="ru-RU" dirty="0" smtClean="0">
                <a:latin typeface="Century Gothic" pitchFamily="34" charset="0"/>
              </a:rPr>
              <a:t>опытом;</a:t>
            </a:r>
            <a:endParaRPr lang="ru-RU" dirty="0">
              <a:latin typeface="Century Gothic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Century Gothic" pitchFamily="34" charset="0"/>
              </a:rPr>
              <a:t>распространение успешных педагогических практик;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Century Gothic" pitchFamily="34" charset="0"/>
              </a:rPr>
              <a:t>поддержка новых образовательных </a:t>
            </a:r>
            <a:r>
              <a:rPr lang="ru-RU" dirty="0" smtClean="0">
                <a:latin typeface="Century Gothic" pitchFamily="34" charset="0"/>
              </a:rPr>
              <a:t>инициатив</a:t>
            </a:r>
            <a:endParaRPr lang="ru-RU" dirty="0"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endParaRPr lang="ru-RU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5695" y="-1"/>
            <a:ext cx="766834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1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Задачи методических сетей </a:t>
            </a:r>
          </a:p>
          <a:p>
            <a:pPr algn="ctr">
              <a:lnSpc>
                <a:spcPct val="90000"/>
              </a:lnSpc>
            </a:pPr>
            <a:r>
              <a:rPr lang="ru-RU" sz="21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федеральных инновационных площадок</a:t>
            </a:r>
            <a:endParaRPr lang="ru-RU" sz="21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4116287"/>
          </a:xfrm>
        </p:spPr>
        <p:txBody>
          <a:bodyPr rtlCol="0">
            <a:normAutofit fontScale="47500" lnSpcReduction="20000"/>
          </a:bodyPr>
          <a:lstStyle/>
          <a:p>
            <a:pPr eaLnBrk="1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itchFamily="34" charset="0"/>
              </a:rPr>
              <a:t>публикация методических разработок;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itchFamily="34" charset="0"/>
              </a:rPr>
              <a:t>взаимодействие педагогов в целях разработки образовательных ресурсов;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itchFamily="34" charset="0"/>
              </a:rPr>
              <a:t>библиотека цифровых образовательных ресурсов (ЦОР</a:t>
            </a:r>
            <a:r>
              <a:rPr lang="ru-RU" dirty="0" smtClean="0">
                <a:latin typeface="Century Gothic" pitchFamily="34" charset="0"/>
              </a:rPr>
              <a:t>);</a:t>
            </a:r>
            <a:endParaRPr lang="ru-RU" dirty="0">
              <a:latin typeface="Century Gothic" pitchFamily="34" charset="0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itchFamily="34" charset="0"/>
              </a:rPr>
              <a:t>общественная экспертиза;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itchFamily="34" charset="0"/>
              </a:rPr>
              <a:t>профессиональная адаптация педагогов, самоутверждение, самореализация и саморазвитие;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Century Gothic" pitchFamily="34" charset="0"/>
              </a:rPr>
              <a:t>организация </a:t>
            </a:r>
            <a:r>
              <a:rPr lang="ru-RU" dirty="0">
                <a:latin typeface="Century Gothic" pitchFamily="34" charset="0"/>
              </a:rPr>
              <a:t>регулярной информационной </a:t>
            </a:r>
            <a:r>
              <a:rPr lang="ru-RU" dirty="0" smtClean="0">
                <a:latin typeface="Century Gothic" pitchFamily="34" charset="0"/>
              </a:rPr>
              <a:t>деятельности;</a:t>
            </a:r>
            <a:endParaRPr lang="ru-RU" dirty="0">
              <a:latin typeface="Century Gothic" pitchFamily="34" charset="0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itchFamily="34" charset="0"/>
              </a:rPr>
              <a:t>использование различных форм информационной деятельности (интернет-семинары, конференции, сетевые встречи и др.);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itchFamily="34" charset="0"/>
              </a:rPr>
              <a:t>информирование о деятельности сообщества;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itchFamily="34" charset="0"/>
              </a:rPr>
              <a:t>информирование о внешних событиях по тематике сообщества;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itchFamily="34" charset="0"/>
              </a:rPr>
              <a:t>информационное </a:t>
            </a:r>
            <a:r>
              <a:rPr lang="ru-RU" dirty="0" smtClean="0">
                <a:latin typeface="Century Gothic" pitchFamily="34" charset="0"/>
              </a:rPr>
              <a:t>консультирование</a:t>
            </a:r>
            <a:endParaRPr lang="ru-RU" dirty="0">
              <a:latin typeface="Century Gothic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5695" y="-1"/>
            <a:ext cx="766834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1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Комплекс мероприятий методических сетей </a:t>
            </a:r>
          </a:p>
          <a:p>
            <a:pPr algn="ctr">
              <a:lnSpc>
                <a:spcPct val="90000"/>
              </a:lnSpc>
            </a:pPr>
            <a:r>
              <a:rPr lang="ru-RU" sz="21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федеральных инновационных площадок</a:t>
            </a:r>
            <a:endParaRPr lang="ru-RU" sz="21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r="1104" b="5777"/>
          <a:stretch/>
        </p:blipFill>
        <p:spPr bwMode="auto">
          <a:xfrm>
            <a:off x="460437" y="1201316"/>
            <a:ext cx="8274772" cy="422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7324" y="121196"/>
            <a:ext cx="7409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 Black" pitchFamily="34" charset="0"/>
              </a:rPr>
              <a:t>Раздел «Методические сети»</a:t>
            </a:r>
            <a:endParaRPr lang="ru-RU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199" y="1957872"/>
            <a:ext cx="8686801" cy="4392487"/>
          </a:xfrm>
        </p:spPr>
        <p:txBody>
          <a:bodyPr>
            <a:noAutofit/>
          </a:bodyPr>
          <a:lstStyle/>
          <a:p>
            <a:r>
              <a:rPr lang="ru-RU" altLang="ru-RU" sz="1600" dirty="0" smtClean="0">
                <a:latin typeface="Century Gothic" pitchFamily="34" charset="0"/>
              </a:rPr>
              <a:t>Информационные </a:t>
            </a:r>
            <a:r>
              <a:rPr lang="ru-RU" altLang="ru-RU" sz="1600" dirty="0">
                <a:latin typeface="Century Gothic" pitchFamily="34" charset="0"/>
              </a:rPr>
              <a:t>технологии в </a:t>
            </a:r>
            <a:r>
              <a:rPr lang="ru-RU" altLang="ru-RU" sz="1600" dirty="0" smtClean="0">
                <a:latin typeface="Century Gothic" pitchFamily="34" charset="0"/>
              </a:rPr>
              <a:t>образовании            </a:t>
            </a:r>
            <a:endParaRPr lang="ru-RU" altLang="ru-RU" sz="1600" dirty="0">
              <a:latin typeface="Century Gothic" pitchFamily="34" charset="0"/>
            </a:endParaRPr>
          </a:p>
          <a:p>
            <a:r>
              <a:rPr lang="ru-RU" altLang="ru-RU" sz="1600" dirty="0">
                <a:latin typeface="Century Gothic" pitchFamily="34" charset="0"/>
              </a:rPr>
              <a:t>Новое качество содержания образования</a:t>
            </a:r>
          </a:p>
          <a:p>
            <a:r>
              <a:rPr lang="ru-RU" altLang="ru-RU" sz="1600" dirty="0">
                <a:latin typeface="Century Gothic" pitchFamily="34" charset="0"/>
              </a:rPr>
              <a:t>Повышение квалификации педагогических работников</a:t>
            </a:r>
          </a:p>
          <a:p>
            <a:r>
              <a:rPr lang="ru-RU" altLang="ru-RU" sz="1600" dirty="0" smtClean="0">
                <a:latin typeface="Century Gothic" pitchFamily="34" charset="0"/>
              </a:rPr>
              <a:t>Новые </a:t>
            </a:r>
            <a:r>
              <a:rPr lang="ru-RU" altLang="ru-RU" sz="1600" dirty="0">
                <a:latin typeface="Century Gothic" pitchFamily="34" charset="0"/>
              </a:rPr>
              <a:t>методики подготовки, переподготовки, повышения квалификации</a:t>
            </a:r>
          </a:p>
          <a:p>
            <a:r>
              <a:rPr lang="ru-RU" altLang="ru-RU" sz="1600" dirty="0">
                <a:latin typeface="Century Gothic" pitchFamily="34" charset="0"/>
              </a:rPr>
              <a:t>Новые механизмы управления образованием</a:t>
            </a:r>
          </a:p>
          <a:p>
            <a:r>
              <a:rPr lang="ru-RU" altLang="ru-RU" sz="1600" dirty="0" smtClean="0">
                <a:latin typeface="Century Gothic" pitchFamily="34" charset="0"/>
              </a:rPr>
              <a:t>Механизмы </a:t>
            </a:r>
            <a:r>
              <a:rPr lang="ru-RU" altLang="ru-RU" sz="1600" dirty="0">
                <a:latin typeface="Century Gothic" pitchFamily="34" charset="0"/>
              </a:rPr>
              <a:t>саморегулирования и сетевого взаимодействия</a:t>
            </a:r>
          </a:p>
          <a:p>
            <a:r>
              <a:rPr lang="ru-RU" altLang="ru-RU" sz="1600" dirty="0" smtClean="0">
                <a:latin typeface="Century Gothic" pitchFamily="34" charset="0"/>
              </a:rPr>
              <a:t>Современные образовательные программы </a:t>
            </a:r>
            <a:r>
              <a:rPr lang="ru-RU" altLang="ru-RU" sz="1600" dirty="0">
                <a:latin typeface="Century Gothic" pitchFamily="34" charset="0"/>
              </a:rPr>
              <a:t>дополнительного образования</a:t>
            </a:r>
          </a:p>
          <a:p>
            <a:r>
              <a:rPr lang="ru-RU" altLang="ru-RU" sz="1600" dirty="0" smtClean="0">
                <a:latin typeface="Century Gothic" pitchFamily="34" charset="0"/>
              </a:rPr>
              <a:t>Новые </a:t>
            </a:r>
            <a:r>
              <a:rPr lang="ru-RU" altLang="ru-RU" sz="1600" dirty="0">
                <a:latin typeface="Century Gothic" pitchFamily="34" charset="0"/>
              </a:rPr>
              <a:t>механизмы оценки качества образования</a:t>
            </a:r>
          </a:p>
          <a:p>
            <a:r>
              <a:rPr lang="ru-RU" altLang="ru-RU" sz="1600" dirty="0" smtClean="0">
                <a:latin typeface="Century Gothic" pitchFamily="34" charset="0"/>
              </a:rPr>
              <a:t>Новая </a:t>
            </a:r>
            <a:r>
              <a:rPr lang="ru-RU" altLang="ru-RU" sz="1600" dirty="0">
                <a:latin typeface="Century Gothic" pitchFamily="34" charset="0"/>
              </a:rPr>
              <a:t>технологическая среда общего образования</a:t>
            </a:r>
          </a:p>
          <a:p>
            <a:endParaRPr lang="ru-RU" sz="1600" dirty="0">
              <a:latin typeface="Century Gothic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29471"/>
            <a:ext cx="745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Подраздел «Эффективные модели и практики»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25839" y="684515"/>
            <a:ext cx="3118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itchFamily="34" charset="0"/>
                <a:hlinkClick r:id="rId2"/>
              </a:rPr>
              <a:t>https://fip.expert/network/statistic</a:t>
            </a:r>
            <a:endParaRPr lang="ru-RU" sz="1400" dirty="0">
              <a:latin typeface="Century Gothic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07704" y="1482541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itchFamily="34" charset="0"/>
              </a:rPr>
              <a:t>Примеры тематики:</a:t>
            </a:r>
            <a:endParaRPr lang="ru-RU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0"/>
            <a:ext cx="7596336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  <a:t>Тематика </a:t>
            </a:r>
          </a:p>
          <a:p>
            <a:pPr algn="ctr"/>
            <a: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  <a:t>«Новые механизмы управления образованием» </a:t>
            </a:r>
            <a:endParaRPr lang="ru-RU" sz="21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9" r="1369" b="5582"/>
          <a:stretch/>
        </p:blipFill>
        <p:spPr bwMode="auto">
          <a:xfrm>
            <a:off x="467544" y="1273324"/>
            <a:ext cx="8181604" cy="419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7" t="4459" r="2536" b="48800"/>
          <a:stretch/>
        </p:blipFill>
        <p:spPr bwMode="auto">
          <a:xfrm>
            <a:off x="6012160" y="1273324"/>
            <a:ext cx="2151529" cy="217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74036" r="72" b="5582"/>
          <a:stretch/>
        </p:blipFill>
        <p:spPr bwMode="auto">
          <a:xfrm>
            <a:off x="4432151" y="4297660"/>
            <a:ext cx="4324573" cy="95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6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" r="1313" b="67243"/>
          <a:stretch/>
        </p:blipFill>
        <p:spPr bwMode="auto">
          <a:xfrm>
            <a:off x="395536" y="1273324"/>
            <a:ext cx="8612636" cy="13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45529"/>
            <a:ext cx="769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Перечень федеральных инновационных площадок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5" r="2222" b="26871"/>
          <a:stretch/>
        </p:blipFill>
        <p:spPr bwMode="auto">
          <a:xfrm>
            <a:off x="365948" y="2640492"/>
            <a:ext cx="8572539" cy="30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9103" y="852239"/>
            <a:ext cx="73885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latin typeface="Century Gothic" pitchFamily="34" charset="0"/>
              </a:rPr>
              <a:t>Тематика </a:t>
            </a:r>
            <a:r>
              <a:rPr lang="ru-RU" dirty="0" smtClean="0">
                <a:latin typeface="Century Gothic" pitchFamily="34" charset="0"/>
              </a:rPr>
              <a:t>«</a:t>
            </a:r>
            <a:r>
              <a:rPr lang="ru-RU" dirty="0">
                <a:latin typeface="Century Gothic" pitchFamily="34" charset="0"/>
              </a:rPr>
              <a:t>Новые механизмы управления образованием» </a:t>
            </a:r>
          </a:p>
        </p:txBody>
      </p:sp>
    </p:spTree>
    <p:extLst>
      <p:ext uri="{BB962C8B-B14F-4D97-AF65-F5344CB8AC3E}">
        <p14:creationId xmlns:p14="http://schemas.microsoft.com/office/powerpoint/2010/main" val="39765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40678" y="626560"/>
            <a:ext cx="3389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itchFamily="34" charset="0"/>
                <a:hlinkClick r:id="rId2"/>
              </a:rPr>
              <a:t>https://fip.expert/network/themes-list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7212" y="143962"/>
            <a:ext cx="68532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  <a:t>Подраздел «Сетевые сообщества»</a:t>
            </a:r>
            <a:endParaRPr lang="ru-RU" sz="21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02" r="2328" b="6315"/>
          <a:stretch/>
        </p:blipFill>
        <p:spPr bwMode="auto">
          <a:xfrm>
            <a:off x="449923" y="1160559"/>
            <a:ext cx="8524024" cy="433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7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" r="1442" b="5675"/>
          <a:stretch/>
        </p:blipFill>
        <p:spPr bwMode="auto">
          <a:xfrm>
            <a:off x="467544" y="1201316"/>
            <a:ext cx="8388424" cy="42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143962"/>
            <a:ext cx="75963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  <a:t>Тематика «Цифровая образовательная среда»</a:t>
            </a:r>
            <a:endParaRPr lang="ru-RU" sz="21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5655" y="70190"/>
            <a:ext cx="766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Методическая сеть «Формирование цифровой образовательной среды с помощью мобильных технологий»</a:t>
            </a:r>
            <a:endParaRPr lang="ru-RU" sz="16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 r="1357" b="4870"/>
          <a:stretch/>
        </p:blipFill>
        <p:spPr bwMode="auto">
          <a:xfrm>
            <a:off x="467544" y="1446235"/>
            <a:ext cx="7848117" cy="405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726511"/>
            <a:ext cx="593212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3"/>
              </a:rPr>
              <a:t>https://fip.expert/network/theme-id/84/network-id/557/show-default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65086" y="121196"/>
            <a:ext cx="766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Вкладка «События»</a:t>
            </a:r>
            <a:endParaRPr lang="ru-RU" sz="16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131840" y="726511"/>
            <a:ext cx="593212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2"/>
              </a:rPr>
              <a:t>https://fip.expert/network/theme-id/84/network-id/557/show-default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r="1717" b="5078"/>
          <a:stretch/>
        </p:blipFill>
        <p:spPr bwMode="auto">
          <a:xfrm>
            <a:off x="467544" y="1446235"/>
            <a:ext cx="7869632" cy="404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3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45529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СТАТИСТИКА ПО ЗАЯВКАМ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508182"/>
              </p:ext>
            </p:extLst>
          </p:nvPr>
        </p:nvGraphicFramePr>
        <p:xfrm>
          <a:off x="457200" y="1333500"/>
          <a:ext cx="8229600" cy="411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50621" y="24003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65086" y="121196"/>
            <a:ext cx="766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Вкладка «Публикации»</a:t>
            </a:r>
            <a:endParaRPr lang="ru-RU" sz="16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131840" y="726511"/>
            <a:ext cx="593212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2"/>
              </a:rPr>
              <a:t>https://fip.expert/network/theme-id/84/network-id/557/show-default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6" r="1464" b="6750"/>
          <a:stretch/>
        </p:blipFill>
        <p:spPr bwMode="auto">
          <a:xfrm>
            <a:off x="395536" y="1269583"/>
            <a:ext cx="8315640" cy="419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6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65086" y="121196"/>
            <a:ext cx="766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Вкладка «Мероприятия»</a:t>
            </a:r>
            <a:endParaRPr lang="ru-RU" sz="16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131840" y="726511"/>
            <a:ext cx="593212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2"/>
              </a:rPr>
              <a:t>https://fip.expert/network/theme-id/84/network-id/557/show-default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r="1548" b="5696"/>
          <a:stretch/>
        </p:blipFill>
        <p:spPr bwMode="auto">
          <a:xfrm>
            <a:off x="467545" y="1366220"/>
            <a:ext cx="8020240" cy="408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0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62525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entury Gothic" pitchFamily="34" charset="0"/>
                <a:hlinkClick r:id="rId2"/>
              </a:rPr>
              <a:t>https://fip.expert/network/experience-exchange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113300"/>
            <a:ext cx="45480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  <a:t>Подраздел «Обмен опытом»</a:t>
            </a:r>
            <a:endParaRPr lang="ru-RU" sz="21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" r="1307" b="10836"/>
          <a:stretch/>
        </p:blipFill>
        <p:spPr bwMode="auto">
          <a:xfrm>
            <a:off x="224568" y="1366221"/>
            <a:ext cx="8847424" cy="428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751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62525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entury Gothic" pitchFamily="34" charset="0"/>
                <a:hlinkClick r:id="rId2"/>
              </a:rPr>
              <a:t>https://fip.expert/network/experience-exchange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1" y="0"/>
            <a:ext cx="752432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  <a:t>Подраздел «Обмен опытом». </a:t>
            </a:r>
          </a:p>
          <a:p>
            <a:pPr algn="ctr"/>
            <a: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  <a:t>Продукты инновационной деятельности</a:t>
            </a:r>
            <a:endParaRPr lang="ru-RU" sz="21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r="9150" b="5132"/>
          <a:stretch/>
        </p:blipFill>
        <p:spPr bwMode="auto">
          <a:xfrm>
            <a:off x="443981" y="1355464"/>
            <a:ext cx="7536145" cy="422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5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r="1356" b="5634"/>
          <a:stretch/>
        </p:blipFill>
        <p:spPr bwMode="auto">
          <a:xfrm>
            <a:off x="416818" y="1247887"/>
            <a:ext cx="8608848" cy="436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0993" y="121196"/>
            <a:ext cx="7234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Пример продукта инновационной деятельности 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" r="2172" b="6503"/>
          <a:stretch/>
        </p:blipFill>
        <p:spPr bwMode="auto">
          <a:xfrm>
            <a:off x="467544" y="1237129"/>
            <a:ext cx="8396757" cy="426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Комментарии к опубликованному продукту инновационной деятельности 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59832" y="121196"/>
            <a:ext cx="37064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 Black" pitchFamily="34" charset="0"/>
              </a:rPr>
              <a:t>Раздел «Библиотека»</a:t>
            </a:r>
            <a:endParaRPr lang="ru-RU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" r="1638" b="10753"/>
          <a:stretch/>
        </p:blipFill>
        <p:spPr bwMode="auto">
          <a:xfrm>
            <a:off x="467543" y="1201316"/>
            <a:ext cx="8095543" cy="389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121196"/>
            <a:ext cx="5977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 Black" pitchFamily="34" charset="0"/>
              </a:rPr>
              <a:t>Содержание раздела «Библиотека»</a:t>
            </a:r>
            <a:endParaRPr lang="ru-RU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9588" y="1417340"/>
            <a:ext cx="84328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700" dirty="0">
                <a:latin typeface="Century Gothic" pitchFamily="34" charset="0"/>
              </a:rPr>
              <a:t>В </a:t>
            </a:r>
            <a:r>
              <a:rPr lang="ru-RU" sz="1700" dirty="0" smtClean="0">
                <a:latin typeface="Century Gothic" pitchFamily="34" charset="0"/>
              </a:rPr>
              <a:t>библиотеке </a:t>
            </a:r>
            <a:r>
              <a:rPr lang="ru-RU" sz="1700" dirty="0">
                <a:latin typeface="Century Gothic" pitchFamily="34" charset="0"/>
              </a:rPr>
              <a:t>собраны материалы (книги, статьи, аудио- и видео- материалы) по отечественному и международному опыту экспертизы инноваций в образовании.</a:t>
            </a:r>
          </a:p>
          <a:p>
            <a:r>
              <a:rPr lang="ru-RU" sz="1700" dirty="0" smtClean="0">
                <a:latin typeface="Century Gothic" pitchFamily="34" charset="0"/>
              </a:rPr>
              <a:t>А также:</a:t>
            </a:r>
            <a:endParaRPr lang="ru-RU" sz="1700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700" dirty="0">
                <a:latin typeface="Century Gothic" pitchFamily="34" charset="0"/>
              </a:rPr>
              <a:t>электронный вариант брошюр серии </a:t>
            </a:r>
            <a:r>
              <a:rPr lang="ru-RU" sz="1700" dirty="0" smtClean="0">
                <a:latin typeface="Century Gothic" pitchFamily="34" charset="0"/>
              </a:rPr>
              <a:t>«Библиотека </a:t>
            </a:r>
            <a:r>
              <a:rPr lang="ru-RU" sz="1700" dirty="0">
                <a:latin typeface="Century Gothic" pitchFamily="34" charset="0"/>
              </a:rPr>
              <a:t>культурно-образовательных </a:t>
            </a:r>
            <a:r>
              <a:rPr lang="ru-RU" sz="1700" dirty="0" smtClean="0">
                <a:latin typeface="Century Gothic" pitchFamily="34" charset="0"/>
              </a:rPr>
              <a:t>инициатив»;</a:t>
            </a:r>
            <a:endParaRPr lang="ru-RU" sz="1700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700" dirty="0">
                <a:latin typeface="Century Gothic" pitchFamily="34" charset="0"/>
              </a:rPr>
              <a:t>примеры нормативных документов;</a:t>
            </a:r>
          </a:p>
          <a:p>
            <a:pPr>
              <a:spcAft>
                <a:spcPts val="600"/>
              </a:spcAft>
            </a:pPr>
            <a:r>
              <a:rPr lang="ru-RU" sz="1700" dirty="0">
                <a:latin typeface="Century Gothic" pitchFamily="34" charset="0"/>
              </a:rPr>
              <a:t>экспертно-аналитические </a:t>
            </a:r>
            <a:r>
              <a:rPr lang="ru-RU" sz="1700" dirty="0" smtClean="0">
                <a:latin typeface="Century Gothic" pitchFamily="34" charset="0"/>
              </a:rPr>
              <a:t>материалы;</a:t>
            </a:r>
            <a:endParaRPr lang="ru-RU" sz="1700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700" dirty="0" err="1" smtClean="0">
                <a:latin typeface="Century Gothic" pitchFamily="34" charset="0"/>
              </a:rPr>
              <a:t>видеолекции</a:t>
            </a:r>
            <a:r>
              <a:rPr lang="ru-RU" sz="1700" dirty="0" smtClean="0">
                <a:latin typeface="Century Gothic" pitchFamily="34" charset="0"/>
              </a:rPr>
              <a:t>;</a:t>
            </a:r>
            <a:endParaRPr lang="ru-RU" sz="1700" dirty="0">
              <a:latin typeface="Century Gothic" pitchFamily="34" charset="0"/>
            </a:endParaRPr>
          </a:p>
          <a:p>
            <a:r>
              <a:rPr lang="ru-RU" sz="1700" dirty="0">
                <a:latin typeface="Century Gothic" pitchFamily="34" charset="0"/>
              </a:rPr>
              <a:t>книги классиков педагогики и психологии, которые являются культурно-методологическим основанием для проектирования </a:t>
            </a:r>
            <a:r>
              <a:rPr lang="ru-RU" sz="1700" dirty="0" smtClean="0">
                <a:latin typeface="Century Gothic" pitchFamily="34" charset="0"/>
              </a:rPr>
              <a:t>в образовании</a:t>
            </a:r>
            <a:endParaRPr lang="ru-RU" sz="17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121195"/>
            <a:ext cx="65646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 Black" pitchFamily="34" charset="0"/>
              </a:rPr>
              <a:t>Примеры опубликованных материалов </a:t>
            </a:r>
            <a:endParaRPr lang="ru-RU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" r="1224" b="5658"/>
          <a:stretch/>
        </p:blipFill>
        <p:spPr bwMode="auto">
          <a:xfrm>
            <a:off x="462222" y="1333948"/>
            <a:ext cx="8100866" cy="412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5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21396"/>
            <a:ext cx="7848872" cy="333958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ПРИМЕРЫ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ДРУГИХ СЕТЕВЫХ СООБЩЕСТВ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45529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СТАТИСТИКА ПО ОТЧЕТАМ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392824"/>
              </p:ext>
            </p:extLst>
          </p:nvPr>
        </p:nvGraphicFramePr>
        <p:xfrm>
          <a:off x="457200" y="769268"/>
          <a:ext cx="82296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8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5655" y="70190"/>
            <a:ext cx="7668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Новое качество содержания образования</a:t>
            </a:r>
            <a:endParaRPr lang="ru-RU" sz="22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" r="1670" b="5700"/>
          <a:stretch/>
        </p:blipFill>
        <p:spPr bwMode="auto">
          <a:xfrm>
            <a:off x="486892" y="1355464"/>
            <a:ext cx="7752700" cy="400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824" y="625252"/>
            <a:ext cx="6156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itchFamily="34" charset="0"/>
                <a:hlinkClick r:id="rId4"/>
              </a:rPr>
              <a:t>https://fip.expert/network/theme-id/5/network-id/458/show-default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" r="1445" b="5452"/>
          <a:stretch/>
        </p:blipFill>
        <p:spPr bwMode="auto">
          <a:xfrm>
            <a:off x="445439" y="1446235"/>
            <a:ext cx="8016736" cy="408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606498"/>
            <a:ext cx="559136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3"/>
              </a:rPr>
              <a:t>https://fip.expert/network/theme-id/5/network-id/657/show-default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1" y="0"/>
            <a:ext cx="735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Новые методики подготовки, переподготовки, повышения квалификации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5654" y="-15871"/>
            <a:ext cx="766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Современные образовательные программы дополнительного образования</a:t>
            </a:r>
            <a:endParaRPr lang="ru-RU" sz="20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1225" b="5143"/>
          <a:stretch/>
        </p:blipFill>
        <p:spPr bwMode="auto">
          <a:xfrm>
            <a:off x="421108" y="1355464"/>
            <a:ext cx="8174251" cy="421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5856" y="748210"/>
            <a:ext cx="586814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3"/>
              </a:rPr>
              <a:t>https://fip.expert/network/theme-id/19/network-id/137/show-default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 r="1360" b="5017"/>
          <a:stretch/>
        </p:blipFill>
        <p:spPr bwMode="auto">
          <a:xfrm>
            <a:off x="467543" y="1446235"/>
            <a:ext cx="8137397" cy="412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692015"/>
            <a:ext cx="605881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3"/>
              </a:rPr>
              <a:t>https://fip.expert/network/theme-id/19/network-id/529/show-default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5" y="70190"/>
            <a:ext cx="766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Новая технологическая среда общего образования</a:t>
            </a:r>
            <a:endParaRPr lang="ru-RU" sz="20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5655" y="70190"/>
            <a:ext cx="7668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Информационные технологии в образовании</a:t>
            </a:r>
            <a:endParaRPr lang="ru-RU" sz="22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 r="1547" b="6218"/>
          <a:stretch/>
        </p:blipFill>
        <p:spPr bwMode="auto">
          <a:xfrm>
            <a:off x="467545" y="1446234"/>
            <a:ext cx="7772047" cy="391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743740"/>
            <a:ext cx="585672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3"/>
              </a:rPr>
              <a:t>https://fip.expert/network/theme-id/79/network-id/619/show-default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2"/>
            <a:ext cx="9144000" cy="10040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35200" y="25809"/>
            <a:ext cx="7608797" cy="98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Примерные основные образовательные программы, инновационные образовательные программы,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программы 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развития образовательных организаций, работающих в сложных социальных условиях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0"/>
            <a:ext cx="1139664" cy="1226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2536"/>
            <a:ext cx="716204" cy="83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9" r="1579" b="5831"/>
          <a:stretch/>
        </p:blipFill>
        <p:spPr bwMode="auto">
          <a:xfrm>
            <a:off x="416558" y="1851872"/>
            <a:ext cx="7531979" cy="378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1153847"/>
            <a:ext cx="600196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4"/>
              </a:rPr>
              <a:t>https://fip.expert/network/theme-id/82/network-id/561/show-default</a:t>
            </a:r>
            <a:endParaRPr lang="ru-RU" sz="1300" dirty="0">
              <a:latin typeface="Century Gothic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82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5655" y="70190"/>
            <a:ext cx="7668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Новые механизмы управления образованием</a:t>
            </a:r>
            <a:endParaRPr lang="ru-RU" sz="22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2" r="1528" b="6390"/>
          <a:stretch/>
        </p:blipFill>
        <p:spPr bwMode="auto">
          <a:xfrm>
            <a:off x="467544" y="1446235"/>
            <a:ext cx="7955694" cy="404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75856" y="743740"/>
            <a:ext cx="586814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3"/>
              </a:rPr>
              <a:t>https://fip.expert/network/theme-id/48/network-id/551/show-default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1111" y="0"/>
            <a:ext cx="76683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Механизмы саморегулирования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и сетевого взаимодействия</a:t>
            </a:r>
            <a:endParaRPr lang="ru-RU" sz="20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r="1542" b="5123"/>
          <a:stretch/>
        </p:blipFill>
        <p:spPr bwMode="auto">
          <a:xfrm>
            <a:off x="467544" y="1446235"/>
            <a:ext cx="7869632" cy="401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748210"/>
            <a:ext cx="58635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3"/>
              </a:rPr>
              <a:t>https://fip.expert/network/theme-id/25/network-id/61/show-default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9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5655" y="70190"/>
            <a:ext cx="766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Новые механизмы оценки качества образования</a:t>
            </a:r>
            <a:endParaRPr lang="ru-RU" sz="20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64" r="1358" b="6038"/>
          <a:stretch/>
        </p:blipFill>
        <p:spPr bwMode="auto">
          <a:xfrm>
            <a:off x="467544" y="1366221"/>
            <a:ext cx="8182481" cy="419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09526" y="732983"/>
            <a:ext cx="65344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3"/>
              </a:rPr>
              <a:t>https://fip.expert/network/theme-id/22/network-id/158/show-default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5653" y="0"/>
            <a:ext cx="766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Новые организационно-экономические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и управленческие механизмы</a:t>
            </a:r>
            <a:endParaRPr lang="ru-RU" sz="20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r="1482" b="6142"/>
          <a:stretch/>
        </p:blipFill>
        <p:spPr bwMode="auto">
          <a:xfrm>
            <a:off x="467543" y="1446234"/>
            <a:ext cx="7772050" cy="391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75855" y="703416"/>
            <a:ext cx="578811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3"/>
              </a:rPr>
              <a:t>https://fip.expert/network/theme-id/23/network-id/167/show-default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БОТА\Работа_ИТ2.0\Изображения\abstract-12780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87" b="16027"/>
          <a:stretch/>
        </p:blipFill>
        <p:spPr bwMode="auto">
          <a:xfrm>
            <a:off x="0" y="0"/>
            <a:ext cx="9144000" cy="50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4" y="697260"/>
            <a:ext cx="1539230" cy="17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3098551"/>
            <a:ext cx="9144000" cy="19143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835696" y="2425452"/>
            <a:ext cx="936104" cy="936104"/>
            <a:chOff x="683568" y="3001516"/>
            <a:chExt cx="936104" cy="936104"/>
          </a:xfrm>
        </p:grpSpPr>
        <p:sp>
          <p:nvSpPr>
            <p:cNvPr id="5" name="Овал 4"/>
            <p:cNvSpPr/>
            <p:nvPr/>
          </p:nvSpPr>
          <p:spPr>
            <a:xfrm>
              <a:off x="683568" y="3001516"/>
              <a:ext cx="936104" cy="93610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00581" y="3118529"/>
              <a:ext cx="702078" cy="70207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EC6E9D-2BA6-4671-BFC7-577819FE4FE0}"/>
              </a:ext>
            </a:extLst>
          </p:cNvPr>
          <p:cNvSpPr txBox="1"/>
          <p:nvPr/>
        </p:nvSpPr>
        <p:spPr>
          <a:xfrm>
            <a:off x="246671" y="3244543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Методические сети как ресурс распространения эффективных моделей и практик в контексте формирования инновационной инфраструктуры</a:t>
            </a:r>
            <a:endParaRPr lang="ru-RU" sz="2100" b="1" dirty="0" smtClean="0">
              <a:solidFill>
                <a:srgbClr val="002060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" y="4576648"/>
            <a:ext cx="9144000" cy="1138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1299A3-CEE8-469A-AC07-4A9049AF414D}"/>
              </a:ext>
            </a:extLst>
          </p:cNvPr>
          <p:cNvSpPr txBox="1"/>
          <p:nvPr/>
        </p:nvSpPr>
        <p:spPr>
          <a:xfrm>
            <a:off x="1331640" y="483965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solidFill>
                  <a:schemeClr val="bg1"/>
                </a:solidFill>
                <a:latin typeface="Century Gothic" pitchFamily="34" charset="0"/>
              </a:rPr>
              <a:t>Булаева Наталья Александровна, 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  <a:latin typeface="Century Gothic" pitchFamily="34" charset="0"/>
              </a:rPr>
              <a:t>Союз </a:t>
            </a:r>
            <a:r>
              <a:rPr lang="ru-RU" i="1" dirty="0">
                <a:solidFill>
                  <a:schemeClr val="bg1"/>
                </a:solidFill>
                <a:latin typeface="Century Gothic" pitchFamily="34" charset="0"/>
              </a:rPr>
              <a:t>«</a:t>
            </a:r>
            <a:r>
              <a:rPr lang="ru-RU" i="1" dirty="0" smtClean="0">
                <a:solidFill>
                  <a:schemeClr val="bg1"/>
                </a:solidFill>
                <a:latin typeface="Century Gothic" pitchFamily="34" charset="0"/>
              </a:rPr>
              <a:t>Профессионалы в </a:t>
            </a:r>
            <a:r>
              <a:rPr lang="ru-RU" i="1" dirty="0">
                <a:solidFill>
                  <a:schemeClr val="bg1"/>
                </a:solidFill>
                <a:latin typeface="Century Gothic" pitchFamily="34" charset="0"/>
              </a:rPr>
              <a:t>сфере образовательных инноваций</a:t>
            </a:r>
            <a:r>
              <a:rPr lang="ru-RU" i="1" dirty="0" smtClean="0">
                <a:solidFill>
                  <a:schemeClr val="bg1"/>
                </a:solidFill>
                <a:latin typeface="Century Gothic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05128" y="-21515"/>
            <a:ext cx="766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Механизмы вовлечения обучающихся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в социальную практику, принятие решений</a:t>
            </a:r>
            <a:endParaRPr lang="ru-RU" sz="20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" r="1178" b="6211"/>
          <a:stretch/>
        </p:blipFill>
        <p:spPr bwMode="auto">
          <a:xfrm>
            <a:off x="467544" y="1446234"/>
            <a:ext cx="8208912" cy="415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2975" y="686371"/>
            <a:ext cx="66879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3"/>
              </a:rPr>
              <a:t>https://fip.expert/network/theme-id/20/network-id/147/show-default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 r="1347" b="5055"/>
          <a:stretch/>
        </p:blipFill>
        <p:spPr bwMode="auto">
          <a:xfrm>
            <a:off x="467544" y="1446234"/>
            <a:ext cx="8132674" cy="414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769268"/>
            <a:ext cx="583314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3"/>
              </a:rPr>
              <a:t>https://fip.expert/network/theme-id/77/network-id/457/show-default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927" y="14054"/>
            <a:ext cx="73453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Новые профили подготовки кадров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в профессиональном образовании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91679" y="72185"/>
            <a:ext cx="72635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  <a:t>Развитие сети образовательных организаций</a:t>
            </a:r>
            <a:endParaRPr lang="ru-RU" sz="21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" r="1559" b="5091"/>
          <a:stretch/>
        </p:blipFill>
        <p:spPr bwMode="auto">
          <a:xfrm>
            <a:off x="460082" y="1446234"/>
            <a:ext cx="7856334" cy="40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697260"/>
            <a:ext cx="586814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3"/>
              </a:rPr>
              <a:t>https://fip.expert/network/theme-id/83/network-id/434/show-default</a:t>
            </a:r>
            <a:endParaRPr lang="ru-RU" sz="1300" dirty="0">
              <a:latin typeface="Century Gothic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189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5655" y="70190"/>
            <a:ext cx="7668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Иная инновационная деятельность</a:t>
            </a:r>
            <a:endParaRPr lang="ru-RU" sz="22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 r="1191" b="5673"/>
          <a:stretch/>
        </p:blipFill>
        <p:spPr bwMode="auto">
          <a:xfrm>
            <a:off x="458284" y="1355464"/>
            <a:ext cx="8318285" cy="424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717198"/>
            <a:ext cx="57224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entury Gothic" pitchFamily="34" charset="0"/>
                <a:hlinkClick r:id="rId3"/>
              </a:rPr>
              <a:t>https://fip.expert/network/theme-id/18/network-id/415/show-default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7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36913" y="89821"/>
            <a:ext cx="65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Иная инновационная деятельность в сфере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80410BD-C1E3-470A-BEFF-634D4383C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18E67776-AE5B-488E-9D46-BC2AF91FE0C9}"/>
              </a:ext>
            </a:extLst>
          </p:cNvPr>
          <p:cNvGrpSpPr/>
          <p:nvPr/>
        </p:nvGrpSpPr>
        <p:grpSpPr>
          <a:xfrm>
            <a:off x="2590801" y="3239951"/>
            <a:ext cx="6440820" cy="2209143"/>
            <a:chOff x="1882395" y="1430690"/>
            <a:chExt cx="4721285" cy="1833235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1E7F2EBF-218D-44E9-A06E-9EE04EFC4973}"/>
                </a:ext>
              </a:extLst>
            </p:cNvPr>
            <p:cNvSpPr txBox="1"/>
            <p:nvPr/>
          </p:nvSpPr>
          <p:spPr>
            <a:xfrm>
              <a:off x="2477863" y="1957268"/>
              <a:ext cx="2562435" cy="561089"/>
            </a:xfrm>
            <a:prstGeom prst="rect">
              <a:avLst/>
            </a:prstGeom>
            <a:noFill/>
          </p:spPr>
          <p:txBody>
            <a:bodyPr wrap="none" lIns="35922" tIns="17961" rIns="35922" bIns="17961" rtlCol="0">
              <a:spAutoFit/>
            </a:bodyPr>
            <a:lstStyle/>
            <a:p>
              <a:r>
                <a:rPr lang="ru-RU" sz="3525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СПАСИБО ЗА </a:t>
              </a:r>
            </a:p>
          </p:txBody>
        </p:sp>
        <p:grpSp>
          <p:nvGrpSpPr>
            <p:cNvPr id="37" name="Group 1">
              <a:extLst>
                <a:ext uri="{FF2B5EF4-FFF2-40B4-BE49-F238E27FC236}">
                  <a16:creationId xmlns="" xmlns:a16="http://schemas.microsoft.com/office/drawing/2014/main" id="{1E0C09F7-7AA6-4056-B314-03AB4D2D7F09}"/>
                </a:ext>
              </a:extLst>
            </p:cNvPr>
            <p:cNvGrpSpPr/>
            <p:nvPr/>
          </p:nvGrpSpPr>
          <p:grpSpPr>
            <a:xfrm>
              <a:off x="1882395" y="1430690"/>
              <a:ext cx="1903198" cy="1833235"/>
              <a:chOff x="5580183" y="4525108"/>
              <a:chExt cx="4683576" cy="4443046"/>
            </a:xfrm>
          </p:grpSpPr>
          <p:cxnSp>
            <p:nvCxnSpPr>
              <p:cNvPr id="39" name="Straight Connector 7">
                <a:extLst>
                  <a:ext uri="{FF2B5EF4-FFF2-40B4-BE49-F238E27FC236}">
                    <a16:creationId xmlns="" xmlns:a16="http://schemas.microsoft.com/office/drawing/2014/main" id="{057B70A1-30AB-428B-B5AF-8E27DBEA34BF}"/>
                  </a:ext>
                </a:extLst>
              </p:cNvPr>
              <p:cNvCxnSpPr/>
              <p:nvPr/>
            </p:nvCxnSpPr>
            <p:spPr>
              <a:xfrm>
                <a:off x="5580183" y="8944708"/>
                <a:ext cx="4683576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8">
                <a:extLst>
                  <a:ext uri="{FF2B5EF4-FFF2-40B4-BE49-F238E27FC236}">
                    <a16:creationId xmlns="" xmlns:a16="http://schemas.microsoft.com/office/drawing/2014/main" id="{3FC2FE12-8733-41E8-9597-DDBBCB9C3622}"/>
                  </a:ext>
                </a:extLst>
              </p:cNvPr>
              <p:cNvCxnSpPr/>
              <p:nvPr/>
            </p:nvCxnSpPr>
            <p:spPr>
              <a:xfrm flipV="1">
                <a:off x="10263759" y="7716127"/>
                <a:ext cx="0" cy="125202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9">
                <a:extLst>
                  <a:ext uri="{FF2B5EF4-FFF2-40B4-BE49-F238E27FC236}">
                    <a16:creationId xmlns="" xmlns:a16="http://schemas.microsoft.com/office/drawing/2014/main" id="{6E52D946-B6B7-4E4B-8D66-394D4447F36B}"/>
                  </a:ext>
                </a:extLst>
              </p:cNvPr>
              <p:cNvCxnSpPr/>
              <p:nvPr/>
            </p:nvCxnSpPr>
            <p:spPr>
              <a:xfrm>
                <a:off x="5580183" y="4548554"/>
                <a:ext cx="4683576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0">
                <a:extLst>
                  <a:ext uri="{FF2B5EF4-FFF2-40B4-BE49-F238E27FC236}">
                    <a16:creationId xmlns="" xmlns:a16="http://schemas.microsoft.com/office/drawing/2014/main" id="{53937BBA-9B3B-4803-A3D4-B0B6CB883FA9}"/>
                  </a:ext>
                </a:extLst>
              </p:cNvPr>
              <p:cNvCxnSpPr/>
              <p:nvPr/>
            </p:nvCxnSpPr>
            <p:spPr>
              <a:xfrm flipV="1">
                <a:off x="5603629" y="4525108"/>
                <a:ext cx="0" cy="441960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1">
                <a:extLst>
                  <a:ext uri="{FF2B5EF4-FFF2-40B4-BE49-F238E27FC236}">
                    <a16:creationId xmlns="" xmlns:a16="http://schemas.microsoft.com/office/drawing/2014/main" id="{7B7450DF-0810-455D-AE2D-C0867CCD062C}"/>
                  </a:ext>
                </a:extLst>
              </p:cNvPr>
              <p:cNvCxnSpPr/>
              <p:nvPr/>
            </p:nvCxnSpPr>
            <p:spPr>
              <a:xfrm flipV="1">
                <a:off x="10263759" y="4525108"/>
                <a:ext cx="0" cy="125202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E6435FAC-D3D8-4C0D-A7BA-E9697A23ED8B}"/>
                </a:ext>
              </a:extLst>
            </p:cNvPr>
            <p:cNvSpPr txBox="1"/>
            <p:nvPr/>
          </p:nvSpPr>
          <p:spPr>
            <a:xfrm>
              <a:off x="4157059" y="2670141"/>
              <a:ext cx="2446621" cy="561089"/>
            </a:xfrm>
            <a:prstGeom prst="rect">
              <a:avLst/>
            </a:prstGeom>
            <a:noFill/>
          </p:spPr>
          <p:txBody>
            <a:bodyPr wrap="none" lIns="35922" tIns="17961" rIns="35922" bIns="17961" rtlCol="0">
              <a:spAutoFit/>
            </a:bodyPr>
            <a:lstStyle/>
            <a:p>
              <a:r>
                <a:rPr lang="ru-RU" sz="3525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ВНИМАНИЕ!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5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8423" y="124058"/>
            <a:ext cx="6912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chemeClr val="bg1"/>
                </a:solidFill>
                <a:latin typeface="Arial Black" pitchFamily="34" charset="0"/>
              </a:rPr>
              <a:t>Сетевое взаимодействие</a:t>
            </a:r>
            <a:endParaRPr lang="ru-RU" altLang="ru-RU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2242" y="2177099"/>
            <a:ext cx="3816424" cy="2460103"/>
          </a:xfrm>
        </p:spPr>
        <p:txBody>
          <a:bodyPr lIns="80147" tIns="40074" rIns="80147" bIns="40074">
            <a:normAutofit/>
          </a:bodyPr>
          <a:lstStyle/>
          <a:p>
            <a:pPr marL="136525" indent="0" eaLnBrk="1" hangingPunct="1">
              <a:buFont typeface="Arial" charset="0"/>
              <a:buNone/>
            </a:pPr>
            <a:r>
              <a:rPr lang="ru-RU" altLang="ru-RU" sz="1800" b="1" dirty="0" smtClean="0">
                <a:latin typeface="Century Gothic" pitchFamily="34" charset="0"/>
              </a:rPr>
              <a:t>Сущность:</a:t>
            </a:r>
            <a:r>
              <a:rPr lang="ru-RU" altLang="ru-RU" sz="1800" dirty="0" smtClean="0">
                <a:latin typeface="Century Gothic" pitchFamily="34" charset="0"/>
              </a:rPr>
              <a:t> </a:t>
            </a:r>
          </a:p>
          <a:p>
            <a:pPr marL="136525" indent="0" eaLnBrk="1" hangingPunct="1">
              <a:buFont typeface="Arial" charset="0"/>
              <a:buNone/>
            </a:pPr>
            <a:r>
              <a:rPr lang="ru-RU" altLang="ru-RU" sz="1800" dirty="0" smtClean="0">
                <a:latin typeface="Century Gothic" pitchFamily="34" charset="0"/>
              </a:rPr>
              <a:t>взаимодействие, в котором происходит обнаружение, разворачивание и диалог двух(и более) «уникальностей»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6808" y="2137420"/>
            <a:ext cx="4608513" cy="238526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 smtClean="0">
                <a:latin typeface="Century Gothic" pitchFamily="34" charset="0"/>
              </a:rPr>
              <a:t>Преимущества</a:t>
            </a:r>
            <a:r>
              <a:rPr lang="ru-RU" dirty="0" smtClean="0">
                <a:latin typeface="Century Gothic" pitchFamily="34" charset="0"/>
              </a:rPr>
              <a:t>: </a:t>
            </a:r>
            <a:endParaRPr lang="ru-RU" dirty="0">
              <a:latin typeface="Century Gothic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Century Gothic" pitchFamily="34" charset="0"/>
              </a:rPr>
              <a:t>нивелирование изолированности,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Century Gothic" pitchFamily="34" charset="0"/>
              </a:rPr>
              <a:t>развитие посредством сотрудничества,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Century Gothic" pitchFamily="34" charset="0"/>
              </a:rPr>
              <a:t>поиск совместных решений </a:t>
            </a:r>
            <a:endParaRPr lang="ru-RU" dirty="0" smtClean="0">
              <a:latin typeface="Century Gothic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entury Gothic" pitchFamily="34" charset="0"/>
              </a:rPr>
              <a:t> </a:t>
            </a:r>
            <a:r>
              <a:rPr lang="ru-RU" dirty="0" smtClean="0">
                <a:latin typeface="Century Gothic" pitchFamily="34" charset="0"/>
              </a:rPr>
              <a:t>   для </a:t>
            </a:r>
            <a:r>
              <a:rPr lang="ru-RU" dirty="0">
                <a:latin typeface="Century Gothic" pitchFamily="34" charset="0"/>
              </a:rPr>
              <a:t>общих для всех проблем,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Century Gothic" pitchFamily="34" charset="0"/>
              </a:rPr>
              <a:t>обмен опытом и ускоренный процесс обмена </a:t>
            </a:r>
            <a:r>
              <a:rPr lang="ru-RU" dirty="0" smtClean="0">
                <a:latin typeface="Century Gothic" pitchFamily="34" charset="0"/>
              </a:rPr>
              <a:t>знаниями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697260"/>
            <a:ext cx="52200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i="1" dirty="0">
                <a:latin typeface="Century Gothic" pitchFamily="34" charset="0"/>
              </a:rPr>
              <a:t>Следует поддержать развитие сетевых педагогических сообществ, интерактивных методических кабинетов – словом, всего того, что формирует профессиональную среду.</a:t>
            </a:r>
          </a:p>
          <a:p>
            <a:pPr algn="r"/>
            <a:r>
              <a:rPr lang="ru-RU" altLang="ru-RU" sz="1600" i="1" dirty="0" smtClean="0">
                <a:latin typeface="Century Gothic" pitchFamily="34" charset="0"/>
              </a:rPr>
              <a:t>(В</a:t>
            </a:r>
            <a:r>
              <a:rPr lang="ru-RU" altLang="ru-RU" sz="1600" i="1" dirty="0">
                <a:latin typeface="Century Gothic" pitchFamily="34" charset="0"/>
              </a:rPr>
              <a:t>. </a:t>
            </a:r>
            <a:r>
              <a:rPr lang="ru-RU" altLang="ru-RU" sz="1600" i="1" dirty="0" smtClean="0">
                <a:latin typeface="Century Gothic" pitchFamily="34" charset="0"/>
              </a:rPr>
              <a:t>Путин)</a:t>
            </a:r>
            <a:r>
              <a:rPr lang="ru-RU" altLang="ru-RU" dirty="0" smtClean="0">
                <a:latin typeface="Trebuchet MS" pitchFamily="34" charset="0"/>
              </a:rPr>
              <a:t> </a:t>
            </a:r>
            <a:endParaRPr lang="ru-RU" altLang="ru-RU" dirty="0">
              <a:latin typeface="Trebuchet MS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57300"/>
            <a:ext cx="180045" cy="3695341"/>
            <a:chOff x="8973947" y="1040598"/>
            <a:chExt cx="180045" cy="369534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57200" y="1333501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Century Gothic" pitchFamily="34" charset="0"/>
                <a:cs typeface="Calibri Light" panose="020F0302020204030204" pitchFamily="34" charset="0"/>
              </a:rPr>
              <a:t>Методическая сеть федеральных инновационных площадок</a:t>
            </a:r>
            <a:endParaRPr lang="ru-RU" sz="2100" b="1" dirty="0">
              <a:solidFill>
                <a:schemeClr val="bg1"/>
              </a:solidFill>
              <a:latin typeface="Century Gothic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92988"/>
              </p:ext>
            </p:extLst>
          </p:nvPr>
        </p:nvGraphicFramePr>
        <p:xfrm>
          <a:off x="539552" y="1040598"/>
          <a:ext cx="8424936" cy="4628695"/>
        </p:xfrm>
        <a:graphic>
          <a:graphicData uri="http://schemas.openxmlformats.org/drawingml/2006/table">
            <a:tbl>
              <a:tblPr/>
              <a:tblGrid>
                <a:gridCol w="2498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6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8667">
                <a:tc gridSpan="2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667"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hlinkClick r:id="rId2"/>
                        </a:rPr>
                        <a:t>http://nsportal.ru/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Социальная сеть работников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образования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638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hlinkClick r:id="rId3"/>
                        </a:rPr>
                        <a:t>https://pedsovet.org/beta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Педсовет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491"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hlinkClick r:id="rId4"/>
                        </a:rPr>
                        <a:t>http://www.it-n.ru/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Сеть творческих учителей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667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hlinkClick r:id="rId5"/>
                        </a:rPr>
                        <a:t>www.zavuch.info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ЗАВУЧ.ИНФО 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667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hlinkClick r:id="rId6"/>
                        </a:rPr>
                        <a:t>www.pedsovet.su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Совет взаимопомощи учителей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7334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/>
                      </a:r>
                      <a:br>
                        <a:rPr lang="en-US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</a:b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hlinkClick r:id="rId7"/>
                        </a:rPr>
                        <a:t>www.openclass.ru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Сетевые образовательные сообщества «Открытый класс»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9638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hlinkClick r:id="rId8"/>
                        </a:rPr>
                        <a:t>www.socobraz.ru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Сетевое социально-педагогическое сообщество «</a:t>
                      </a:r>
                      <a:r>
                        <a:rPr lang="ru-RU" sz="1800" b="0" i="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СоцОбраз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7334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hlinkClick r:id="rId9"/>
                        </a:rPr>
                        <a:t>www.schoolexpert.ru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Общероссийское экспертное педагогическое Интернет-сообщество 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9638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hlinkClick r:id="rId10"/>
                        </a:rPr>
                        <a:t>www.rusedu.net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Сайт «Сетевого образовательного сообщества </a:t>
                      </a:r>
                      <a:r>
                        <a:rPr lang="ru-RU" sz="1800" b="0" i="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Rus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Edu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» 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5724">
                <a:tc>
                  <a:txBody>
                    <a:bodyPr/>
                    <a:lstStyle/>
                    <a:p>
                      <a:endParaRPr lang="en-US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ru-RU" sz="1800" b="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7704" y="113256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  <a:t>Примеры сетевых сообществ</a:t>
            </a:r>
            <a:endParaRPr lang="ru-RU" sz="21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10021"/>
            <a:ext cx="8229600" cy="252028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ru-RU" b="1" dirty="0">
                <a:latin typeface="Century Gothic" pitchFamily="34" charset="0"/>
              </a:rPr>
              <a:t>Общественно-профессиональное (профессиональное) сообщество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smtClean="0">
                <a:latin typeface="Century Gothic" pitchFamily="34" charset="0"/>
              </a:rPr>
              <a:t>–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Century Gothic" pitchFamily="34" charset="0"/>
              </a:rPr>
              <a:t>группа  </a:t>
            </a:r>
            <a:r>
              <a:rPr lang="ru-RU" sz="2400" dirty="0">
                <a:latin typeface="Century Gothic" pitchFamily="34" charset="0"/>
              </a:rPr>
              <a:t>людей из двух и более человек, которые регулярно вступают между собой в коммуникацию (лично или виртуально) с целью обмена опытом </a:t>
            </a:r>
            <a:r>
              <a:rPr lang="ru-RU" sz="2400" dirty="0" smtClean="0">
                <a:latin typeface="Century Gothic" pitchFamily="34" charset="0"/>
              </a:rPr>
              <a:t>и </a:t>
            </a:r>
            <a:r>
              <a:rPr lang="ru-RU" sz="2400" dirty="0">
                <a:latin typeface="Century Gothic" pitchFamily="34" charset="0"/>
              </a:rPr>
              <a:t>практиками, выработки знаний и поиска новых, более эффективных подходов к решению поставленных перед ними профессиональных задач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19671" y="0"/>
            <a:ext cx="7444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Общественно-профессиональное (профессиональное) сообщество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0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55695" y="-1"/>
            <a:ext cx="766834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1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Определение методической сети </a:t>
            </a:r>
          </a:p>
          <a:p>
            <a:pPr algn="ctr">
              <a:lnSpc>
                <a:spcPct val="90000"/>
              </a:lnSpc>
            </a:pPr>
            <a:r>
              <a:rPr lang="ru-RU" sz="21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федеральных инновационных площадок</a:t>
            </a:r>
            <a:endParaRPr lang="ru-RU" sz="21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62727" y="1472505"/>
            <a:ext cx="851121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Century Gothic" pitchFamily="34" charset="0"/>
              </a:rPr>
              <a:t>Методическая сеть федеральных инновационных площадок </a:t>
            </a:r>
            <a:r>
              <a:rPr lang="ru-RU" dirty="0">
                <a:latin typeface="Century Gothic" pitchFamily="34" charset="0"/>
              </a:rPr>
              <a:t>—</a:t>
            </a:r>
          </a:p>
          <a:p>
            <a:r>
              <a:rPr lang="ru-RU" dirty="0">
                <a:latin typeface="Century Gothic" pitchFamily="34" charset="0"/>
              </a:rPr>
              <a:t>форма добровольного объединения и взаимодействия организаций, осуществляющих образовательную деятельность, и иных действующих в сфере образования организаций, </a:t>
            </a:r>
            <a:r>
              <a:rPr lang="ru-RU" dirty="0" smtClean="0">
                <a:latin typeface="Century Gothic" pitchFamily="34" charset="0"/>
              </a:rPr>
              <a:t>а </a:t>
            </a:r>
            <a:r>
              <a:rPr lang="ru-RU" dirty="0">
                <a:latin typeface="Century Gothic" pitchFamily="34" charset="0"/>
              </a:rPr>
              <a:t>также их объединений, </a:t>
            </a:r>
            <a:r>
              <a:rPr lang="ru-RU" dirty="0" smtClean="0">
                <a:latin typeface="Century Gothic" pitchFamily="34" charset="0"/>
              </a:rPr>
              <a:t>реализующих </a:t>
            </a:r>
            <a:r>
              <a:rPr lang="ru-RU" dirty="0">
                <a:latin typeface="Century Gothic" pitchFamily="34" charset="0"/>
              </a:rPr>
              <a:t>инновационные образовательные проекты (программы), которые имеют существенное значение для обеспечения модернизации </a:t>
            </a:r>
            <a:r>
              <a:rPr lang="ru-RU" dirty="0" smtClean="0">
                <a:latin typeface="Century Gothic" pitchFamily="34" charset="0"/>
              </a:rPr>
              <a:t>и </a:t>
            </a:r>
            <a:r>
              <a:rPr lang="ru-RU" dirty="0">
                <a:latin typeface="Century Gothic" pitchFamily="34" charset="0"/>
              </a:rPr>
              <a:t>развития системы образования с учетом основных направлений социально-экономического развития Российской Федерации, реализации приоритетных направлений государственной политики Российской Федерации в сфере </a:t>
            </a:r>
            <a:r>
              <a:rPr lang="ru-RU" dirty="0" smtClean="0">
                <a:latin typeface="Century Gothic" pitchFamily="34" charset="0"/>
              </a:rPr>
              <a:t>образования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61356"/>
            <a:ext cx="8229600" cy="37716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>
                <a:latin typeface="Century Gothic" pitchFamily="34" charset="0"/>
              </a:rPr>
              <a:t>Методическая сеть не имеет статуса юридического </a:t>
            </a:r>
            <a:r>
              <a:rPr lang="ru-RU" sz="2000" dirty="0" smtClean="0">
                <a:latin typeface="Century Gothic" pitchFamily="34" charset="0"/>
              </a:rPr>
              <a:t>лица</a:t>
            </a:r>
            <a:endParaRPr lang="ru-RU" sz="2000" dirty="0">
              <a:latin typeface="Century Gothic" pitchFamily="34" charset="0"/>
            </a:endParaRPr>
          </a:p>
          <a:p>
            <a:pPr>
              <a:defRPr/>
            </a:pPr>
            <a:r>
              <a:rPr lang="ru-RU" sz="2000" dirty="0">
                <a:latin typeface="Century Gothic" pitchFamily="34" charset="0"/>
              </a:rPr>
              <a:t>Создается при поддержке </a:t>
            </a:r>
            <a:r>
              <a:rPr lang="ru-RU" sz="2000" dirty="0" smtClean="0">
                <a:latin typeface="Century Gothic" pitchFamily="34" charset="0"/>
              </a:rPr>
              <a:t>Министерства просвещения Российской Федерации</a:t>
            </a:r>
            <a:endParaRPr lang="ru-RU" sz="2000" dirty="0">
              <a:latin typeface="Century Gothic" pitchFamily="34" charset="0"/>
            </a:endParaRPr>
          </a:p>
          <a:p>
            <a:pPr>
              <a:defRPr/>
            </a:pPr>
            <a:r>
              <a:rPr lang="ru-RU" sz="2000" dirty="0">
                <a:latin typeface="Century Gothic" pitchFamily="34" charset="0"/>
              </a:rPr>
              <a:t>Общую стратегию, концепцию создания и развития сетей закладывает координатор - ООО «</a:t>
            </a:r>
            <a:r>
              <a:rPr lang="ru-RU" sz="2000" dirty="0" err="1">
                <a:latin typeface="Century Gothic" pitchFamily="34" charset="0"/>
              </a:rPr>
              <a:t>Верконт</a:t>
            </a:r>
            <a:r>
              <a:rPr lang="ru-RU" sz="2000" dirty="0">
                <a:latin typeface="Century Gothic" pitchFamily="34" charset="0"/>
              </a:rPr>
              <a:t>-Сервис» - осуществляет техническую и методическую поддержку работы сетей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5695" y="-1"/>
            <a:ext cx="766834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1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Характеристика методических сетей</a:t>
            </a:r>
          </a:p>
          <a:p>
            <a:pPr algn="ctr">
              <a:lnSpc>
                <a:spcPct val="90000"/>
              </a:lnSpc>
            </a:pPr>
            <a:r>
              <a:rPr lang="ru-RU" sz="2100" b="1" dirty="0" smtClean="0">
                <a:solidFill>
                  <a:schemeClr val="bg1"/>
                </a:solidFill>
                <a:latin typeface="Arial Black" pitchFamily="34" charset="0"/>
                <a:cs typeface="Calibri Light" panose="020F0302020204030204" pitchFamily="34" charset="0"/>
              </a:rPr>
              <a:t>федеральных инновационных площадок</a:t>
            </a:r>
            <a:endParaRPr lang="ru-RU" sz="2100" b="1" dirty="0">
              <a:solidFill>
                <a:schemeClr val="bg1"/>
              </a:solidFill>
              <a:latin typeface="Arial Black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15207</TotalTime>
  <Words>889</Words>
  <Application>Microsoft Office PowerPoint</Application>
  <PresentationFormat>Экран (16:10)</PresentationFormat>
  <Paragraphs>202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Лорис Юлия Андреевна</dc:creator>
  <cp:lastModifiedBy>Андрей</cp:lastModifiedBy>
  <cp:revision>1098</cp:revision>
  <cp:lastPrinted>2018-10-14T15:54:48Z</cp:lastPrinted>
  <dcterms:created xsi:type="dcterms:W3CDTF">2015-10-01T11:47:19Z</dcterms:created>
  <dcterms:modified xsi:type="dcterms:W3CDTF">2019-12-04T14:43:23Z</dcterms:modified>
</cp:coreProperties>
</file>