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69" r:id="rId5"/>
    <p:sldId id="258" r:id="rId6"/>
    <p:sldId id="259" r:id="rId7"/>
    <p:sldId id="260" r:id="rId8"/>
    <p:sldId id="261" r:id="rId9"/>
    <p:sldId id="262" r:id="rId10"/>
    <p:sldId id="270" r:id="rId11"/>
    <p:sldId id="274" r:id="rId12"/>
    <p:sldId id="266" r:id="rId13"/>
    <p:sldId id="267" r:id="rId14"/>
    <p:sldId id="271" r:id="rId15"/>
    <p:sldId id="281" r:id="rId16"/>
    <p:sldId id="282" r:id="rId17"/>
    <p:sldId id="284" r:id="rId18"/>
    <p:sldId id="287" r:id="rId19"/>
    <p:sldId id="285" r:id="rId20"/>
    <p:sldId id="278" r:id="rId21"/>
    <p:sldId id="277" r:id="rId22"/>
    <p:sldId id="286" r:id="rId23"/>
    <p:sldId id="288" r:id="rId24"/>
    <p:sldId id="268" r:id="rId25"/>
    <p:sldId id="265" r:id="rId26"/>
    <p:sldId id="272" r:id="rId27"/>
    <p:sldId id="279" r:id="rId28"/>
    <p:sldId id="280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7E1192-EF59-4A92-A5E6-4B12DE8710FF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6E5F81-FAD5-4D07-B844-AD3FB4C30C36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ru-RU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39CC7F-4712-4C02-93E0-05E6A2DD5AD6}" type="parTrans" cxnId="{EED2418C-07F9-4917-A2BF-C9A68C950077}">
      <dgm:prSet/>
      <dgm:spPr/>
      <dgm:t>
        <a:bodyPr/>
        <a:lstStyle/>
        <a:p>
          <a:endParaRPr lang="ru-RU"/>
        </a:p>
      </dgm:t>
    </dgm:pt>
    <dgm:pt modelId="{F346327D-97C8-4DCA-824B-2B02AB634F17}" type="sibTrans" cxnId="{EED2418C-07F9-4917-A2BF-C9A68C950077}">
      <dgm:prSet/>
      <dgm:spPr/>
      <dgm:t>
        <a:bodyPr/>
        <a:lstStyle/>
        <a:p>
          <a:endParaRPr lang="ru-RU"/>
        </a:p>
      </dgm:t>
    </dgm:pt>
    <dgm:pt modelId="{AEFB3C5B-9E32-49BC-86FF-06B4EA23EF0B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ru-RU" sz="1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3C21DC-B789-44C7-AF66-F8ABB0752D9E}" type="parTrans" cxnId="{9443E327-3CB1-43E7-89BB-A801864AE71D}">
      <dgm:prSet/>
      <dgm:spPr/>
      <dgm:t>
        <a:bodyPr/>
        <a:lstStyle/>
        <a:p>
          <a:endParaRPr lang="ru-RU"/>
        </a:p>
      </dgm:t>
    </dgm:pt>
    <dgm:pt modelId="{2CC43CF2-2A7B-4756-8FA5-0B2C5AD55164}" type="sibTrans" cxnId="{9443E327-3CB1-43E7-89BB-A801864AE71D}">
      <dgm:prSet/>
      <dgm:spPr/>
      <dgm:t>
        <a:bodyPr/>
        <a:lstStyle/>
        <a:p>
          <a:endParaRPr lang="ru-RU"/>
        </a:p>
      </dgm:t>
    </dgm:pt>
    <dgm:pt modelId="{116B585E-53FF-48A1-A25F-FB459497422C}">
      <dgm:prSet phldrT="[Текст]"/>
      <dgm:spPr>
        <a:solidFill>
          <a:schemeClr val="tx2">
            <a:lumMod val="7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ru-RU" b="1" dirty="0"/>
        </a:p>
      </dgm:t>
    </dgm:pt>
    <dgm:pt modelId="{DB2C1AC9-E6E2-4C8D-BDB9-ED5AF5171645}" type="parTrans" cxnId="{6D2FBB2F-879F-4249-896E-A21220804700}">
      <dgm:prSet/>
      <dgm:spPr/>
      <dgm:t>
        <a:bodyPr/>
        <a:lstStyle/>
        <a:p>
          <a:endParaRPr lang="ru-RU"/>
        </a:p>
      </dgm:t>
    </dgm:pt>
    <dgm:pt modelId="{3BF303C7-0712-4C5F-B97C-D92A79CB9F11}" type="sibTrans" cxnId="{6D2FBB2F-879F-4249-896E-A21220804700}">
      <dgm:prSet/>
      <dgm:spPr/>
      <dgm:t>
        <a:bodyPr/>
        <a:lstStyle/>
        <a:p>
          <a:endParaRPr lang="ru-RU"/>
        </a:p>
      </dgm:t>
    </dgm:pt>
    <dgm:pt modelId="{CD780657-B2AC-4D9D-B393-7F540DCDB735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endParaRPr lang="ru-RU" sz="1200" b="1" dirty="0">
            <a:solidFill>
              <a:schemeClr val="tx1"/>
            </a:solidFill>
            <a:effectLst/>
          </a:endParaRPr>
        </a:p>
      </dgm:t>
    </dgm:pt>
    <dgm:pt modelId="{A96102D0-8900-4B67-992C-DD4E3267A3C5}" type="parTrans" cxnId="{49EB9D29-6A0E-4FE5-9F2C-1D4A1C34E5E7}">
      <dgm:prSet/>
      <dgm:spPr/>
      <dgm:t>
        <a:bodyPr/>
        <a:lstStyle/>
        <a:p>
          <a:endParaRPr lang="ru-RU"/>
        </a:p>
      </dgm:t>
    </dgm:pt>
    <dgm:pt modelId="{54A60463-1315-4BC1-B8E8-104C9006FE48}" type="sibTrans" cxnId="{49EB9D29-6A0E-4FE5-9F2C-1D4A1C34E5E7}">
      <dgm:prSet/>
      <dgm:spPr/>
      <dgm:t>
        <a:bodyPr/>
        <a:lstStyle/>
        <a:p>
          <a:endParaRPr lang="ru-RU"/>
        </a:p>
      </dgm:t>
    </dgm:pt>
    <dgm:pt modelId="{3EAC3E1B-87E6-49AC-8057-BBF372E3B45E}" type="pres">
      <dgm:prSet presAssocID="{797E1192-EF59-4A92-A5E6-4B12DE8710F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C78FD7-D8C9-4DA9-BBDB-B31C9383EE3F}" type="pres">
      <dgm:prSet presAssocID="{797E1192-EF59-4A92-A5E6-4B12DE8710FF}" presName="children" presStyleCnt="0"/>
      <dgm:spPr/>
    </dgm:pt>
    <dgm:pt modelId="{D30EF57C-DFFF-4243-9470-B9372335FAEA}" type="pres">
      <dgm:prSet presAssocID="{797E1192-EF59-4A92-A5E6-4B12DE8710FF}" presName="childPlaceholder" presStyleCnt="0"/>
      <dgm:spPr/>
    </dgm:pt>
    <dgm:pt modelId="{CA51F22A-0374-449C-9488-B7F18E4073A1}" type="pres">
      <dgm:prSet presAssocID="{797E1192-EF59-4A92-A5E6-4B12DE8710FF}" presName="circle" presStyleCnt="0"/>
      <dgm:spPr/>
    </dgm:pt>
    <dgm:pt modelId="{C79ED963-2CAE-4BF9-B3BB-EC9B73C144BD}" type="pres">
      <dgm:prSet presAssocID="{797E1192-EF59-4A92-A5E6-4B12DE8710FF}" presName="quadrant1" presStyleLbl="node1" presStyleIdx="0" presStyleCnt="4" custScaleX="128627" custScaleY="99536" custLinFactNeighborX="-33023" custLinFactNeighborY="29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EF4D0-C988-445F-8D7B-2B60F664F09C}" type="pres">
      <dgm:prSet presAssocID="{797E1192-EF59-4A92-A5E6-4B12DE8710FF}" presName="quadrant2" presStyleLbl="node1" presStyleIdx="1" presStyleCnt="4" custScaleX="127650" custScaleY="101171" custLinFactNeighborX="-6625" custLinFactNeighborY="37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EF3D4-C4A1-46D5-B307-EB802DE6E2D3}" type="pres">
      <dgm:prSet presAssocID="{797E1192-EF59-4A92-A5E6-4B12DE8710FF}" presName="quadrant3" presStyleLbl="node1" presStyleIdx="2" presStyleCnt="4" custScaleX="131019" custLinFactNeighborX="-8855" custLinFactNeighborY="17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437DA9-42A0-4970-94B4-03297BE1542B}" type="pres">
      <dgm:prSet presAssocID="{797E1192-EF59-4A92-A5E6-4B12DE8710FF}" presName="quadrant4" presStyleLbl="node1" presStyleIdx="3" presStyleCnt="4" custScaleX="123445" custLinFactNeighborX="-34876" custLinFactNeighborY="17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1504A-94F0-4E35-B47B-0E4CA0D24E63}" type="pres">
      <dgm:prSet presAssocID="{797E1192-EF59-4A92-A5E6-4B12DE8710FF}" presName="quadrantPlaceholder" presStyleCnt="0"/>
      <dgm:spPr/>
    </dgm:pt>
    <dgm:pt modelId="{7092DC1A-BB26-4B9C-BD1E-D8DE89552EDD}" type="pres">
      <dgm:prSet presAssocID="{797E1192-EF59-4A92-A5E6-4B12DE8710FF}" presName="center1" presStyleLbl="fgShp" presStyleIdx="0" presStyleCnt="2" custScaleX="137036" custScaleY="154519" custLinFactNeighborX="-62592" custLinFactNeighborY="1083"/>
      <dgm:spPr/>
    </dgm:pt>
    <dgm:pt modelId="{E8ABE1CE-56EF-48AC-983A-91E6F20564E1}" type="pres">
      <dgm:prSet presAssocID="{797E1192-EF59-4A92-A5E6-4B12DE8710FF}" presName="center2" presStyleLbl="fgShp" presStyleIdx="1" presStyleCnt="2" custScaleX="137038" custScaleY="154518" custLinFactNeighborX="-62593" custLinFactNeighborY="12547"/>
      <dgm:spPr/>
    </dgm:pt>
  </dgm:ptLst>
  <dgm:cxnLst>
    <dgm:cxn modelId="{9443E327-3CB1-43E7-89BB-A801864AE71D}" srcId="{797E1192-EF59-4A92-A5E6-4B12DE8710FF}" destId="{AEFB3C5B-9E32-49BC-86FF-06B4EA23EF0B}" srcOrd="1" destOrd="0" parTransId="{073C21DC-B789-44C7-AF66-F8ABB0752D9E}" sibTransId="{2CC43CF2-2A7B-4756-8FA5-0B2C5AD55164}"/>
    <dgm:cxn modelId="{98E2C56D-09FA-44B6-962F-3E86C81BF2C3}" type="presOf" srcId="{AEFB3C5B-9E32-49BC-86FF-06B4EA23EF0B}" destId="{5B0EF4D0-C988-445F-8D7B-2B60F664F09C}" srcOrd="0" destOrd="0" presId="urn:microsoft.com/office/officeart/2005/8/layout/cycle4"/>
    <dgm:cxn modelId="{46A360CE-FDBB-4175-A5EF-0137053CDDD3}" type="presOf" srcId="{046E5F81-FAD5-4D07-B844-AD3FB4C30C36}" destId="{C79ED963-2CAE-4BF9-B3BB-EC9B73C144BD}" srcOrd="0" destOrd="0" presId="urn:microsoft.com/office/officeart/2005/8/layout/cycle4"/>
    <dgm:cxn modelId="{6D2FBB2F-879F-4249-896E-A21220804700}" srcId="{797E1192-EF59-4A92-A5E6-4B12DE8710FF}" destId="{116B585E-53FF-48A1-A25F-FB459497422C}" srcOrd="2" destOrd="0" parTransId="{DB2C1AC9-E6E2-4C8D-BDB9-ED5AF5171645}" sibTransId="{3BF303C7-0712-4C5F-B97C-D92A79CB9F11}"/>
    <dgm:cxn modelId="{EED2418C-07F9-4917-A2BF-C9A68C950077}" srcId="{797E1192-EF59-4A92-A5E6-4B12DE8710FF}" destId="{046E5F81-FAD5-4D07-B844-AD3FB4C30C36}" srcOrd="0" destOrd="0" parTransId="{CE39CC7F-4712-4C02-93E0-05E6A2DD5AD6}" sibTransId="{F346327D-97C8-4DCA-824B-2B02AB634F17}"/>
    <dgm:cxn modelId="{781992C0-45D9-4771-93E4-B75A29327A50}" type="presOf" srcId="{797E1192-EF59-4A92-A5E6-4B12DE8710FF}" destId="{3EAC3E1B-87E6-49AC-8057-BBF372E3B45E}" srcOrd="0" destOrd="0" presId="urn:microsoft.com/office/officeart/2005/8/layout/cycle4"/>
    <dgm:cxn modelId="{6C045696-C9D5-47BA-BE76-C9AA48E0FD45}" type="presOf" srcId="{116B585E-53FF-48A1-A25F-FB459497422C}" destId="{6D0EF3D4-C4A1-46D5-B307-EB802DE6E2D3}" srcOrd="0" destOrd="0" presId="urn:microsoft.com/office/officeart/2005/8/layout/cycle4"/>
    <dgm:cxn modelId="{455DBCA1-0E04-4178-BF6D-6FED864FD443}" type="presOf" srcId="{CD780657-B2AC-4D9D-B393-7F540DCDB735}" destId="{0C437DA9-42A0-4970-94B4-03297BE1542B}" srcOrd="0" destOrd="0" presId="urn:microsoft.com/office/officeart/2005/8/layout/cycle4"/>
    <dgm:cxn modelId="{49EB9D29-6A0E-4FE5-9F2C-1D4A1C34E5E7}" srcId="{797E1192-EF59-4A92-A5E6-4B12DE8710FF}" destId="{CD780657-B2AC-4D9D-B393-7F540DCDB735}" srcOrd="3" destOrd="0" parTransId="{A96102D0-8900-4B67-992C-DD4E3267A3C5}" sibTransId="{54A60463-1315-4BC1-B8E8-104C9006FE48}"/>
    <dgm:cxn modelId="{39EF1445-6ECA-4F9D-9BD7-0E791DB0F190}" type="presParOf" srcId="{3EAC3E1B-87E6-49AC-8057-BBF372E3B45E}" destId="{0FC78FD7-D8C9-4DA9-BBDB-B31C9383EE3F}" srcOrd="0" destOrd="0" presId="urn:microsoft.com/office/officeart/2005/8/layout/cycle4"/>
    <dgm:cxn modelId="{B964069F-C238-4A7D-9625-72930741B821}" type="presParOf" srcId="{0FC78FD7-D8C9-4DA9-BBDB-B31C9383EE3F}" destId="{D30EF57C-DFFF-4243-9470-B9372335FAEA}" srcOrd="0" destOrd="0" presId="urn:microsoft.com/office/officeart/2005/8/layout/cycle4"/>
    <dgm:cxn modelId="{E6ADE6A9-467C-4892-B609-7546C4751E86}" type="presParOf" srcId="{3EAC3E1B-87E6-49AC-8057-BBF372E3B45E}" destId="{CA51F22A-0374-449C-9488-B7F18E4073A1}" srcOrd="1" destOrd="0" presId="urn:microsoft.com/office/officeart/2005/8/layout/cycle4"/>
    <dgm:cxn modelId="{68DF6E15-2F54-4F05-B30E-5ABAA8F48C94}" type="presParOf" srcId="{CA51F22A-0374-449C-9488-B7F18E4073A1}" destId="{C79ED963-2CAE-4BF9-B3BB-EC9B73C144BD}" srcOrd="0" destOrd="0" presId="urn:microsoft.com/office/officeart/2005/8/layout/cycle4"/>
    <dgm:cxn modelId="{B1A3B99F-BCAB-4EA3-84CE-08B10F7950F7}" type="presParOf" srcId="{CA51F22A-0374-449C-9488-B7F18E4073A1}" destId="{5B0EF4D0-C988-445F-8D7B-2B60F664F09C}" srcOrd="1" destOrd="0" presId="urn:microsoft.com/office/officeart/2005/8/layout/cycle4"/>
    <dgm:cxn modelId="{CC7178B2-41CB-4F10-911D-07BCA383A12A}" type="presParOf" srcId="{CA51F22A-0374-449C-9488-B7F18E4073A1}" destId="{6D0EF3D4-C4A1-46D5-B307-EB802DE6E2D3}" srcOrd="2" destOrd="0" presId="urn:microsoft.com/office/officeart/2005/8/layout/cycle4"/>
    <dgm:cxn modelId="{95771AB7-E5DD-42C9-AE73-B946DBC06755}" type="presParOf" srcId="{CA51F22A-0374-449C-9488-B7F18E4073A1}" destId="{0C437DA9-42A0-4970-94B4-03297BE1542B}" srcOrd="3" destOrd="0" presId="urn:microsoft.com/office/officeart/2005/8/layout/cycle4"/>
    <dgm:cxn modelId="{FC5311F7-BD9E-4DC5-B9EE-947B2D578D8F}" type="presParOf" srcId="{CA51F22A-0374-449C-9488-B7F18E4073A1}" destId="{2541504A-94F0-4E35-B47B-0E4CA0D24E63}" srcOrd="4" destOrd="0" presId="urn:microsoft.com/office/officeart/2005/8/layout/cycle4"/>
    <dgm:cxn modelId="{665F606D-164C-484F-81F5-A1897B223B20}" type="presParOf" srcId="{3EAC3E1B-87E6-49AC-8057-BBF372E3B45E}" destId="{7092DC1A-BB26-4B9C-BD1E-D8DE89552EDD}" srcOrd="2" destOrd="0" presId="urn:microsoft.com/office/officeart/2005/8/layout/cycle4"/>
    <dgm:cxn modelId="{AB7FDCE4-9EC6-4178-A86C-81F9618D2726}" type="presParOf" srcId="{3EAC3E1B-87E6-49AC-8057-BBF372E3B45E}" destId="{E8ABE1CE-56EF-48AC-983A-91E6F20564E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F37CDD-3B5F-4829-B538-4A35E6787A4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D91C4A-46D1-4B0B-B22D-0FF23B1C603F}">
      <dgm:prSet phldrT="[Текст]"/>
      <dgm:spPr/>
      <dgm:t>
        <a:bodyPr/>
        <a:lstStyle/>
        <a:p>
          <a:r>
            <a:rPr lang="ru-RU" dirty="0" smtClean="0"/>
            <a:t>Информационные технологии</a:t>
          </a:r>
          <a:endParaRPr lang="ru-RU" dirty="0"/>
        </a:p>
      </dgm:t>
    </dgm:pt>
    <dgm:pt modelId="{A987E509-BEB1-4723-B586-59FAE565BFBA}" type="parTrans" cxnId="{2D23AC6F-A51C-44BE-948F-8FABD0645D9A}">
      <dgm:prSet/>
      <dgm:spPr/>
      <dgm:t>
        <a:bodyPr/>
        <a:lstStyle/>
        <a:p>
          <a:endParaRPr lang="ru-RU"/>
        </a:p>
      </dgm:t>
    </dgm:pt>
    <dgm:pt modelId="{30C17AEA-10D7-40EC-9BFE-3596E09D52C5}" type="sibTrans" cxnId="{2D23AC6F-A51C-44BE-948F-8FABD0645D9A}">
      <dgm:prSet/>
      <dgm:spPr/>
      <dgm:t>
        <a:bodyPr/>
        <a:lstStyle/>
        <a:p>
          <a:endParaRPr lang="ru-RU"/>
        </a:p>
      </dgm:t>
    </dgm:pt>
    <dgm:pt modelId="{62F94719-6793-4A9F-8799-A176BDB3F7A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i="0" u="none" dirty="0" smtClean="0"/>
            <a:t>«Компьютерный вернисаж»</a:t>
          </a:r>
          <a:br>
            <a:rPr lang="ru-RU" sz="1600" b="1" i="0" u="none" dirty="0" smtClean="0"/>
          </a:br>
          <a:r>
            <a:rPr lang="ru-RU" sz="1600" b="1" i="0" u="none" dirty="0" smtClean="0"/>
            <a:t>районный конкурс-фестиваль</a:t>
          </a:r>
          <a:br>
            <a:rPr lang="ru-RU" sz="1600" b="1" i="0" u="none" dirty="0" smtClean="0"/>
          </a:br>
          <a:r>
            <a:rPr lang="ru-RU" sz="1600" b="1" i="0" u="none" dirty="0" smtClean="0"/>
            <a:t>(ноябрь)</a:t>
          </a:r>
          <a:endParaRPr lang="ru-RU" sz="1600" b="1" dirty="0"/>
        </a:p>
      </dgm:t>
    </dgm:pt>
    <dgm:pt modelId="{22CD3560-5644-4B88-89F0-84C96EC01F45}" type="parTrans" cxnId="{35E96307-669E-46AD-BEC3-696749A2451D}">
      <dgm:prSet/>
      <dgm:spPr/>
      <dgm:t>
        <a:bodyPr/>
        <a:lstStyle/>
        <a:p>
          <a:endParaRPr lang="ru-RU"/>
        </a:p>
      </dgm:t>
    </dgm:pt>
    <dgm:pt modelId="{3CE7D29A-7E9E-43E6-AF7C-E9C029DEBDB8}" type="sibTrans" cxnId="{35E96307-669E-46AD-BEC3-696749A2451D}">
      <dgm:prSet/>
      <dgm:spPr/>
      <dgm:t>
        <a:bodyPr/>
        <a:lstStyle/>
        <a:p>
          <a:endParaRPr lang="ru-RU"/>
        </a:p>
      </dgm:t>
    </dgm:pt>
    <dgm:pt modelId="{A7CB5F0A-193B-407A-90E4-B2EFB74C662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i="0" u="none" dirty="0" smtClean="0"/>
            <a:t>«ИНФОМИР»</a:t>
          </a:r>
          <a:br>
            <a:rPr lang="ru-RU" sz="1600" b="1" i="0" u="none" dirty="0" smtClean="0"/>
          </a:br>
          <a:r>
            <a:rPr lang="ru-RU" sz="1600" b="1" i="0" u="none" dirty="0" smtClean="0"/>
            <a:t>III районный конкурс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i="0" u="none" dirty="0" smtClean="0"/>
            <a:t>по информатике и ИКТ</a:t>
          </a:r>
          <a:br>
            <a:rPr lang="ru-RU" sz="1600" b="1" i="0" u="none" dirty="0" smtClean="0"/>
          </a:br>
          <a:r>
            <a:rPr lang="ru-RU" sz="1600" b="1" i="0" u="none" dirty="0" smtClean="0"/>
            <a:t>(февраль)</a:t>
          </a:r>
          <a:endParaRPr lang="ru-RU" sz="1600" b="1" dirty="0"/>
        </a:p>
      </dgm:t>
    </dgm:pt>
    <dgm:pt modelId="{ED02524C-6A1C-4BAD-B6D1-67933C3583B9}" type="parTrans" cxnId="{1F1A5495-4215-47CC-BC1B-D23E7419E596}">
      <dgm:prSet/>
      <dgm:spPr/>
      <dgm:t>
        <a:bodyPr/>
        <a:lstStyle/>
        <a:p>
          <a:endParaRPr lang="ru-RU"/>
        </a:p>
      </dgm:t>
    </dgm:pt>
    <dgm:pt modelId="{FB2BEC71-8069-4B14-9A7E-20FD03EB0E9C}" type="sibTrans" cxnId="{1F1A5495-4215-47CC-BC1B-D23E7419E596}">
      <dgm:prSet/>
      <dgm:spPr/>
      <dgm:t>
        <a:bodyPr/>
        <a:lstStyle/>
        <a:p>
          <a:endParaRPr lang="ru-RU"/>
        </a:p>
      </dgm:t>
    </dgm:pt>
    <dgm:pt modelId="{8A89D03A-B4AC-4839-9268-CD274331CB2F}" type="pres">
      <dgm:prSet presAssocID="{8AF37CDD-3B5F-4829-B538-4A35E6787A4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67D7457-8DD1-42E7-B46E-197F401FF617}" type="pres">
      <dgm:prSet presAssocID="{18D91C4A-46D1-4B0B-B22D-0FF23B1C603F}" presName="root" presStyleCnt="0"/>
      <dgm:spPr/>
    </dgm:pt>
    <dgm:pt modelId="{849ED23E-FDA4-4B8B-A4AB-EF8468766C92}" type="pres">
      <dgm:prSet presAssocID="{18D91C4A-46D1-4B0B-B22D-0FF23B1C603F}" presName="rootComposite" presStyleCnt="0"/>
      <dgm:spPr/>
    </dgm:pt>
    <dgm:pt modelId="{EF64F56E-38B9-48FE-B67A-4647578645DF}" type="pres">
      <dgm:prSet presAssocID="{18D91C4A-46D1-4B0B-B22D-0FF23B1C603F}" presName="rootText" presStyleLbl="node1" presStyleIdx="0" presStyleCnt="1"/>
      <dgm:spPr/>
      <dgm:t>
        <a:bodyPr/>
        <a:lstStyle/>
        <a:p>
          <a:endParaRPr lang="ru-RU"/>
        </a:p>
      </dgm:t>
    </dgm:pt>
    <dgm:pt modelId="{D4487E88-D79E-4378-85DE-90748292351F}" type="pres">
      <dgm:prSet presAssocID="{18D91C4A-46D1-4B0B-B22D-0FF23B1C603F}" presName="rootConnector" presStyleLbl="node1" presStyleIdx="0" presStyleCnt="1"/>
      <dgm:spPr/>
      <dgm:t>
        <a:bodyPr/>
        <a:lstStyle/>
        <a:p>
          <a:endParaRPr lang="ru-RU"/>
        </a:p>
      </dgm:t>
    </dgm:pt>
    <dgm:pt modelId="{DC2C0B19-F690-49A4-A03C-01712F384AA1}" type="pres">
      <dgm:prSet presAssocID="{18D91C4A-46D1-4B0B-B22D-0FF23B1C603F}" presName="childShape" presStyleCnt="0"/>
      <dgm:spPr/>
    </dgm:pt>
    <dgm:pt modelId="{850BF7A0-E4D0-4C9C-B352-4EFF7A2F1A47}" type="pres">
      <dgm:prSet presAssocID="{22CD3560-5644-4B88-89F0-84C96EC01F45}" presName="Name13" presStyleLbl="parChTrans1D2" presStyleIdx="0" presStyleCnt="2"/>
      <dgm:spPr/>
      <dgm:t>
        <a:bodyPr/>
        <a:lstStyle/>
        <a:p>
          <a:endParaRPr lang="ru-RU"/>
        </a:p>
      </dgm:t>
    </dgm:pt>
    <dgm:pt modelId="{8C78BE99-532D-409F-8860-5887268DEFAF}" type="pres">
      <dgm:prSet presAssocID="{62F94719-6793-4A9F-8799-A176BDB3F7AA}" presName="childText" presStyleLbl="bgAcc1" presStyleIdx="0" presStyleCnt="2" custScaleX="147001" custLinFactNeighborX="98" custLinFactNeighborY="4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3BA2E-E146-49F4-AC1C-7B057881CD4E}" type="pres">
      <dgm:prSet presAssocID="{ED02524C-6A1C-4BAD-B6D1-67933C3583B9}" presName="Name13" presStyleLbl="parChTrans1D2" presStyleIdx="1" presStyleCnt="2"/>
      <dgm:spPr/>
      <dgm:t>
        <a:bodyPr/>
        <a:lstStyle/>
        <a:p>
          <a:endParaRPr lang="ru-RU"/>
        </a:p>
      </dgm:t>
    </dgm:pt>
    <dgm:pt modelId="{AEEE3E82-8669-4FD9-89AA-BE423C48D398}" type="pres">
      <dgm:prSet presAssocID="{A7CB5F0A-193B-407A-90E4-B2EFB74C662B}" presName="childText" presStyleLbl="bgAcc1" presStyleIdx="1" presStyleCnt="2" custScaleX="147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786B26-9259-4536-A0AC-53AE4E73B66A}" type="presOf" srcId="{18D91C4A-46D1-4B0B-B22D-0FF23B1C603F}" destId="{D4487E88-D79E-4378-85DE-90748292351F}" srcOrd="1" destOrd="0" presId="urn:microsoft.com/office/officeart/2005/8/layout/hierarchy3"/>
    <dgm:cxn modelId="{1F1A5495-4215-47CC-BC1B-D23E7419E596}" srcId="{18D91C4A-46D1-4B0B-B22D-0FF23B1C603F}" destId="{A7CB5F0A-193B-407A-90E4-B2EFB74C662B}" srcOrd="1" destOrd="0" parTransId="{ED02524C-6A1C-4BAD-B6D1-67933C3583B9}" sibTransId="{FB2BEC71-8069-4B14-9A7E-20FD03EB0E9C}"/>
    <dgm:cxn modelId="{754ED7D2-953F-4631-8896-E804C294FE97}" type="presOf" srcId="{8AF37CDD-3B5F-4829-B538-4A35E6787A4D}" destId="{8A89D03A-B4AC-4839-9268-CD274331CB2F}" srcOrd="0" destOrd="0" presId="urn:microsoft.com/office/officeart/2005/8/layout/hierarchy3"/>
    <dgm:cxn modelId="{35E96307-669E-46AD-BEC3-696749A2451D}" srcId="{18D91C4A-46D1-4B0B-B22D-0FF23B1C603F}" destId="{62F94719-6793-4A9F-8799-A176BDB3F7AA}" srcOrd="0" destOrd="0" parTransId="{22CD3560-5644-4B88-89F0-84C96EC01F45}" sibTransId="{3CE7D29A-7E9E-43E6-AF7C-E9C029DEBDB8}"/>
    <dgm:cxn modelId="{2D23AC6F-A51C-44BE-948F-8FABD0645D9A}" srcId="{8AF37CDD-3B5F-4829-B538-4A35E6787A4D}" destId="{18D91C4A-46D1-4B0B-B22D-0FF23B1C603F}" srcOrd="0" destOrd="0" parTransId="{A987E509-BEB1-4723-B586-59FAE565BFBA}" sibTransId="{30C17AEA-10D7-40EC-9BFE-3596E09D52C5}"/>
    <dgm:cxn modelId="{7BB77751-1F9E-4F4D-9838-9AF6872D8BA0}" type="presOf" srcId="{22CD3560-5644-4B88-89F0-84C96EC01F45}" destId="{850BF7A0-E4D0-4C9C-B352-4EFF7A2F1A47}" srcOrd="0" destOrd="0" presId="urn:microsoft.com/office/officeart/2005/8/layout/hierarchy3"/>
    <dgm:cxn modelId="{1FE9B909-E33A-4093-ABAD-A99F1BBA05D3}" type="presOf" srcId="{A7CB5F0A-193B-407A-90E4-B2EFB74C662B}" destId="{AEEE3E82-8669-4FD9-89AA-BE423C48D398}" srcOrd="0" destOrd="0" presId="urn:microsoft.com/office/officeart/2005/8/layout/hierarchy3"/>
    <dgm:cxn modelId="{0E2E9624-E8CB-48B3-9FB1-DF7438177795}" type="presOf" srcId="{62F94719-6793-4A9F-8799-A176BDB3F7AA}" destId="{8C78BE99-532D-409F-8860-5887268DEFAF}" srcOrd="0" destOrd="0" presId="urn:microsoft.com/office/officeart/2005/8/layout/hierarchy3"/>
    <dgm:cxn modelId="{0C263678-66D4-490F-8088-DCCD823E92B5}" type="presOf" srcId="{ED02524C-6A1C-4BAD-B6D1-67933C3583B9}" destId="{B833BA2E-E146-49F4-AC1C-7B057881CD4E}" srcOrd="0" destOrd="0" presId="urn:microsoft.com/office/officeart/2005/8/layout/hierarchy3"/>
    <dgm:cxn modelId="{C5295299-4484-49BF-8E2D-A67256C1FED7}" type="presOf" srcId="{18D91C4A-46D1-4B0B-B22D-0FF23B1C603F}" destId="{EF64F56E-38B9-48FE-B67A-4647578645DF}" srcOrd="0" destOrd="0" presId="urn:microsoft.com/office/officeart/2005/8/layout/hierarchy3"/>
    <dgm:cxn modelId="{AA25DCB1-E469-4899-B2AB-2817DD8C07A6}" type="presParOf" srcId="{8A89D03A-B4AC-4839-9268-CD274331CB2F}" destId="{967D7457-8DD1-42E7-B46E-197F401FF617}" srcOrd="0" destOrd="0" presId="urn:microsoft.com/office/officeart/2005/8/layout/hierarchy3"/>
    <dgm:cxn modelId="{12B32B0B-008A-4990-BC6E-BDA4809D53C4}" type="presParOf" srcId="{967D7457-8DD1-42E7-B46E-197F401FF617}" destId="{849ED23E-FDA4-4B8B-A4AB-EF8468766C92}" srcOrd="0" destOrd="0" presId="urn:microsoft.com/office/officeart/2005/8/layout/hierarchy3"/>
    <dgm:cxn modelId="{86EB82B4-D8CC-4226-BD13-7A4067A51A7A}" type="presParOf" srcId="{849ED23E-FDA4-4B8B-A4AB-EF8468766C92}" destId="{EF64F56E-38B9-48FE-B67A-4647578645DF}" srcOrd="0" destOrd="0" presId="urn:microsoft.com/office/officeart/2005/8/layout/hierarchy3"/>
    <dgm:cxn modelId="{9D24D3CB-F5FC-4B66-838E-6A374CE81D1D}" type="presParOf" srcId="{849ED23E-FDA4-4B8B-A4AB-EF8468766C92}" destId="{D4487E88-D79E-4378-85DE-90748292351F}" srcOrd="1" destOrd="0" presId="urn:microsoft.com/office/officeart/2005/8/layout/hierarchy3"/>
    <dgm:cxn modelId="{FB9DF17C-2F13-4904-9AC1-90E839670881}" type="presParOf" srcId="{967D7457-8DD1-42E7-B46E-197F401FF617}" destId="{DC2C0B19-F690-49A4-A03C-01712F384AA1}" srcOrd="1" destOrd="0" presId="urn:microsoft.com/office/officeart/2005/8/layout/hierarchy3"/>
    <dgm:cxn modelId="{291B2BB4-E005-42E8-AF76-1AF33E1791B6}" type="presParOf" srcId="{DC2C0B19-F690-49A4-A03C-01712F384AA1}" destId="{850BF7A0-E4D0-4C9C-B352-4EFF7A2F1A47}" srcOrd="0" destOrd="0" presId="urn:microsoft.com/office/officeart/2005/8/layout/hierarchy3"/>
    <dgm:cxn modelId="{2158772E-6221-42F5-A397-26C9688365A7}" type="presParOf" srcId="{DC2C0B19-F690-49A4-A03C-01712F384AA1}" destId="{8C78BE99-532D-409F-8860-5887268DEFAF}" srcOrd="1" destOrd="0" presId="urn:microsoft.com/office/officeart/2005/8/layout/hierarchy3"/>
    <dgm:cxn modelId="{9D47D773-8390-4B97-A43E-0CCE9088E923}" type="presParOf" srcId="{DC2C0B19-F690-49A4-A03C-01712F384AA1}" destId="{B833BA2E-E146-49F4-AC1C-7B057881CD4E}" srcOrd="2" destOrd="0" presId="urn:microsoft.com/office/officeart/2005/8/layout/hierarchy3"/>
    <dgm:cxn modelId="{362AFB6B-9217-4232-AE54-863800BD0BE2}" type="presParOf" srcId="{DC2C0B19-F690-49A4-A03C-01712F384AA1}" destId="{AEEE3E82-8669-4FD9-89AA-BE423C48D39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ED963-2CAE-4BF9-B3BB-EC9B73C144BD}">
      <dsp:nvSpPr>
        <dsp:cNvPr id="0" name=""/>
        <dsp:cNvSpPr/>
      </dsp:nvSpPr>
      <dsp:spPr>
        <a:xfrm>
          <a:off x="1208566" y="288029"/>
          <a:ext cx="2263464" cy="1751546"/>
        </a:xfrm>
        <a:prstGeom prst="pieWedg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71519" y="801045"/>
        <a:ext cx="1600511" cy="1238530"/>
      </dsp:txXfrm>
    </dsp:sp>
    <dsp:sp modelId="{5B0EF4D0-C988-445F-8D7B-2B60F664F09C}">
      <dsp:nvSpPr>
        <dsp:cNvPr id="0" name=""/>
        <dsp:cNvSpPr/>
      </dsp:nvSpPr>
      <dsp:spPr>
        <a:xfrm rot="5400000">
          <a:off x="3755660" y="55060"/>
          <a:ext cx="1780318" cy="2246272"/>
        </a:xfrm>
        <a:prstGeom prst="pieWedg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3522684" y="809480"/>
        <a:ext cx="1588354" cy="1258875"/>
      </dsp:txXfrm>
    </dsp:sp>
    <dsp:sp modelId="{6D0EF3D4-C4A1-46D5-B307-EB802DE6E2D3}">
      <dsp:nvSpPr>
        <dsp:cNvPr id="0" name=""/>
        <dsp:cNvSpPr/>
      </dsp:nvSpPr>
      <dsp:spPr>
        <a:xfrm rot="10800000">
          <a:off x="3453799" y="2104015"/>
          <a:ext cx="2305557" cy="1759712"/>
        </a:xfrm>
        <a:prstGeom prst="pieWedge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b="1" kern="1200" dirty="0"/>
        </a:p>
      </dsp:txBody>
      <dsp:txXfrm rot="10800000">
        <a:off x="3453799" y="2104015"/>
        <a:ext cx="1630275" cy="1244304"/>
      </dsp:txXfrm>
    </dsp:sp>
    <dsp:sp modelId="{0C437DA9-42A0-4970-94B4-03297BE1542B}">
      <dsp:nvSpPr>
        <dsp:cNvPr id="0" name=""/>
        <dsp:cNvSpPr/>
      </dsp:nvSpPr>
      <dsp:spPr>
        <a:xfrm rot="16200000">
          <a:off x="1427835" y="1897733"/>
          <a:ext cx="1759712" cy="2172276"/>
        </a:xfrm>
        <a:prstGeom prst="pieWedg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chemeClr val="tx1"/>
            </a:solidFill>
            <a:effectLst/>
          </a:endParaRPr>
        </a:p>
      </dsp:txBody>
      <dsp:txXfrm rot="5400000">
        <a:off x="1857799" y="2104015"/>
        <a:ext cx="1536031" cy="1244304"/>
      </dsp:txXfrm>
    </dsp:sp>
    <dsp:sp modelId="{7092DC1A-BB26-4B9C-BD1E-D8DE89552EDD}">
      <dsp:nvSpPr>
        <dsp:cNvPr id="0" name=""/>
        <dsp:cNvSpPr/>
      </dsp:nvSpPr>
      <dsp:spPr>
        <a:xfrm>
          <a:off x="3055845" y="1527944"/>
          <a:ext cx="832586" cy="81635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BE1CE-56EF-48AC-983A-91E6F20564E1}">
      <dsp:nvSpPr>
        <dsp:cNvPr id="0" name=""/>
        <dsp:cNvSpPr/>
      </dsp:nvSpPr>
      <dsp:spPr>
        <a:xfrm rot="10800000">
          <a:off x="3055833" y="1791713"/>
          <a:ext cx="832599" cy="81634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4F56E-38B9-48FE-B67A-4647578645DF}">
      <dsp:nvSpPr>
        <dsp:cNvPr id="0" name=""/>
        <dsp:cNvSpPr/>
      </dsp:nvSpPr>
      <dsp:spPr>
        <a:xfrm>
          <a:off x="386" y="237153"/>
          <a:ext cx="2302005" cy="11510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Информационные технологии</a:t>
          </a:r>
          <a:endParaRPr lang="ru-RU" sz="2100" kern="1200" dirty="0"/>
        </a:p>
      </dsp:txBody>
      <dsp:txXfrm>
        <a:off x="34098" y="270865"/>
        <a:ext cx="2234581" cy="1083578"/>
      </dsp:txXfrm>
    </dsp:sp>
    <dsp:sp modelId="{850BF7A0-E4D0-4C9C-B352-4EFF7A2F1A47}">
      <dsp:nvSpPr>
        <dsp:cNvPr id="0" name=""/>
        <dsp:cNvSpPr/>
      </dsp:nvSpPr>
      <dsp:spPr>
        <a:xfrm>
          <a:off x="230587" y="1388156"/>
          <a:ext cx="230587" cy="9206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0687"/>
              </a:lnTo>
              <a:lnTo>
                <a:pt x="230587" y="9206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8BE99-532D-409F-8860-5887268DEFAF}">
      <dsp:nvSpPr>
        <dsp:cNvPr id="0" name=""/>
        <dsp:cNvSpPr/>
      </dsp:nvSpPr>
      <dsp:spPr>
        <a:xfrm>
          <a:off x="461174" y="1733342"/>
          <a:ext cx="2707177" cy="1151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u="none" kern="1200" dirty="0" smtClean="0"/>
            <a:t>«Компьютерный вернисаж»</a:t>
          </a:r>
          <a:br>
            <a:rPr lang="ru-RU" sz="1600" b="1" i="0" u="none" kern="1200" dirty="0" smtClean="0"/>
          </a:br>
          <a:r>
            <a:rPr lang="ru-RU" sz="1600" b="1" i="0" u="none" kern="1200" dirty="0" smtClean="0"/>
            <a:t>районный конкурс-фестиваль</a:t>
          </a:r>
          <a:br>
            <a:rPr lang="ru-RU" sz="1600" b="1" i="0" u="none" kern="1200" dirty="0" smtClean="0"/>
          </a:br>
          <a:r>
            <a:rPr lang="ru-RU" sz="1600" b="1" i="0" u="none" kern="1200" dirty="0" smtClean="0"/>
            <a:t>(ноябрь)</a:t>
          </a:r>
          <a:endParaRPr lang="ru-RU" sz="1600" b="1" kern="1200" dirty="0"/>
        </a:p>
      </dsp:txBody>
      <dsp:txXfrm>
        <a:off x="494886" y="1767054"/>
        <a:ext cx="2639753" cy="1083578"/>
      </dsp:txXfrm>
    </dsp:sp>
    <dsp:sp modelId="{B833BA2E-E146-49F4-AC1C-7B057881CD4E}">
      <dsp:nvSpPr>
        <dsp:cNvPr id="0" name=""/>
        <dsp:cNvSpPr/>
      </dsp:nvSpPr>
      <dsp:spPr>
        <a:xfrm>
          <a:off x="230587" y="1388156"/>
          <a:ext cx="230200" cy="2302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2005"/>
              </a:lnTo>
              <a:lnTo>
                <a:pt x="230200" y="23020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EE3E82-8669-4FD9-89AA-BE423C48D398}">
      <dsp:nvSpPr>
        <dsp:cNvPr id="0" name=""/>
        <dsp:cNvSpPr/>
      </dsp:nvSpPr>
      <dsp:spPr>
        <a:xfrm>
          <a:off x="460787" y="3114660"/>
          <a:ext cx="2707177" cy="1151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u="none" kern="1200" dirty="0" smtClean="0"/>
            <a:t>«ИНФОМИР»</a:t>
          </a:r>
          <a:br>
            <a:rPr lang="ru-RU" sz="1600" b="1" i="0" u="none" kern="1200" dirty="0" smtClean="0"/>
          </a:br>
          <a:r>
            <a:rPr lang="ru-RU" sz="1600" b="1" i="0" u="none" kern="1200" dirty="0" smtClean="0"/>
            <a:t>III районный конкурс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u="none" kern="1200" dirty="0" smtClean="0"/>
            <a:t>по информатике и ИКТ</a:t>
          </a:r>
          <a:br>
            <a:rPr lang="ru-RU" sz="1600" b="1" i="0" u="none" kern="1200" dirty="0" smtClean="0"/>
          </a:br>
          <a:r>
            <a:rPr lang="ru-RU" sz="1600" b="1" i="0" u="none" kern="1200" dirty="0" smtClean="0"/>
            <a:t>(февраль)</a:t>
          </a:r>
          <a:endParaRPr lang="ru-RU" sz="1600" b="1" kern="1200" dirty="0"/>
        </a:p>
      </dsp:txBody>
      <dsp:txXfrm>
        <a:off x="494499" y="3148372"/>
        <a:ext cx="2639753" cy="108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F1807-2273-4D9D-9609-2685551BD68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EE037-422D-4985-AECB-1EFAAA994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07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EE037-422D-4985-AECB-1EFAAA99485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31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EE037-422D-4985-AECB-1EFAAA99485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28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01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39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92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90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45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35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90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62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471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93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26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8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07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939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83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8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25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35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73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Сетевой проект "Инженерное мышление и научно-техническое творчество"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8A955-8BEA-42A0-A54D-A14FE63D8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69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Сетевой проект "Инженерное мышление и научно-техническое творчество"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8A955-8BEA-42A0-A54D-A14FE63D81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2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&#1055;&#1088;&#1080;&#1083;&#1086;&#1078;&#1077;&#1085;&#1080;&#1077;%202.docx" TargetMode="External"/><Relationship Id="rId7" Type="http://schemas.openxmlformats.org/officeDocument/2006/relationships/image" Target="../media/image32.jpeg"/><Relationship Id="rId2" Type="http://schemas.openxmlformats.org/officeDocument/2006/relationships/hyperlink" Target="&#1055;&#1088;&#1080;&#1083;&#1086;&#1078;&#1077;&#1085;&#1080;&#1077;%201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&#1055;&#1088;&#1080;&#1083;&#1086;&#1078;&#1077;&#1085;&#1080;&#1077;%204.docx" TargetMode="External"/><Relationship Id="rId4" Type="http://schemas.openxmlformats.org/officeDocument/2006/relationships/hyperlink" Target="&#1055;&#1088;&#1080;&#1083;&#1086;&#1078;&#1077;&#1085;&#1080;&#1077;%203.docx" TargetMode="External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2.png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es.google.com/view/ddutstoengineer/%D0%B3%D0%BB%D0%B0%D0%B2%D0%BD%D0%B0%D1%8F?authuser=0" TargetMode="Externa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hyperlink" Target="&#1055;&#1040;&#1057;&#1055;&#1054;&#1056;&#1058;%20&#1057;&#1045;&#1058;&#1045;&#1042;&#1054;&#1043;&#1054;%20&#1055;&#1056;&#1054;&#1045;&#1050;&#1058;&#1040;.doc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3;&#1072;&#1085;%20&#1084;&#1077;&#1088;&#1086;&#1087;&#1088;&#1080;&#1103;&#1090;&#1080;&#1081;.docx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&#1055;&#1088;&#1086;&#1075;&#1088;&#1072;&#1084;&#1084;&#1099;.bm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55314"/>
            <a:ext cx="7668852" cy="1974081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BB12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СЕТЕВОЙ ПРОЕКТ</a:t>
            </a: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«Инженерное мышление и научно-техническое творчество»</a:t>
            </a:r>
            <a:endParaRPr lang="ru-RU" sz="3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8724" y="3789518"/>
            <a:ext cx="4248472" cy="2807835"/>
          </a:xfrm>
        </p:spPr>
        <p:txBody>
          <a:bodyPr>
            <a:normAutofit fontScale="77500" lnSpcReduction="20000"/>
          </a:bodyPr>
          <a:lstStyle/>
          <a:p>
            <a:r>
              <a:rPr lang="ru-RU" sz="2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об </a:t>
            </a:r>
            <a:r>
              <a:rPr lang="ru-RU" sz="2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авторах и СТО: </a:t>
            </a:r>
            <a:endParaRPr lang="ru-RU" sz="2200" u="sng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2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Коротеева Ольга Сергеевна,</a:t>
            </a:r>
          </a:p>
          <a:p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заведующий </a:t>
            </a:r>
            <a:endParaRPr lang="ru-RU" sz="2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спортивно-техническим отделом</a:t>
            </a:r>
            <a:endParaRPr lang="ru-RU" sz="2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Панкратова Людмила Павловна, </a:t>
            </a:r>
            <a:r>
              <a:rPr lang="ru-RU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методист </a:t>
            </a:r>
          </a:p>
          <a:p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Сайт отдела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https://sites.google.com/site/stoddutfru/</a:t>
            </a: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Сайт проекта 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https://sites.google.com/view/ddutstoengineer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574401" y="3717032"/>
            <a:ext cx="4390087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0502" y="3957335"/>
            <a:ext cx="4464496" cy="1824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об организации: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ГБУ ДО ДДЮТ Фрунзенского района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Web-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сайт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ddut.ru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Телефон  8 (812) 774-52-05, доб. 213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Электронная почта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ddutsto@gmail.com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9" name="Picture 5" descr="C:\Program Files\Microsoft Office\MEDIA\OFFICE14\Lines\BD10358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80801" y="4803754"/>
            <a:ext cx="3528394" cy="5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наклейка без фон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72" y="2264731"/>
            <a:ext cx="1595755" cy="1608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43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624" y="260648"/>
            <a:ext cx="80717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Характеристика этапов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реализации проекта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2414436" y="1494983"/>
            <a:ext cx="6334027" cy="1224136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rgbClr val="C00000"/>
                </a:solidFill>
              </a:rPr>
              <a:t>ЭТАП 1. Подготовительный</a:t>
            </a:r>
            <a:r>
              <a:rPr lang="en-US" sz="1600" b="1" u="sng" dirty="0" smtClean="0">
                <a:solidFill>
                  <a:srgbClr val="C00000"/>
                </a:solidFill>
              </a:rPr>
              <a:t> (2016-2017)</a:t>
            </a:r>
            <a:endParaRPr lang="ru-RU" sz="1600" b="1" u="sng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Разработка концепции, цель, задачи, направления деятельности;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Ресурсы: материально-технические, методические, кадровые, информационные;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Критерии оценки проекта, отдельных направлений и этапов.</a:t>
            </a:r>
            <a:endParaRPr lang="ru-RU" sz="1600" dirty="0"/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274232" y="2770238"/>
            <a:ext cx="6097968" cy="1224136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rgbClr val="C00000"/>
                </a:solidFill>
              </a:rPr>
              <a:t>ЭТАП 2. Конструктивный</a:t>
            </a:r>
            <a:r>
              <a:rPr lang="en-US" sz="1600" b="1" u="sng" dirty="0" smtClean="0">
                <a:solidFill>
                  <a:srgbClr val="C00000"/>
                </a:solidFill>
              </a:rPr>
              <a:t> (2017-2018)</a:t>
            </a:r>
            <a:endParaRPr lang="ru-RU" sz="1600" b="1" u="sng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Разработка и реализация системы мероприятий для учащихся;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Разработка и реализация системы мероприятий для педагогов (конкурсы, семинары, самообразование и пр.)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Мониторинговые исследования по разным направлениям.</a:t>
            </a:r>
            <a:endParaRPr lang="ru-RU" sz="1600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450918" y="4078311"/>
            <a:ext cx="6342522" cy="1224136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rgbClr val="C00000"/>
                </a:solidFill>
              </a:rPr>
              <a:t>ЭТАП 3. Аналитический</a:t>
            </a:r>
            <a:r>
              <a:rPr lang="en-US" sz="1600" b="1" u="sng" dirty="0" smtClean="0">
                <a:solidFill>
                  <a:srgbClr val="C00000"/>
                </a:solidFill>
              </a:rPr>
              <a:t> (2018-2019)</a:t>
            </a:r>
            <a:endParaRPr lang="ru-RU" sz="1600" b="1" u="sng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Представление опыта работы на мероприятиях разного уровня в различной форме;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Обобщение результатов мониторинговых исследований;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Подготовка материалов по обобщению опыта работы по проекту.</a:t>
            </a:r>
            <a:endParaRPr lang="ru-RU" sz="1600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06791" y="5302447"/>
            <a:ext cx="6480720" cy="1224136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rgbClr val="C00000"/>
                </a:solidFill>
              </a:rPr>
              <a:t>ЭТАП 4. Итоговый</a:t>
            </a:r>
            <a:r>
              <a:rPr lang="en-US" sz="1600" b="1" u="sng" dirty="0" smtClean="0">
                <a:solidFill>
                  <a:srgbClr val="C00000"/>
                </a:solidFill>
              </a:rPr>
              <a:t> (2019-2020)</a:t>
            </a:r>
            <a:endParaRPr lang="ru-RU" sz="1600" b="1" u="sng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Аналитическая работа по эффективности реализации проекта;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Подготовка материалов к презентации итогов работы по проекту: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Мероприятия по организации просветительской деятельности.</a:t>
            </a:r>
            <a:endParaRPr lang="ru-RU" sz="1600" dirty="0"/>
          </a:p>
        </p:txBody>
      </p:sp>
      <p:pic>
        <p:nvPicPr>
          <p:cNvPr id="8194" name="Picture 2" descr="https://img05.rl0.ru/ecb845e82f060c6d4f3bf1e747e2a43b/c1280x950/sozdanie-saytov-v-mitino.ru/d/1078884/d/seo1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9" y="1399142"/>
            <a:ext cx="1778494" cy="131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mg03.rl0.ru/3a560b978dbdf44992d8ffbdb3e44221/c800x600/jointhejoy.ru/sites/default/files/pole.jpg?13516104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741" y="2903826"/>
            <a:ext cx="1400462" cy="105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mg08.rl0.ru/443ed8b8a485a0dc68242cde6f710a94/c550x367/mayaksbor.ru/upload/resize_cache/iblock/bbb/550_367_2/bbbfdc70503272907f36caef58179e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161870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mg09.rl0.ru/08133303dab54fc481e5de15b9a95ea3/c1000x655/rup-nao.ru/images/news/2015-09-02/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741" y="5325492"/>
            <a:ext cx="1779699" cy="11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6583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649119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0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052736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</a:t>
            </a:r>
            <a:r>
              <a:rPr lang="ru-RU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</a:t>
            </a:r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РЕЗУЛЬТАТИВНЫЙ</a:t>
            </a:r>
            <a:endParaRPr lang="ru-RU" sz="4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2564904"/>
            <a:ext cx="3960440" cy="247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98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26" y="4747096"/>
            <a:ext cx="2560611" cy="1924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260648"/>
            <a:ext cx="8229600" cy="8842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реализации проекта</a:t>
            </a:r>
            <a:endParaRPr lang="ru-RU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638661" y="2495917"/>
            <a:ext cx="3193996" cy="1016871"/>
          </a:xfrm>
          <a:prstGeom prst="flowChartAlternateProcess">
            <a:avLst/>
          </a:prstGeom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Разработаны 6 новых образовательных программ технической направленности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539552" y="4075757"/>
            <a:ext cx="3240360" cy="1296144"/>
          </a:xfrm>
          <a:prstGeom prst="flowChartAlternateProcess">
            <a:avLst/>
          </a:prstGeom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Кабинеты оснащены новым оборудованием, модернизированы ПК и другие технические средства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423" y="145940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Программно-методическое и материально-техническое обеспечение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716016" y="2451348"/>
            <a:ext cx="3960440" cy="675195"/>
          </a:xfrm>
          <a:prstGeom prst="flowChartAlternateProcess">
            <a:avLst/>
          </a:prstGeom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Разработана система мероприятий для учащихся и педагогов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6306" y="145940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Организационное и содержательное обеспечение мероприятий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>
            <a:off x="4608004" y="3872396"/>
            <a:ext cx="1764196" cy="504056"/>
          </a:xfrm>
          <a:prstGeom prst="round1Rect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Калейдоскоп проектов</a:t>
            </a:r>
            <a:endParaRPr lang="ru-RU" i="1" dirty="0"/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>
            <a:off x="6912260" y="3872396"/>
            <a:ext cx="1764196" cy="504056"/>
          </a:xfrm>
          <a:prstGeom prst="round1Rect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Профессия - инженер</a:t>
            </a:r>
            <a:endParaRPr lang="ru-RU" i="1" dirty="0"/>
          </a:p>
        </p:txBody>
      </p:sp>
      <p:sp>
        <p:nvSpPr>
          <p:cNvPr id="13" name="Прямоугольник с одним скругленным углом 12"/>
          <p:cNvSpPr/>
          <p:nvPr/>
        </p:nvSpPr>
        <p:spPr>
          <a:xfrm>
            <a:off x="5742130" y="4747096"/>
            <a:ext cx="1764196" cy="504056"/>
          </a:xfrm>
          <a:prstGeom prst="round1Rect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Курсы ДО</a:t>
            </a:r>
            <a:endParaRPr lang="ru-RU" i="1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5364088" y="3126543"/>
            <a:ext cx="144016" cy="74585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7722350" y="3126543"/>
            <a:ext cx="144016" cy="74585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552220" y="3126543"/>
            <a:ext cx="122318" cy="162055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3" y="1383519"/>
            <a:ext cx="470477" cy="4704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41" y="1383519"/>
            <a:ext cx="470477" cy="470477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138506" y="6489373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7002522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1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3BC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 animBg="1"/>
      <p:bldP spid="8" grpId="0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Результаты реализации проекта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283139" y="2060849"/>
            <a:ext cx="2088664" cy="1148366"/>
          </a:xfrm>
          <a:prstGeom prst="flowChartAlternateProcess">
            <a:avLst/>
          </a:prstGeom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Уровень информатизации образовательного пространства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429433" y="5129758"/>
            <a:ext cx="2051344" cy="1113951"/>
          </a:xfrm>
          <a:prstGeom prst="flowChartAlternateProcess">
            <a:avLst/>
          </a:prstGeom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Критерии для оценки эффективности реализации проекта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165" y="153567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Мониторинговые исследования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716016" y="2161093"/>
            <a:ext cx="3960440" cy="675195"/>
          </a:xfrm>
          <a:prstGeom prst="flowChartAlternateProcess">
            <a:avLst/>
          </a:prstGeom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Опыт и результаты представлены (статьи, выступления, проекты)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53567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Просветительская  деятельность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>
            <a:off x="6984268" y="3620368"/>
            <a:ext cx="1764196" cy="672728"/>
          </a:xfrm>
          <a:prstGeom prst="round1Rect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Городской уровень - 8</a:t>
            </a:r>
            <a:endParaRPr lang="ru-RU" i="1" dirty="0"/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>
            <a:off x="4732995" y="5129756"/>
            <a:ext cx="1764196" cy="747515"/>
          </a:xfrm>
          <a:prstGeom prst="round1Rect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Районный уровень - 7</a:t>
            </a:r>
            <a:endParaRPr lang="ru-RU" i="1" dirty="0"/>
          </a:p>
        </p:txBody>
      </p:sp>
      <p:sp>
        <p:nvSpPr>
          <p:cNvPr id="13" name="Прямоугольник с одним скругленным углом 12"/>
          <p:cNvSpPr/>
          <p:nvPr/>
        </p:nvSpPr>
        <p:spPr>
          <a:xfrm>
            <a:off x="6984268" y="5128037"/>
            <a:ext cx="1764196" cy="747515"/>
          </a:xfrm>
          <a:prstGeom prst="round1Rect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ДДЮТ - 10</a:t>
            </a:r>
            <a:endParaRPr lang="ru-RU" i="1" dirty="0"/>
          </a:p>
        </p:txBody>
      </p:sp>
      <p:sp>
        <p:nvSpPr>
          <p:cNvPr id="15" name="Стрелка вниз 14"/>
          <p:cNvSpPr/>
          <p:nvPr/>
        </p:nvSpPr>
        <p:spPr>
          <a:xfrm flipH="1">
            <a:off x="7737658" y="2836288"/>
            <a:ext cx="110614" cy="745853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6703899" y="2836288"/>
            <a:ext cx="107357" cy="1742617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77" y="1434529"/>
            <a:ext cx="470477" cy="470477"/>
          </a:xfrm>
          <a:prstGeom prst="rect">
            <a:avLst/>
          </a:prstGeom>
        </p:spPr>
      </p:pic>
      <p:sp>
        <p:nvSpPr>
          <p:cNvPr id="28" name="Прямоугольник с одним скругленным углом 27"/>
          <p:cNvSpPr/>
          <p:nvPr/>
        </p:nvSpPr>
        <p:spPr>
          <a:xfrm>
            <a:off x="4622381" y="3620368"/>
            <a:ext cx="1764196" cy="672728"/>
          </a:xfrm>
          <a:prstGeom prst="round1Rect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Всероссийский уровень - 8</a:t>
            </a:r>
            <a:endParaRPr lang="ru-RU" i="1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9" y="1421958"/>
            <a:ext cx="470477" cy="470477"/>
          </a:xfrm>
          <a:prstGeom prst="rect">
            <a:avLst/>
          </a:prstGeom>
        </p:spPr>
      </p:pic>
      <p:sp>
        <p:nvSpPr>
          <p:cNvPr id="30" name="Стрелка вверх 29"/>
          <p:cNvSpPr/>
          <p:nvPr/>
        </p:nvSpPr>
        <p:spPr>
          <a:xfrm>
            <a:off x="3368105" y="4637667"/>
            <a:ext cx="136679" cy="490370"/>
          </a:xfrm>
          <a:prstGeom prst="upArrow">
            <a:avLst/>
          </a:prstGeom>
          <a:solidFill>
            <a:srgbClr val="C000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flipH="1">
            <a:off x="5504479" y="2836288"/>
            <a:ext cx="110614" cy="745853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5632445" y="4557459"/>
            <a:ext cx="2248684" cy="572299"/>
            <a:chOff x="5632445" y="4557459"/>
            <a:chExt cx="2248684" cy="572299"/>
          </a:xfrm>
        </p:grpSpPr>
        <p:cxnSp>
          <p:nvCxnSpPr>
            <p:cNvPr id="23" name="Прямая соединительная линия 22"/>
            <p:cNvCxnSpPr>
              <a:stCxn id="33" idx="0"/>
              <a:endCxn id="36" idx="0"/>
            </p:cNvCxnSpPr>
            <p:nvPr/>
          </p:nvCxnSpPr>
          <p:spPr>
            <a:xfrm flipV="1">
              <a:off x="5669146" y="4557459"/>
              <a:ext cx="2175283" cy="21447"/>
            </a:xfrm>
            <a:prstGeom prst="lin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Стрелка вниз 32"/>
            <p:cNvSpPr/>
            <p:nvPr/>
          </p:nvSpPr>
          <p:spPr>
            <a:xfrm>
              <a:off x="5632445" y="4578906"/>
              <a:ext cx="73401" cy="550852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Стрелка вниз 35"/>
            <p:cNvSpPr/>
            <p:nvPr/>
          </p:nvSpPr>
          <p:spPr>
            <a:xfrm>
              <a:off x="7807728" y="4557459"/>
              <a:ext cx="73401" cy="550850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Блок-схема: альтернативный процесс 25"/>
          <p:cNvSpPr/>
          <p:nvPr/>
        </p:nvSpPr>
        <p:spPr>
          <a:xfrm>
            <a:off x="283139" y="5128037"/>
            <a:ext cx="2088664" cy="1113951"/>
          </a:xfrm>
          <a:prstGeom prst="flowChartAlternateProcess">
            <a:avLst/>
          </a:prstGeom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Критерии для проведения внешней экспертизы 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2429433" y="2060848"/>
            <a:ext cx="2051344" cy="1148368"/>
          </a:xfrm>
          <a:prstGeom prst="flowChartAlternateProcess">
            <a:avLst/>
          </a:prstGeom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Уровень информационной культуры педагога и учащегося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0783" y="3766357"/>
            <a:ext cx="3242320" cy="8713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Кластерная система обработки результатов мониторинга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Стрелка вверх 31"/>
          <p:cNvSpPr/>
          <p:nvPr/>
        </p:nvSpPr>
        <p:spPr>
          <a:xfrm>
            <a:off x="1327471" y="4637667"/>
            <a:ext cx="136679" cy="490370"/>
          </a:xfrm>
          <a:prstGeom prst="upArrow">
            <a:avLst/>
          </a:prstGeom>
          <a:solidFill>
            <a:srgbClr val="C000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327471" y="3209214"/>
            <a:ext cx="136679" cy="557143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3343488" y="3209213"/>
            <a:ext cx="136679" cy="557143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10400" y="6468472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b="1" smtClean="0">
                <a:solidFill>
                  <a:schemeClr val="accent1">
                    <a:lumMod val="50000"/>
                  </a:schemeClr>
                </a:solidFill>
              </a:rPr>
              <a:t>13</a:t>
            </a:fld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97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500"/>
                            </p:stCondLst>
                            <p:childTnLst>
                              <p:par>
                                <p:cTn id="7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500"/>
                            </p:stCondLst>
                            <p:childTnLst>
                              <p:par>
                                <p:cTn id="9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5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3BC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  <p:set>
                                      <p:cBhvr>
                                        <p:cTn id="1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8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 animBg="1"/>
      <p:bldP spid="8" grpId="0"/>
      <p:bldP spid="10" grpId="0" animBg="1"/>
      <p:bldP spid="12" grpId="0" animBg="1"/>
      <p:bldP spid="13" grpId="0" animBg="1"/>
      <p:bldP spid="15" grpId="0" animBg="1"/>
      <p:bldP spid="16" grpId="0" animBg="1"/>
      <p:bldP spid="28" grpId="0" animBg="1"/>
      <p:bldP spid="30" grpId="0" animBg="1"/>
      <p:bldP spid="34" grpId="0" animBg="1"/>
      <p:bldP spid="26" grpId="0" animBg="1"/>
      <p:bldP spid="27" grpId="0" animBg="1"/>
      <p:bldP spid="3" grpId="0" animBg="1"/>
      <p:bldP spid="32" grpId="0" animBg="1"/>
      <p:bldP spid="9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развития сетевого сотрудничества</a:t>
            </a:r>
            <a:endParaRPr lang="ru-RU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491064" cy="4781128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/>
              <a:t>Увеличение количества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сетевых партнеров</a:t>
            </a:r>
            <a:r>
              <a:rPr lang="ru-RU" sz="2400" dirty="0"/>
              <a:t>;</a:t>
            </a:r>
          </a:p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</a:t>
            </a:r>
            <a:r>
              <a:rPr lang="ru-RU" sz="2400" dirty="0" smtClean="0"/>
              <a:t> спектра разных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видов и форм сетевого взаимодействия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Развитие и использование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 дистанционного образования для учащихся и педагогов </a:t>
            </a:r>
            <a:r>
              <a:rPr lang="ru-RU" sz="2400" dirty="0" smtClean="0"/>
              <a:t>с использованием ресурсов сетевых партнеров;</a:t>
            </a:r>
          </a:p>
          <a:p>
            <a:r>
              <a:rPr lang="ru-RU" sz="2400" dirty="0" smtClean="0"/>
              <a:t>Разнообразие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дистанционных мероприятий </a:t>
            </a:r>
            <a:r>
              <a:rPr lang="ru-RU" sz="2400" dirty="0" smtClean="0"/>
              <a:t>для учащихся и педагогов; </a:t>
            </a:r>
          </a:p>
          <a:p>
            <a:r>
              <a:rPr lang="ru-RU" sz="2400" dirty="0" smtClean="0"/>
              <a:t>Разработка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сетевой образовательной программы </a:t>
            </a:r>
            <a:r>
              <a:rPr lang="ru-RU" sz="2400" dirty="0" smtClean="0"/>
              <a:t>для обучения учащихся;</a:t>
            </a:r>
          </a:p>
          <a:p>
            <a:r>
              <a:rPr lang="ru-RU" sz="2400" dirty="0" smtClean="0"/>
              <a:t>Систематическое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обобщение опыта работы </a:t>
            </a:r>
            <a:r>
              <a:rPr lang="ru-RU" sz="2400" dirty="0" smtClean="0"/>
              <a:t>и представление его на разных уровнях и мероприятиях;</a:t>
            </a:r>
          </a:p>
          <a:p>
            <a:r>
              <a:rPr lang="ru-RU" sz="2400" dirty="0" smtClean="0"/>
              <a:t>Создание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цифровой образовательной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среды </a:t>
            </a:r>
            <a:r>
              <a:rPr lang="ru-RU" sz="2400" dirty="0" smtClean="0"/>
              <a:t>для </a:t>
            </a:r>
            <a:r>
              <a:rPr lang="ru-RU" sz="2400" dirty="0" smtClean="0"/>
              <a:t>учащихся и педагогов.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74" y="1380406"/>
            <a:ext cx="2309689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911" y="4077072"/>
            <a:ext cx="1944216" cy="1944216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60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Приложения</a:t>
            </a:r>
            <a:endParaRPr lang="ru-RU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823" y="5589741"/>
            <a:ext cx="6566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ПРОЕКТ«ИНЖЕНЕРНОЕ </a:t>
            </a:r>
            <a:r>
              <a:rPr lang="ru-RU" dirty="0"/>
              <a:t>МЫШЛЕНИЕ И НАУЧНО-ТЕХНИЧЕСКОЕ ТВОРЧЕСТВО»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580" y="1585626"/>
            <a:ext cx="6222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РЕЗУЛЬТАТЫ МОНИТОРИНГА </a:t>
            </a:r>
            <a:r>
              <a:rPr lang="ru-RU" dirty="0" smtClean="0"/>
              <a:t>ПО ИНФОРМАТИЗАЦИИ ОБРАЗОВАТЕЛЬНОГО ПРОСТРАНСТВА ЗА </a:t>
            </a:r>
            <a:r>
              <a:rPr lang="ru-RU" dirty="0"/>
              <a:t>ДВА УЧЕБНЫХ ГОДА: 2015-2016 и 2016-2017 </a:t>
            </a:r>
            <a:r>
              <a:rPr lang="ru-RU" dirty="0" smtClean="0"/>
              <a:t>уч. гг.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5313" y="3166839"/>
            <a:ext cx="711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МОНИТОРИНГ РАЗВИТИЯ ТВОРЧЕСКИХ СПОСОБНОСТЕЙ УЧАЩИХСЯ </a:t>
            </a:r>
            <a:r>
              <a:rPr lang="ru-RU" dirty="0"/>
              <a:t>КОЛЛЕКТИВОВ ТЕХНИЧЕСКОЙ НАПРАВЛЕННОСТИ 2016-17 </a:t>
            </a:r>
            <a:r>
              <a:rPr lang="ru-RU" dirty="0" smtClean="0"/>
              <a:t>уч. гг.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4937" y="4365104"/>
            <a:ext cx="704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ТАБЛИЦА «ПОКАЗАТЕЛИ И ИНДИКАТОРЫ ИНЖЕНЕРНЫХ КОМПЕТЕНЦИЙ В ПРОГРАММАХ ТЕХНИЧЕСКОЙ НАПРАВЛЕННОСТИ»</a:t>
            </a:r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395536" y="1209183"/>
            <a:ext cx="2174055" cy="419617"/>
          </a:xfrm>
          <a:prstGeom prst="round2Same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2" action="ppaction://hlinkfile"/>
              </a:rPr>
              <a:t>Приложение 1</a:t>
            </a:r>
            <a:endParaRPr lang="ru-RU" b="1" dirty="0"/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399451" y="2738458"/>
            <a:ext cx="2174055" cy="419617"/>
          </a:xfrm>
          <a:prstGeom prst="round2Same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3" action="ppaction://hlinkfile"/>
              </a:rPr>
              <a:t>Приложение 2</a:t>
            </a:r>
            <a:endParaRPr lang="ru-RU" b="1" dirty="0"/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420177" y="3938291"/>
            <a:ext cx="2174055" cy="419617"/>
          </a:xfrm>
          <a:prstGeom prst="round2Same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4" action="ppaction://hlinkfile"/>
              </a:rPr>
              <a:t>Приложение 3</a:t>
            </a:r>
            <a:endParaRPr lang="ru-RU" b="1" dirty="0"/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395535" y="5157192"/>
            <a:ext cx="2174055" cy="419617"/>
          </a:xfrm>
          <a:prstGeom prst="round2Same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5" action="ppaction://hlinkfile"/>
              </a:rPr>
              <a:t>Приложение 4</a:t>
            </a:r>
            <a:endParaRPr lang="ru-RU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30" y="2309409"/>
            <a:ext cx="1577896" cy="10098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913" y="5275843"/>
            <a:ext cx="1889654" cy="10798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11" y="3742675"/>
            <a:ext cx="1223058" cy="11247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908720"/>
            <a:ext cx="1541213" cy="1148355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7617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82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718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МЕРОПРИЯТИЯ ПО ПРОЕКТУ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237312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>
          <a:xfrm>
            <a:off x="467544" y="6093296"/>
            <a:ext cx="2133600" cy="365125"/>
          </a:xfrm>
        </p:spPr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pic>
        <p:nvPicPr>
          <p:cNvPr id="26" name="Picture 6" descr="T:\КОНКУРСЫ для детей\КОНКУРСЫ 2017-2018\Компьютерные конкурсы\ИНФОМИР_РАЙОННЫЙ\Фотографии 22.02.2018\На сайт\DSC_04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73" y="4045295"/>
            <a:ext cx="2248284" cy="17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olga\Desktop\Новая папка\IMG_37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30" y="1961835"/>
            <a:ext cx="2629516" cy="19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olga\Desktop\Новая папка\1fKuBtCjsq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58" y="3930254"/>
            <a:ext cx="2581146" cy="19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olga\Desktop\Новая папка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2" y="1916420"/>
            <a:ext cx="2703121" cy="201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olga\Desktop\Новая папка\IMG_37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1" y="4104320"/>
            <a:ext cx="2396865" cy="179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lga\Desktop\IMG_19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52" y="1962660"/>
            <a:ext cx="2567727" cy="192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48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90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спортивно-технического отдела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>
          <a:xfrm>
            <a:off x="485457" y="6237312"/>
            <a:ext cx="2133600" cy="365125"/>
          </a:xfrm>
        </p:spPr>
        <p:txBody>
          <a:bodyPr/>
          <a:lstStyle/>
          <a:p>
            <a:r>
              <a:rPr lang="ru-RU" smtClean="0"/>
              <a:t>30.10.2018 Всего слайдов 28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7" y="4208218"/>
            <a:ext cx="2011854" cy="13046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914" y="4208218"/>
            <a:ext cx="2011854" cy="13046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569" y="1399905"/>
            <a:ext cx="2011854" cy="13046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37" y="1380750"/>
            <a:ext cx="2135143" cy="1304657"/>
          </a:xfrm>
          <a:prstGeom prst="rect">
            <a:avLst/>
          </a:prstGeom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896190285"/>
              </p:ext>
            </p:extLst>
          </p:nvPr>
        </p:nvGraphicFramePr>
        <p:xfrm>
          <a:off x="834977" y="1399906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96635" y="1510446"/>
            <a:ext cx="19290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2</a:t>
            </a:r>
            <a:r>
              <a:rPr lang="ru-RU" sz="1600" dirty="0" smtClean="0"/>
              <a:t> </a:t>
            </a:r>
            <a:r>
              <a:rPr lang="ru-RU" sz="1600" dirty="0" err="1" smtClean="0"/>
              <a:t>районых</a:t>
            </a:r>
            <a:r>
              <a:rPr lang="ru-RU" sz="1600" dirty="0" smtClean="0"/>
              <a:t> конкурса</a:t>
            </a:r>
          </a:p>
          <a:p>
            <a:r>
              <a:rPr lang="ru-RU" sz="1600" b="1" dirty="0" smtClean="0">
                <a:solidFill>
                  <a:srgbClr val="00B050"/>
                </a:solidFill>
              </a:rPr>
              <a:t>1 городской</a:t>
            </a:r>
          </a:p>
          <a:p>
            <a:r>
              <a:rPr lang="en-US" sz="1600" dirty="0" smtClean="0"/>
              <a:t>~ </a:t>
            </a:r>
            <a:r>
              <a:rPr lang="ru-RU" sz="1600" dirty="0" smtClean="0"/>
              <a:t>40 ОУ</a:t>
            </a:r>
          </a:p>
          <a:p>
            <a:r>
              <a:rPr lang="en-US" sz="1600" dirty="0" smtClean="0"/>
              <a:t>~</a:t>
            </a:r>
            <a:r>
              <a:rPr lang="ru-RU" sz="1600" dirty="0" smtClean="0"/>
              <a:t>250 чел.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297728" y="1471259"/>
            <a:ext cx="16323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2 межрайонных</a:t>
            </a:r>
          </a:p>
          <a:p>
            <a:r>
              <a:rPr lang="ru-RU" sz="1600" dirty="0" smtClean="0"/>
              <a:t> фестиваля</a:t>
            </a:r>
          </a:p>
          <a:p>
            <a:r>
              <a:rPr lang="en-US" sz="1600" dirty="0" smtClean="0"/>
              <a:t>~</a:t>
            </a:r>
            <a:r>
              <a:rPr lang="ru-RU" sz="1600" dirty="0" smtClean="0"/>
              <a:t>21 ОУ</a:t>
            </a:r>
          </a:p>
          <a:p>
            <a:r>
              <a:rPr lang="en-US" sz="1600" dirty="0" smtClean="0"/>
              <a:t>~</a:t>
            </a:r>
            <a:r>
              <a:rPr lang="ru-RU" sz="1600" dirty="0" smtClean="0"/>
              <a:t>183 чел.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86201" y="4374101"/>
            <a:ext cx="20384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5 открытых </a:t>
            </a:r>
            <a:r>
              <a:rPr lang="ru-RU" sz="1600" b="1" dirty="0" err="1" smtClean="0">
                <a:solidFill>
                  <a:srgbClr val="00B050"/>
                </a:solidFill>
              </a:rPr>
              <a:t>районых</a:t>
            </a:r>
            <a:endParaRPr lang="ru-RU" sz="1600" dirty="0" smtClean="0">
              <a:solidFill>
                <a:srgbClr val="00B050"/>
              </a:solidFill>
            </a:endParaRPr>
          </a:p>
          <a:p>
            <a:r>
              <a:rPr lang="ru-RU" sz="1600" dirty="0" smtClean="0"/>
              <a:t>соревнований</a:t>
            </a:r>
          </a:p>
          <a:p>
            <a:r>
              <a:rPr lang="en-US" sz="1600" dirty="0" smtClean="0"/>
              <a:t>~</a:t>
            </a:r>
            <a:r>
              <a:rPr lang="ru-RU" sz="1600" dirty="0" smtClean="0"/>
              <a:t>16 ОУ </a:t>
            </a:r>
            <a:endParaRPr lang="en-US" sz="1600" dirty="0" smtClean="0"/>
          </a:p>
          <a:p>
            <a:r>
              <a:rPr lang="en-US" sz="1600" dirty="0"/>
              <a:t>~</a:t>
            </a:r>
            <a:r>
              <a:rPr lang="ru-RU" sz="1600" dirty="0" smtClean="0"/>
              <a:t>85 чел.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325505" y="4312546"/>
            <a:ext cx="141897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4 районных </a:t>
            </a:r>
          </a:p>
          <a:p>
            <a:r>
              <a:rPr lang="ru-RU" sz="1600" dirty="0" smtClean="0"/>
              <a:t>соревнования</a:t>
            </a:r>
          </a:p>
          <a:p>
            <a:r>
              <a:rPr lang="en-US" sz="1600" dirty="0" smtClean="0"/>
              <a:t>~</a:t>
            </a:r>
            <a:r>
              <a:rPr lang="ru-RU" sz="1600" dirty="0" smtClean="0"/>
              <a:t>25 ОУ</a:t>
            </a:r>
          </a:p>
          <a:p>
            <a:r>
              <a:rPr lang="en-US" sz="1600" dirty="0" smtClean="0"/>
              <a:t>~</a:t>
            </a:r>
            <a:r>
              <a:rPr lang="ru-RU" sz="1600" dirty="0" smtClean="0"/>
              <a:t>102 чел.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239241" y="2548956"/>
            <a:ext cx="2058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технологии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6834" y="2548956"/>
            <a:ext cx="17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Робототехника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88585" y="3832889"/>
            <a:ext cx="185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Авиа-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моделирование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429956" y="3885052"/>
            <a:ext cx="185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Судо-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моделирование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75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90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спортивно-технического отдела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67537" y="6324267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>
          <a:xfrm>
            <a:off x="395536" y="6289183"/>
            <a:ext cx="2133600" cy="365125"/>
          </a:xfrm>
        </p:spPr>
        <p:txBody>
          <a:bodyPr/>
          <a:lstStyle/>
          <a:p>
            <a:r>
              <a:rPr lang="ru-RU" smtClean="0"/>
              <a:t>30.10.2018 Всего слайдов 28</a:t>
            </a:r>
            <a:endParaRPr lang="ru-RU" dirty="0"/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3156175091"/>
              </p:ext>
            </p:extLst>
          </p:nvPr>
        </p:nvGraphicFramePr>
        <p:xfrm>
          <a:off x="398044" y="1394849"/>
          <a:ext cx="3168352" cy="4502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" name="Picture 4" descr="T:\КОНКУРСЫ для детей\КОНКУРСЫ 2017-2018\Компьютерные конкурсы\ИНФОМИР_РАЙОННЫЙ\Фотографии 22.02.2018\На сайт\DSC_04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41" y="5000879"/>
            <a:ext cx="1989130" cy="132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T:\КОНКУРСЫ для детей\КОНКУРСЫ 2017-2018\Компьютерные конкурсы\ИНФОМИР_РАЙОННЫЙ\Фотографии 22.02.2018\На сайт\DSC_05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78" y="4869160"/>
            <a:ext cx="2397773" cy="13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>
            <a:endCxn id="33" idx="1"/>
          </p:cNvCxnSpPr>
          <p:nvPr/>
        </p:nvCxnSpPr>
        <p:spPr>
          <a:xfrm>
            <a:off x="2627784" y="2348880"/>
            <a:ext cx="1111514" cy="18995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Группа 31"/>
          <p:cNvGrpSpPr/>
          <p:nvPr/>
        </p:nvGrpSpPr>
        <p:grpSpPr>
          <a:xfrm>
            <a:off x="3739298" y="1492659"/>
            <a:ext cx="2704910" cy="2092351"/>
            <a:chOff x="461174" y="1733342"/>
            <a:chExt cx="2707177" cy="1151002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461174" y="1733342"/>
              <a:ext cx="2707177" cy="115100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494886" y="1767054"/>
              <a:ext cx="2639753" cy="10835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600" b="1" dirty="0"/>
                <a:t>Городского конкурса школьников по программированию и компьютерным </a:t>
              </a:r>
              <a:r>
                <a:rPr lang="ru-RU" sz="1600" b="1" dirty="0" smtClean="0"/>
                <a:t>работам: </a:t>
              </a:r>
              <a:r>
                <a:rPr lang="ru-RU" sz="1600" dirty="0"/>
                <a:t>номинация </a:t>
              </a:r>
              <a:r>
                <a:rPr lang="ru-RU" sz="1600" dirty="0" smtClean="0"/>
                <a:t>«ЗD </a:t>
              </a:r>
              <a:r>
                <a:rPr lang="ru-RU" sz="1600" dirty="0"/>
                <a:t>компьютерная графика и </a:t>
              </a:r>
              <a:r>
                <a:rPr lang="ru-RU" sz="1600" dirty="0" smtClean="0"/>
                <a:t>анимация»</a:t>
              </a:r>
              <a:r>
                <a:rPr lang="ru-RU" sz="1600" b="1" i="0" u="none" kern="1200" dirty="0" smtClean="0"/>
                <a:t/>
              </a:r>
              <a:br>
                <a:rPr lang="ru-RU" sz="1600" b="1" i="0" u="none" kern="1200" dirty="0" smtClean="0"/>
              </a:br>
              <a:r>
                <a:rPr lang="ru-RU" sz="1600" b="1" i="0" u="none" kern="1200" dirty="0" smtClean="0"/>
                <a:t>(март)</a:t>
              </a:r>
              <a:endParaRPr lang="ru-RU" sz="1600" b="1" kern="1200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55399" y="3585011"/>
            <a:ext cx="3627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i="1" dirty="0" smtClean="0"/>
              <a:t>Темы конкурсов: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 smtClean="0"/>
              <a:t>Профессия инженер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/>
              <a:t>Профессия </a:t>
            </a:r>
            <a:r>
              <a:rPr lang="ru-RU" dirty="0" smtClean="0"/>
              <a:t>и карьера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 smtClean="0"/>
              <a:t>Образование </a:t>
            </a:r>
            <a:r>
              <a:rPr lang="ru-RU" dirty="0"/>
              <a:t>– карьера – </a:t>
            </a:r>
            <a:r>
              <a:rPr lang="ru-RU" dirty="0" smtClean="0"/>
              <a:t>лидер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47" y="1643992"/>
            <a:ext cx="2051240" cy="164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7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ga\Desktop\IMG_3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669777" cy="275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02522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195736" y="247712"/>
            <a:ext cx="5410944" cy="115699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Экскурсии учащихся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51" y="332656"/>
            <a:ext cx="864096" cy="86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60" y="1340768"/>
            <a:ext cx="3886496" cy="291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V:\ВСЕ ФОТО отдела за 2010-11_2011-12_2012-13 год\КОЛЛЕКТИВЫ\СУДО\2017-18\ЛКИ_31.-1.2018\IMG_18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789040"/>
            <a:ext cx="3526419" cy="26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21" y="3733341"/>
            <a:ext cx="3672409" cy="270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32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850106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</a:t>
            </a:r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КОНЦЕПТУАЛЬНЫЙ БЛОК</a:t>
            </a:r>
            <a:endParaRPr lang="ru-RU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03780"/>
            <a:ext cx="2520280" cy="24538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83267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01535" y="6487214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51520" y="6309320"/>
            <a:ext cx="2133600" cy="365125"/>
          </a:xfrm>
        </p:spPr>
        <p:txBody>
          <a:bodyPr/>
          <a:lstStyle/>
          <a:p>
            <a:r>
              <a:rPr lang="ru-RU" smtClean="0"/>
              <a:t>30.10.2018 Всего слайдов 28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31293" y="476672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«Учёные изучают то, что уже есть, инженеры создают то, чего никогда не было» </a:t>
            </a:r>
            <a:endParaRPr lang="ru-RU" dirty="0"/>
          </a:p>
          <a:p>
            <a:pPr algn="r"/>
            <a:r>
              <a:rPr lang="ru-RU" b="1" i="1" dirty="0"/>
              <a:t>Альберт Эйнштейн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508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02522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Экскурсии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учащихся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131527"/>
            <a:ext cx="5410944" cy="115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2729"/>
            <a:ext cx="863120" cy="86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960440" cy="222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30" y="1527798"/>
            <a:ext cx="3807496" cy="214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V:\ВСЕ ФОТО отдела за 2010-11_2011-12_2012-13 год\КОЛЛЕКТИВЫ\СУДО\2016-17\ЦНИИ Крылова_26.01.2017\Цнии Крылов\Новая папка\DSC04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4" y="3933056"/>
            <a:ext cx="3528392" cy="234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:\ВСЕ ФОТО отдела за 2010-11_2011-12_2012-13 год\КОЛЛЕКТИВЫ\СУДО\2016-17\ЦНИИ Крылова_26.01.2017\Цнии Крылов\Новая папка\DSC04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88" y="3933056"/>
            <a:ext cx="3600400" cy="239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9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02522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Встречи, беседы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131527"/>
            <a:ext cx="5410944" cy="115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pic>
        <p:nvPicPr>
          <p:cNvPr id="3074" name="Picture 2" descr="C:\Users\olga\Downloads\IMG-20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02" y="1269849"/>
            <a:ext cx="3100988" cy="232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lga\Downloads\DSC_09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02" y="4005063"/>
            <a:ext cx="3100988" cy="21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1997839"/>
            <a:ext cx="4536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рамках сетевого проекта с</a:t>
            </a:r>
            <a:r>
              <a:rPr lang="ru-RU" b="1" dirty="0"/>
              <a:t> </a:t>
            </a:r>
            <a:r>
              <a:rPr lang="ru-RU" dirty="0"/>
              <a:t>Санкт-Петербургским государственным морским техническим университетом и проекта "ИНЖЕНЕРЫ </a:t>
            </a:r>
            <a:r>
              <a:rPr lang="ru-RU" dirty="0" smtClean="0"/>
              <a:t>- СТРОИТЕЛИ </a:t>
            </a:r>
            <a:r>
              <a:rPr lang="ru-RU" dirty="0"/>
              <a:t>БУДУЩЕГО" накануне праздника «День защитника Отечества» 19 февраля 2018 года для учащихся коллективов спортивно-технического отдела была организована встреча с капитаном 2 ранга запаса Сапожниковым Василием </a:t>
            </a:r>
            <a:r>
              <a:rPr lang="ru-RU" dirty="0" smtClean="0"/>
              <a:t>Александровичем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918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07254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02522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Встречи, беседы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131527"/>
            <a:ext cx="5410944" cy="1156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05779"/>
            <a:ext cx="2855536" cy="214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4149080"/>
            <a:ext cx="324696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084" y="1124744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19 марта 2018 года для учащихся </a:t>
            </a:r>
            <a:r>
              <a:rPr lang="ru-RU" sz="1600" dirty="0" smtClean="0"/>
              <a:t>состоялась </a:t>
            </a:r>
            <a:r>
              <a:rPr lang="ru-RU" sz="1600" dirty="0" err="1"/>
              <a:t>профориентационная</a:t>
            </a:r>
            <a:r>
              <a:rPr lang="ru-RU" sz="1600" dirty="0"/>
              <a:t> беседа с представителями Радиотехнического колледжа.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207" y="3025120"/>
            <a:ext cx="2938973" cy="220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1207" y="5423932"/>
            <a:ext cx="4032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/>
              <a:t>2 февраля 2018 года в спортивно-техническом отделе ДДЮТ прошло </a:t>
            </a:r>
            <a:r>
              <a:rPr lang="ru-RU" sz="1600" dirty="0" err="1"/>
              <a:t>профориетационное</a:t>
            </a:r>
            <a:r>
              <a:rPr lang="ru-RU" sz="1600" dirty="0"/>
              <a:t> </a:t>
            </a:r>
            <a:r>
              <a:rPr lang="ru-RU" sz="1600" dirty="0" smtClean="0"/>
              <a:t>занятие со студенткой </a:t>
            </a:r>
            <a:r>
              <a:rPr lang="ru-RU" sz="1600" dirty="0"/>
              <a:t>Российской академии художеств </a:t>
            </a:r>
          </a:p>
        </p:txBody>
      </p:sp>
    </p:spTree>
    <p:extLst>
      <p:ext uri="{BB962C8B-B14F-4D97-AF65-F5344CB8AC3E}">
        <p14:creationId xmlns:p14="http://schemas.microsoft.com/office/powerpoint/2010/main" val="8485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902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мероприятий по проекту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41079"/>
            <a:ext cx="2809274" cy="2591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2" y="1629543"/>
            <a:ext cx="2487914" cy="2487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98" y="1629543"/>
            <a:ext cx="3063552" cy="2044776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95536" y="4693521"/>
            <a:ext cx="2376264" cy="1152128"/>
          </a:xfrm>
          <a:prstGeom prst="wedgeRoundRectCallout">
            <a:avLst>
              <a:gd name="adj1" fmla="val 14927"/>
              <a:gd name="adj2" fmla="val -14273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«Калейдоскоп проектов»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декабрь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204329" y="2060848"/>
            <a:ext cx="2376264" cy="1152128"/>
          </a:xfrm>
          <a:prstGeom prst="wedgeRoundRectCallout">
            <a:avLst>
              <a:gd name="adj1" fmla="val 72453"/>
              <a:gd name="adj2" fmla="val -243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Смотр-конкурс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«Радуга проектов»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коллективах СТО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434452" y="4693521"/>
            <a:ext cx="2426198" cy="1152128"/>
          </a:xfrm>
          <a:prstGeom prst="wedgeRoundRectCallout">
            <a:avLst>
              <a:gd name="adj1" fmla="val -93149"/>
              <a:gd name="adj2" fmla="val -3230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 «Инженеры – профессия будущего»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апрель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1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 с конкурса «Калейдоскоп проектов»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501679"/>
            <a:ext cx="3660575" cy="2433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V:\ВСЕ ФОТО отдела за 2010-11_2011-12_2012-13 год\Компьютерные конкурсы\2017-18\Калейдоскоп проектов\DSC_0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19" y="3872616"/>
            <a:ext cx="3792220" cy="2521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17104"/>
            <a:ext cx="3659599" cy="2175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7" y="404664"/>
            <a:ext cx="970777" cy="728083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05" y="4208161"/>
            <a:ext cx="2940496" cy="2313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4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Смотр-конкурс «Защита проектов»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5015"/>
            <a:ext cx="3694261" cy="234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74060"/>
            <a:ext cx="1872208" cy="231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0041"/>
            <a:ext cx="2399220" cy="249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02522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pankratova\Desktop\Смотр-конкурс Защита проектов 10 апреля 2018\DSC000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0370"/>
            <a:ext cx="3414433" cy="23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ankratova\Desktop\Смотр-конкурс Защита проектов 10 апреля 2018\DSC000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813" y="3933055"/>
            <a:ext cx="1755238" cy="263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95" y="4149080"/>
            <a:ext cx="2863986" cy="23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41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02522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818804" y="381755"/>
            <a:ext cx="6867401" cy="11569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 «Инженеры – строители будущего»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32867"/>
            <a:ext cx="2706340" cy="1800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533" y="1988840"/>
            <a:ext cx="2772529" cy="1844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14" y="1988840"/>
            <a:ext cx="2786183" cy="1822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93096"/>
            <a:ext cx="2706340" cy="1800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243904"/>
            <a:ext cx="2241997" cy="18239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67" y="4293096"/>
            <a:ext cx="2706341" cy="1800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9" y="332656"/>
            <a:ext cx="1152128" cy="1192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2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02522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23585" cy="11569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«Инженеры – строители будущего»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4" y="1916098"/>
            <a:ext cx="4248472" cy="339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73" y="1924975"/>
            <a:ext cx="4248471" cy="339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23105" y="5805263"/>
            <a:ext cx="4065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hlinkClick r:id="rId5"/>
              </a:rPr>
              <a:t>https://</a:t>
            </a:r>
            <a:r>
              <a:rPr lang="es-ES" sz="1400" dirty="0" smtClean="0">
                <a:hlinkClick r:id="rId5"/>
              </a:rPr>
              <a:t>sites.google.com/view/ddutstoengineer</a:t>
            </a:r>
            <a:r>
              <a:rPr lang="ru-RU" sz="1400" dirty="0" smtClean="0"/>
              <a:t>/</a:t>
            </a:r>
            <a:endParaRPr lang="ru-RU" sz="14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63888" y="5435931"/>
            <a:ext cx="154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Сайт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84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302272" y="404664"/>
            <a:ext cx="627504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работа в группах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2060848"/>
            <a:ext cx="8496944" cy="4525963"/>
          </a:xfrm>
        </p:spPr>
        <p:txBody>
          <a:bodyPr>
            <a:normAutofit fontScale="77500" lnSpcReduction="20000"/>
          </a:bodyPr>
          <a:lstStyle/>
          <a:p>
            <a:r>
              <a:rPr lang="ru-RU" i="1" u="sng" dirty="0">
                <a:solidFill>
                  <a:srgbClr val="002060"/>
                </a:solidFill>
              </a:rPr>
              <a:t>1 группа</a:t>
            </a:r>
            <a:r>
              <a:rPr lang="ru-RU" dirty="0">
                <a:solidFill>
                  <a:srgbClr val="002060"/>
                </a:solidFill>
              </a:rPr>
              <a:t> – Представить 3-5 мотиваторов для организации, которую мы бы хотели привлечь к сетевому взаимодействию;</a:t>
            </a:r>
          </a:p>
          <a:p>
            <a:r>
              <a:rPr lang="ru-RU" i="1" u="sng" dirty="0">
                <a:solidFill>
                  <a:srgbClr val="002060"/>
                </a:solidFill>
              </a:rPr>
              <a:t>2 группа</a:t>
            </a:r>
            <a:r>
              <a:rPr lang="ru-RU" dirty="0">
                <a:solidFill>
                  <a:srgbClr val="002060"/>
                </a:solidFill>
              </a:rPr>
              <a:t> – Преимущества сетевого взаимодействия (3-5);</a:t>
            </a:r>
          </a:p>
          <a:p>
            <a:r>
              <a:rPr lang="ru-RU" i="1" u="sng" dirty="0">
                <a:solidFill>
                  <a:srgbClr val="002060"/>
                </a:solidFill>
              </a:rPr>
              <a:t>3 группа</a:t>
            </a:r>
            <a:r>
              <a:rPr lang="ru-RU" dirty="0">
                <a:solidFill>
                  <a:srgbClr val="002060"/>
                </a:solidFill>
              </a:rPr>
              <a:t> – Какие проблемы возникают у организаторов сетевого взаимодействия? (3-5);</a:t>
            </a:r>
          </a:p>
          <a:p>
            <a:r>
              <a:rPr lang="ru-RU" i="1" u="sng" dirty="0">
                <a:solidFill>
                  <a:srgbClr val="002060"/>
                </a:solidFill>
              </a:rPr>
              <a:t>4 группа</a:t>
            </a:r>
            <a:r>
              <a:rPr lang="ru-RU" dirty="0">
                <a:solidFill>
                  <a:srgbClr val="002060"/>
                </a:solidFill>
              </a:rPr>
              <a:t> – Эффекты от развития и формирования инженерных компетенций с раннего школьного возраста (3-5);</a:t>
            </a:r>
          </a:p>
          <a:p>
            <a:r>
              <a:rPr lang="ru-RU" i="1" u="sng" dirty="0">
                <a:solidFill>
                  <a:srgbClr val="002060"/>
                </a:solidFill>
              </a:rPr>
              <a:t>5 группа</a:t>
            </a:r>
            <a:r>
              <a:rPr lang="ru-RU" dirty="0">
                <a:solidFill>
                  <a:srgbClr val="002060"/>
                </a:solidFill>
              </a:rPr>
              <a:t> – Недостатки и/или проблемы развития и формирования инженерных компетенций с раннего школьного возраста (3-5</a:t>
            </a:r>
            <a:r>
              <a:rPr lang="ru-RU" dirty="0" smtClean="0">
                <a:solidFill>
                  <a:srgbClr val="002060"/>
                </a:solidFill>
              </a:rPr>
              <a:t>).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7"/>
            <a:ext cx="1800200" cy="162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8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Идея и цель сетевого проекта</a:t>
            </a:r>
            <a:endParaRPr lang="ru-RU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309" y="1383456"/>
            <a:ext cx="6552728" cy="20455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Идея проекта: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Эффективное использование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 образовательного потенциала партнеров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по </a:t>
            </a:r>
            <a:r>
              <a:rPr lang="ru-RU" sz="2400" dirty="0">
                <a:solidFill>
                  <a:srgbClr val="C00000"/>
                </a:solidFill>
              </a:rPr>
              <a:t>сетевому </a:t>
            </a:r>
            <a:r>
              <a:rPr lang="ru-RU" sz="2400" dirty="0" smtClean="0">
                <a:solidFill>
                  <a:srgbClr val="C00000"/>
                </a:solidFill>
              </a:rPr>
              <a:t>взаимодействию 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file"/>
              </a:rPr>
              <a:t>Паспорт проекта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C:\Users\pankratova\AppData\Local\Microsoft\Windows\Temporary Internet Files\Content.Word\Новый рисунок (3)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86" y="1412776"/>
            <a:ext cx="1351458" cy="16946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024011" y="4005064"/>
            <a:ext cx="6154067" cy="230425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проекта: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i="1" dirty="0" smtClean="0"/>
              <a:t>Создание </a:t>
            </a:r>
            <a:r>
              <a:rPr lang="ru-RU" sz="2000" i="1" dirty="0"/>
              <a:t>единого образовательно-информационного пространства для формирования инженерных компетенций учащихся </a:t>
            </a:r>
            <a:r>
              <a:rPr lang="ru-RU" sz="2000" i="1" dirty="0" smtClean="0"/>
              <a:t>за </a:t>
            </a:r>
            <a:r>
              <a:rPr lang="ru-RU" sz="2000" i="1" dirty="0"/>
              <a:t>счет сетевого взаимодействия разного </a:t>
            </a:r>
            <a:r>
              <a:rPr lang="ru-RU" sz="2000" i="1" dirty="0" smtClean="0"/>
              <a:t>уровня</a:t>
            </a:r>
            <a:endParaRPr lang="ru-RU" sz="2000" i="1" dirty="0"/>
          </a:p>
        </p:txBody>
      </p:sp>
      <p:pic>
        <p:nvPicPr>
          <p:cNvPr id="2050" name="Picture 2" descr="https://img09.rl0.ru/1101864684ab8d52466dc21b27e21d3b/c640x480/estonsky.ucoz.ru/1/2017-2018/7013239_or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9" y="4581128"/>
            <a:ext cx="192021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613177"/>
            <a:ext cx="5942965" cy="258445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78336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6468472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z="1400"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fld>
            <a:endParaRPr lang="ru-RU" sz="1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251134" y="6381328"/>
            <a:ext cx="2133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30.10.2018 Всего слайдов 28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работы по проекту</a:t>
            </a:r>
            <a:endParaRPr lang="ru-RU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Программно-методическое и материально-техническое обеспечение;</a:t>
            </a:r>
          </a:p>
          <a:p>
            <a:r>
              <a:rPr lang="ru-RU" sz="2800" dirty="0" smtClean="0"/>
              <a:t>Организационное и содержательное обеспечение мероприятий; </a:t>
            </a:r>
            <a:r>
              <a:rPr lang="ru-RU" sz="1400" dirty="0" smtClean="0">
                <a:hlinkClick r:id="rId3" action="ppaction://hlinkfile"/>
              </a:rPr>
              <a:t>План работы с ГМТУ 2018</a:t>
            </a:r>
            <a:endParaRPr lang="ru-RU" sz="2800" dirty="0" smtClean="0"/>
          </a:p>
          <a:p>
            <a:r>
              <a:rPr lang="ru-RU" sz="2800" dirty="0" smtClean="0"/>
              <a:t>Мониторинговые исследования по информатизации и эффективности реализации проекта;</a:t>
            </a:r>
          </a:p>
          <a:p>
            <a:r>
              <a:rPr lang="ru-RU" sz="2800" dirty="0" smtClean="0"/>
              <a:t>Просветительская деятельность по представлению результатов проекта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540792" cy="626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89081"/>
            <a:ext cx="540792" cy="626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69608"/>
            <a:ext cx="540792" cy="6261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3" y="4853566"/>
            <a:ext cx="540792" cy="6261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890341"/>
            <a:ext cx="1857838" cy="1926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3" y="1316833"/>
            <a:ext cx="8246982" cy="25844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73211"/>
            <a:ext cx="8338558" cy="2584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21" y="1844824"/>
            <a:ext cx="1490454" cy="1488514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251520" y="6381328"/>
            <a:ext cx="2133600" cy="365125"/>
          </a:xfrm>
        </p:spPr>
        <p:txBody>
          <a:bodyPr/>
          <a:lstStyle/>
          <a:p>
            <a:r>
              <a:rPr lang="ru-RU" dirty="0" smtClean="0"/>
              <a:t>30.10.2018 Всего слайдов 28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5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306" y="116632"/>
            <a:ext cx="6203032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 проекта</a:t>
            </a:r>
            <a:endParaRPr lang="ru-RU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323528" y="1376772"/>
            <a:ext cx="5544616" cy="1152128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Успешность личности в профессиональной деятельности – это правильный выбор профессии, умение сотрудничать, креативность, эмоциональный интеллект и когнитивная гибкость.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589562" y="2938262"/>
            <a:ext cx="2232248" cy="648072"/>
          </a:xfrm>
          <a:prstGeom prst="wedgeRoundRectCallout">
            <a:avLst>
              <a:gd name="adj1" fmla="val 64215"/>
              <a:gd name="adj2" fmla="val 130064"/>
              <a:gd name="adj3" fmla="val 16667"/>
            </a:avLst>
          </a:prstGeom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Способности к созданию смыслов 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318208" y="2938263"/>
            <a:ext cx="2376264" cy="726732"/>
          </a:xfrm>
          <a:prstGeom prst="wedgeRoundRectCallout">
            <a:avLst>
              <a:gd name="adj1" fmla="val -70614"/>
              <a:gd name="adj2" fmla="val 107750"/>
              <a:gd name="adj3" fmla="val 16667"/>
            </a:avLst>
          </a:prstGeom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Взаимодействие с людьми разных культур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57668" y="4861029"/>
            <a:ext cx="2232248" cy="616010"/>
          </a:xfrm>
          <a:prstGeom prst="wedgeRoundRectCallout">
            <a:avLst>
              <a:gd name="adj1" fmla="val 111159"/>
              <a:gd name="adj2" fmla="val -87924"/>
              <a:gd name="adj3" fmla="val 16667"/>
            </a:avLst>
          </a:prstGeom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Дизайнерское </a:t>
            </a:r>
            <a:r>
              <a:rPr lang="ru-RU" sz="1600" dirty="0"/>
              <a:t>мышление 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609796" y="5781361"/>
            <a:ext cx="2232248" cy="665579"/>
          </a:xfrm>
          <a:prstGeom prst="wedgeRoundRectCallout">
            <a:avLst>
              <a:gd name="adj1" fmla="val 71388"/>
              <a:gd name="adj2" fmla="val -183877"/>
              <a:gd name="adj3" fmla="val 16667"/>
            </a:avLst>
          </a:prstGeom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Вычислительное мышление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73438" y="3946374"/>
            <a:ext cx="2232248" cy="672733"/>
          </a:xfrm>
          <a:prstGeom prst="wedgeRoundRectCallout">
            <a:avLst>
              <a:gd name="adj1" fmla="val 112750"/>
              <a:gd name="adj2" fmla="val 10851"/>
              <a:gd name="adj3" fmla="val 16667"/>
            </a:avLst>
          </a:prstGeom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Грамотность в медиа-пространстве 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326320" y="4042799"/>
            <a:ext cx="2412268" cy="575077"/>
          </a:xfrm>
          <a:prstGeom prst="wedgeRoundRectCallout">
            <a:avLst>
              <a:gd name="adj1" fmla="val -105636"/>
              <a:gd name="adj2" fmla="val 7048"/>
              <a:gd name="adj3" fmla="val 16667"/>
            </a:avLst>
          </a:prstGeom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Междисциплинарность 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356906" y="4901962"/>
            <a:ext cx="2412268" cy="575077"/>
          </a:xfrm>
          <a:prstGeom prst="wedgeRoundRectCallout">
            <a:avLst>
              <a:gd name="adj1" fmla="val -104532"/>
              <a:gd name="adj2" fmla="val -90208"/>
              <a:gd name="adj3" fmla="val 16667"/>
            </a:avLst>
          </a:prstGeom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Управление умственной нагрузкой 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5282204" y="5826611"/>
            <a:ext cx="2412268" cy="575077"/>
          </a:xfrm>
          <a:prstGeom prst="wedgeRoundRectCallout">
            <a:avLst>
              <a:gd name="adj1" fmla="val -69202"/>
              <a:gd name="adj2" fmla="val -209076"/>
              <a:gd name="adj3" fmla="val 16667"/>
            </a:avLst>
          </a:prstGeom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Виртуальное взаимодействие 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5882945" y="1728176"/>
            <a:ext cx="956811" cy="3600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6839756" y="1045073"/>
            <a:ext cx="1729177" cy="1729177"/>
            <a:chOff x="6839757" y="944966"/>
            <a:chExt cx="1729177" cy="1729177"/>
          </a:xfrm>
        </p:grpSpPr>
        <p:sp>
          <p:nvSpPr>
            <p:cNvPr id="6" name="Овал 5"/>
            <p:cNvSpPr/>
            <p:nvPr/>
          </p:nvSpPr>
          <p:spPr>
            <a:xfrm>
              <a:off x="6839757" y="944966"/>
              <a:ext cx="1729177" cy="1729177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1052736"/>
              <a:ext cx="1513885" cy="151191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7" name="Скругленная прямоугольная выноска 16"/>
          <p:cNvSpPr/>
          <p:nvPr/>
        </p:nvSpPr>
        <p:spPr>
          <a:xfrm>
            <a:off x="6732240" y="260648"/>
            <a:ext cx="2006348" cy="648072"/>
          </a:xfrm>
          <a:prstGeom prst="wedgeRoundRectCallout">
            <a:avLst>
              <a:gd name="adj1" fmla="val -9328"/>
              <a:gd name="adj2" fmla="val 93616"/>
              <a:gd name="adj3" fmla="val 16667"/>
            </a:avLst>
          </a:prstGeom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</a:rPr>
              <a:t>Сетевое сотрудничество</a:t>
            </a:r>
            <a:endParaRPr lang="ru-RU" b="1" dirty="0">
              <a:ln w="1905"/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fld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3414688"/>
            <a:ext cx="2556284" cy="2556284"/>
          </a:xfrm>
          <a:prstGeom prst="rect">
            <a:avLst/>
          </a:prstGeom>
        </p:spPr>
      </p:pic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251520" y="6369640"/>
            <a:ext cx="2133600" cy="365125"/>
          </a:xfrm>
        </p:spPr>
        <p:txBody>
          <a:bodyPr/>
          <a:lstStyle/>
          <a:p>
            <a:r>
              <a:rPr lang="ru-RU" dirty="0" smtClean="0"/>
              <a:t>30.10.2018 Всего слайдов 28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8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C08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C08F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C08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C08F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C08F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C08F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C08F"/>
                                      </p:to>
                                    </p:animClr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 animBg="1"/>
      <p:bldP spid="12" grpId="0" animBg="1"/>
      <p:bldP spid="8" grpId="0" animBg="1"/>
      <p:bldP spid="9" grpId="0" animBg="1"/>
      <p:bldP spid="13" grpId="0" animBg="1"/>
      <p:bldP spid="14" grpId="0" animBg="1"/>
      <p:bldP spid="15" grpId="0" animBg="1"/>
      <p:bldP spid="3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nkratova\Desktop\Для банера\Новый рисунок (16)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7830"/>
            <a:ext cx="4464496" cy="617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72000" y="2030420"/>
            <a:ext cx="4248472" cy="4520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ЭТО:</a:t>
            </a:r>
            <a:endParaRPr lang="ru-RU" sz="3200" dirty="0" smtClean="0">
              <a:solidFill>
                <a:srgbClr val="C00000"/>
              </a:solidFill>
            </a:endParaRPr>
          </a:p>
          <a:p>
            <a:pPr marL="285750" lvl="0" indent="-285750">
              <a:lnSpc>
                <a:spcPct val="114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ru-RU" dirty="0" smtClean="0"/>
              <a:t>не </a:t>
            </a:r>
            <a:r>
              <a:rPr lang="ru-RU" dirty="0"/>
              <a:t>просто набор отдельных видов компетенций, а </a:t>
            </a:r>
            <a:r>
              <a:rPr lang="ru-RU" b="1" i="1" dirty="0">
                <a:solidFill>
                  <a:srgbClr val="C00000"/>
                </a:solidFill>
              </a:rPr>
              <a:t>комплекс</a:t>
            </a:r>
            <a:r>
              <a:rPr lang="ru-RU" dirty="0"/>
              <a:t>, который представляет собой </a:t>
            </a:r>
            <a:r>
              <a:rPr lang="ru-RU" b="1" i="1" dirty="0">
                <a:solidFill>
                  <a:srgbClr val="C00000"/>
                </a:solidFill>
              </a:rPr>
              <a:t>интеграцию профессиональных и личностных свойств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smtClean="0"/>
              <a:t>специалиста </a:t>
            </a:r>
            <a:r>
              <a:rPr lang="ru-RU" dirty="0"/>
              <a:t>– </a:t>
            </a:r>
            <a:r>
              <a:rPr lang="ru-RU" b="1" i="1" dirty="0" smtClean="0">
                <a:solidFill>
                  <a:srgbClr val="C00000"/>
                </a:solidFill>
              </a:rPr>
              <a:t>инженера</a:t>
            </a:r>
            <a:r>
              <a:rPr lang="ru-RU" dirty="0" smtClean="0"/>
              <a:t>;</a:t>
            </a:r>
            <a:endParaRPr lang="ru-RU" dirty="0"/>
          </a:p>
          <a:p>
            <a:pPr marL="285750" lvl="0" indent="-285750">
              <a:lnSpc>
                <a:spcPct val="114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ru-RU" b="1" i="1" dirty="0">
                <a:solidFill>
                  <a:srgbClr val="C00000"/>
                </a:solidFill>
              </a:rPr>
              <a:t>инструмент</a:t>
            </a:r>
            <a:r>
              <a:rPr lang="ru-RU" i="1" dirty="0"/>
              <a:t>,</a:t>
            </a:r>
            <a:r>
              <a:rPr lang="ru-RU" dirty="0"/>
              <a:t> который задает сплав </a:t>
            </a:r>
            <a:r>
              <a:rPr lang="ru-RU" b="1" i="1" dirty="0">
                <a:solidFill>
                  <a:srgbClr val="C00000"/>
                </a:solidFill>
              </a:rPr>
              <a:t>желаемых</a:t>
            </a:r>
            <a:r>
              <a:rPr lang="ru-RU" i="1" dirty="0">
                <a:solidFill>
                  <a:srgbClr val="C00000"/>
                </a:solidFill>
              </a:rPr>
              <a:t> </a:t>
            </a:r>
            <a:r>
              <a:rPr lang="ru-RU" b="1" i="1" dirty="0">
                <a:solidFill>
                  <a:srgbClr val="C00000"/>
                </a:solidFill>
              </a:rPr>
              <a:t>свойств личности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и профессиональных качеств, который </a:t>
            </a:r>
            <a:r>
              <a:rPr lang="ru-RU" b="1" i="1" dirty="0">
                <a:solidFill>
                  <a:srgbClr val="C00000"/>
                </a:solidFill>
              </a:rPr>
              <a:t>определяет эффективность деятельности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специалиста. </a:t>
            </a:r>
            <a:endParaRPr lang="en-US" dirty="0" smtClean="0"/>
          </a:p>
          <a:p>
            <a:pPr lvl="0" algn="ctr">
              <a:lnSpc>
                <a:spcPct val="114000"/>
              </a:lnSpc>
              <a:spcBef>
                <a:spcPts val="1200"/>
              </a:spcBef>
            </a:pPr>
            <a:r>
              <a:rPr lang="ru-RU" dirty="0" smtClean="0">
                <a:hlinkClick r:id="rId4" action="ppaction://hlinkfile"/>
              </a:rPr>
              <a:t>Образовательные программы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427984" y="27609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Модель и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нженерных 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компетенций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50"/>
            <a:ext cx="4320480" cy="288031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24201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fld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900" y="6270773"/>
            <a:ext cx="2133600" cy="365125"/>
          </a:xfrm>
        </p:spPr>
        <p:txBody>
          <a:bodyPr/>
          <a:lstStyle/>
          <a:p>
            <a:r>
              <a:rPr lang="ru-RU" dirty="0" smtClean="0"/>
              <a:t>30.10.2018 Всего слайдов 28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598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формирования инженерных компетенций 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85800" y="1844824"/>
            <a:ext cx="6593904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ru-RU" sz="2400" dirty="0"/>
              <a:t>Для формирования инженерных </a:t>
            </a:r>
            <a:r>
              <a:rPr lang="ru-RU" sz="2400" dirty="0" smtClean="0"/>
              <a:t>компетенций </a:t>
            </a:r>
            <a:r>
              <a:rPr lang="ru-RU" sz="2400" dirty="0"/>
              <a:t>нужны </a:t>
            </a:r>
            <a:r>
              <a:rPr lang="ru-RU" sz="2400" b="1" i="1" dirty="0">
                <a:solidFill>
                  <a:srgbClr val="C00000"/>
                </a:solidFill>
              </a:rPr>
              <a:t>способы</a:t>
            </a:r>
            <a:r>
              <a:rPr lang="ru-RU" sz="2400" b="1" i="1" dirty="0"/>
              <a:t> </a:t>
            </a:r>
            <a:r>
              <a:rPr lang="ru-RU" sz="2400" dirty="0"/>
              <a:t>и</a:t>
            </a:r>
            <a:r>
              <a:rPr lang="ru-RU" sz="2400" b="1" i="1" dirty="0"/>
              <a:t> </a:t>
            </a:r>
            <a:r>
              <a:rPr lang="ru-RU" sz="2400" b="1" i="1" dirty="0">
                <a:solidFill>
                  <a:srgbClr val="C00000"/>
                </a:solidFill>
              </a:rPr>
              <a:t>формы</a:t>
            </a:r>
            <a:r>
              <a:rPr lang="ru-RU" sz="2400" dirty="0"/>
              <a:t> обучения, основанные </a:t>
            </a:r>
            <a:r>
              <a:rPr lang="ru-RU" sz="2400" b="1" i="1" dirty="0">
                <a:solidFill>
                  <a:srgbClr val="C00000"/>
                </a:solidFill>
              </a:rPr>
              <a:t>на активной </a:t>
            </a:r>
            <a:r>
              <a:rPr lang="ru-RU" sz="2400" dirty="0"/>
              <a:t>субъектной</a:t>
            </a:r>
            <a:r>
              <a:rPr lang="ru-RU" sz="2400" b="1" i="1" dirty="0"/>
              <a:t> </a:t>
            </a:r>
            <a:r>
              <a:rPr lang="ru-RU" sz="2400" b="1" i="1" dirty="0">
                <a:solidFill>
                  <a:srgbClr val="C00000"/>
                </a:solidFill>
              </a:rPr>
              <a:t>позиции</a:t>
            </a:r>
            <a:r>
              <a:rPr lang="ru-RU" sz="2400" dirty="0"/>
              <a:t> </a:t>
            </a:r>
            <a:r>
              <a:rPr lang="ru-RU" sz="2400" dirty="0" smtClean="0"/>
              <a:t>учащихся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ru-RU" sz="2400" dirty="0" smtClean="0"/>
              <a:t>Не менее </a:t>
            </a:r>
            <a:r>
              <a:rPr lang="ru-RU" sz="2400" dirty="0"/>
              <a:t>важная задача формирования всех </a:t>
            </a:r>
            <a:r>
              <a:rPr lang="ru-RU" sz="2400" dirty="0" smtClean="0"/>
              <a:t>компетенций </a:t>
            </a:r>
            <a:r>
              <a:rPr lang="ru-RU" sz="2400" dirty="0"/>
              <a:t>– это </a:t>
            </a:r>
            <a:r>
              <a:rPr lang="ru-RU" sz="2400" b="1" i="1" dirty="0">
                <a:solidFill>
                  <a:srgbClr val="C00000"/>
                </a:solidFill>
              </a:rPr>
              <a:t>получение</a:t>
            </a:r>
            <a:r>
              <a:rPr lang="ru-RU" sz="2400" b="1" i="1" dirty="0"/>
              <a:t> </a:t>
            </a:r>
            <a:r>
              <a:rPr lang="ru-RU" sz="2400" dirty="0"/>
              <a:t>и</a:t>
            </a:r>
            <a:r>
              <a:rPr lang="ru-RU" sz="2400" b="1" i="1" dirty="0"/>
              <a:t> </a:t>
            </a:r>
            <a:r>
              <a:rPr lang="ru-RU" sz="2400" b="1" i="1" dirty="0">
                <a:solidFill>
                  <a:srgbClr val="C00000"/>
                </a:solidFill>
              </a:rPr>
              <a:t>развитие </a:t>
            </a:r>
            <a:r>
              <a:rPr lang="ru-RU" sz="2400" dirty="0"/>
              <a:t>навыков</a:t>
            </a:r>
            <a:r>
              <a:rPr lang="ru-RU" sz="2400" b="1" i="1" dirty="0"/>
              <a:t> </a:t>
            </a:r>
            <a:r>
              <a:rPr lang="ru-RU" sz="2400" b="1" i="1" dirty="0">
                <a:solidFill>
                  <a:srgbClr val="C00000"/>
                </a:solidFill>
              </a:rPr>
              <a:t>самообразования</a:t>
            </a:r>
            <a:r>
              <a:rPr lang="ru-RU" sz="2400" dirty="0"/>
              <a:t>. </a:t>
            </a:r>
            <a:endParaRPr lang="ru-RU" sz="2400" dirty="0" smtClean="0"/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ru-RU" sz="2400" b="1" i="1" dirty="0">
                <a:solidFill>
                  <a:srgbClr val="C00000"/>
                </a:solidFill>
              </a:rPr>
              <a:t>Сетевое взаимодействие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с организациями, вузами и предприятиями играет важнейшую роль в </a:t>
            </a:r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профессиональном</a:t>
            </a:r>
            <a:r>
              <a:rPr lang="ru-RU" sz="2400" dirty="0" smtClean="0"/>
              <a:t> становлении </a:t>
            </a:r>
            <a:r>
              <a:rPr lang="ru-RU" sz="2400" dirty="0"/>
              <a:t>и </a:t>
            </a:r>
            <a:r>
              <a:rPr lang="ru-RU" sz="2400" dirty="0" smtClean="0"/>
              <a:t>развитии </a:t>
            </a:r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личности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050" name="Picture 2" descr="https://img03.rl0.ru/dd86e59766cbfb265e6ac159bfac1811/c762x1128/xn--3-7sblbduo6ci.xn--p1ai/wp-content/uploads/2016/11/news-sc569-vazno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0" y="1723334"/>
            <a:ext cx="43779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03.rl0.ru/dd86e59766cbfb265e6ac159bfac1811/c762x1128/xn--3-7sblbduo6ci.xn--p1ai/wp-content/uploads/2016/11/news-sc569-vazno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9" y="3068860"/>
            <a:ext cx="43779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g03.rl0.ru/dd86e59766cbfb265e6ac159bfac1811/c762x1128/xn--3-7sblbduo6ci.xn--p1ai/wp-content/uploads/2016/11/news-sc569-vazno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0" y="4398209"/>
            <a:ext cx="43779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303" y="1723334"/>
            <a:ext cx="1840040" cy="104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s://img09.rl0.ru/ceff4b35fe90e5320231b004cc156155/c1024x934/cspsid-kalin.spb.ru/media/165/news/5122/images/fad082a99cdd36c8babcda8a57a8af7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4708689"/>
            <a:ext cx="1318964" cy="12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img04.rl0.ru/30c304b3ba3fb80df0cbdb1a0f97efc3/c678x480/cdn.pixabay.com/photo/2015/06/18/10/24/hand-813525__4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725" y="2960195"/>
            <a:ext cx="2031195" cy="1438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2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Партнеры по сетевому взаимодействию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1"/>
            <a:ext cx="5184576" cy="43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6300192" y="2996952"/>
            <a:ext cx="1512168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 ДДЮТ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076056" y="1615235"/>
            <a:ext cx="1728192" cy="792088"/>
          </a:xfrm>
          <a:prstGeom prst="wedgeRoundRectCallout">
            <a:avLst>
              <a:gd name="adj1" fmla="val 41267"/>
              <a:gd name="adj2" fmla="val 127506"/>
              <a:gd name="adj3" fmla="val 16667"/>
            </a:avLst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ИМЦ Фрунзенского района</a:t>
            </a:r>
            <a:endParaRPr lang="ru-RU" dirty="0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7056276" y="1615235"/>
            <a:ext cx="1728192" cy="792088"/>
          </a:xfrm>
          <a:prstGeom prst="wedgeRoundRectCallout">
            <a:avLst>
              <a:gd name="adj1" fmla="val -21747"/>
              <a:gd name="adj2" fmla="val 130868"/>
              <a:gd name="adj3" fmla="val 16667"/>
            </a:avLst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ГБУ ДО </a:t>
            </a:r>
            <a:r>
              <a:rPr lang="ru-RU" dirty="0" smtClean="0"/>
              <a:t>ЦТ и О </a:t>
            </a:r>
            <a:r>
              <a:rPr lang="ru-RU" dirty="0"/>
              <a:t>Фрунзенского района</a:t>
            </a:r>
          </a:p>
        </p:txBody>
      </p:sp>
      <p:sp>
        <p:nvSpPr>
          <p:cNvPr id="14" name="Блок-схема: несколько документов 13"/>
          <p:cNvSpPr/>
          <p:nvPr/>
        </p:nvSpPr>
        <p:spPr>
          <a:xfrm>
            <a:off x="5742130" y="4186311"/>
            <a:ext cx="2628292" cy="1584176"/>
          </a:xfrm>
          <a:prstGeom prst="flowChartMultidocumen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Школы Фрунзенского района</a:t>
            </a:r>
            <a:endParaRPr lang="ru-RU" dirty="0"/>
          </a:p>
        </p:txBody>
      </p:sp>
      <p:sp>
        <p:nvSpPr>
          <p:cNvPr id="16" name="Двойная стрелка вверх/вниз 15"/>
          <p:cNvSpPr/>
          <p:nvPr/>
        </p:nvSpPr>
        <p:spPr>
          <a:xfrm>
            <a:off x="6984268" y="3789040"/>
            <a:ext cx="180020" cy="792088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439652" y="5997661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уровень</a:t>
            </a:r>
            <a:endParaRPr lang="ru-RU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80112" y="598259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Районный уровень</a:t>
            </a:r>
            <a:endParaRPr lang="ru-RU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2887" y="6492875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30.10.2018 Всего слайдов 28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5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8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422657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ПРАКТИЧЕСКОЙ РЕАЛИЗАЦИИ</a:t>
            </a:r>
            <a:endParaRPr lang="ru-RU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2780928"/>
            <a:ext cx="3240360" cy="3240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Сетевой проект "Инженерное мышление и научно-техническое творчество"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02522" y="6496092"/>
            <a:ext cx="2133600" cy="365125"/>
          </a:xfrm>
        </p:spPr>
        <p:txBody>
          <a:bodyPr/>
          <a:lstStyle/>
          <a:p>
            <a:fld id="{AD78A955-8BEA-42A0-A54D-A14FE63D818C}" type="slidenum">
              <a:rPr lang="ru-RU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9</a:t>
            </a:fld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30.10.2018 Всего слайдов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8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3051</TotalTime>
  <Words>1377</Words>
  <Application>Microsoft Office PowerPoint</Application>
  <PresentationFormat>Экран (4:3)</PresentationFormat>
  <Paragraphs>261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1_Тема Office</vt:lpstr>
      <vt:lpstr>СЕТЕВОЙ ПРОЕКТ «Инженерное мышление и научно-техническое творчество»</vt:lpstr>
      <vt:lpstr>I. КОНЦЕПТУАЛЬНЫЙ БЛОК</vt:lpstr>
      <vt:lpstr>Идея и цель сетевого проекта</vt:lpstr>
      <vt:lpstr>Направления работы по проекту</vt:lpstr>
      <vt:lpstr>Актуальность проекта</vt:lpstr>
      <vt:lpstr>Презентация PowerPoint</vt:lpstr>
      <vt:lpstr>Особенности формирования инженерных компетенций </vt:lpstr>
      <vt:lpstr>Партнеры по сетевому взаимодействию</vt:lpstr>
      <vt:lpstr>II. БЛОК ПРАКТИЧЕСКОЙ РЕАЛИЗАЦИИ</vt:lpstr>
      <vt:lpstr>Характеристика этапов реализации проекта</vt:lpstr>
      <vt:lpstr>Презентация PowerPoint</vt:lpstr>
      <vt:lpstr>Результаты реализации проекта</vt:lpstr>
      <vt:lpstr>Результаты реализации проекта</vt:lpstr>
      <vt:lpstr>Перспективы развития сетевого сотрудничества</vt:lpstr>
      <vt:lpstr>Приложения</vt:lpstr>
      <vt:lpstr>ОСНОВНЫЕ МЕРОПРИЯТИЯ ПО ПРОЕКТУ</vt:lpstr>
      <vt:lpstr>Мероприятия спортивно-технического отдела</vt:lpstr>
      <vt:lpstr>Мероприятия спортивно-технического отдела</vt:lpstr>
      <vt:lpstr>Экскурсии учащихся</vt:lpstr>
      <vt:lpstr>Экскурсии учащихся</vt:lpstr>
      <vt:lpstr>Встречи, беседы</vt:lpstr>
      <vt:lpstr>Встречи, беседы</vt:lpstr>
      <vt:lpstr>Система мероприятий по проекту</vt:lpstr>
      <vt:lpstr>Фоторепортаж с конкурса «Калейдоскоп проектов»</vt:lpstr>
      <vt:lpstr>Смотр-конкурс «Защита проектов»</vt:lpstr>
      <vt:lpstr>Праздник «Инженеры – строители будущего» </vt:lpstr>
      <vt:lpstr>Сайт «Инженеры – строители будущего»</vt:lpstr>
      <vt:lpstr>Практическая работа в группах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Панкратова Людмила Павловна</dc:creator>
  <cp:lastModifiedBy>Панкратова Людмила Павловна</cp:lastModifiedBy>
  <cp:revision>204</cp:revision>
  <dcterms:created xsi:type="dcterms:W3CDTF">2018-04-04T07:15:19Z</dcterms:created>
  <dcterms:modified xsi:type="dcterms:W3CDTF">2018-10-31T11:46:54Z</dcterms:modified>
</cp:coreProperties>
</file>