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9" r:id="rId4"/>
    <p:sldId id="258" r:id="rId5"/>
    <p:sldId id="257" r:id="rId6"/>
    <p:sldId id="260" r:id="rId7"/>
    <p:sldId id="266" r:id="rId8"/>
    <p:sldId id="264" r:id="rId9"/>
    <p:sldId id="262" r:id="rId10"/>
    <p:sldId id="263" r:id="rId11"/>
    <p:sldId id="265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61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>
        <p:scale>
          <a:sx n="50" d="100"/>
          <a:sy n="50" d="100"/>
        </p:scale>
        <p:origin x="-6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BFDB-CAAA-4CB9-B531-F5B2A5C1BE1B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54E2-1027-4D73-8EA6-5E746088A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6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BFDB-CAAA-4CB9-B531-F5B2A5C1BE1B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54E2-1027-4D73-8EA6-5E746088A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49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BFDB-CAAA-4CB9-B531-F5B2A5C1BE1B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54E2-1027-4D73-8EA6-5E746088A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14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BFDB-CAAA-4CB9-B531-F5B2A5C1BE1B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54E2-1027-4D73-8EA6-5E746088A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28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BFDB-CAAA-4CB9-B531-F5B2A5C1BE1B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54E2-1027-4D73-8EA6-5E746088A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11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BFDB-CAAA-4CB9-B531-F5B2A5C1BE1B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54E2-1027-4D73-8EA6-5E746088A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05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BFDB-CAAA-4CB9-B531-F5B2A5C1BE1B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54E2-1027-4D73-8EA6-5E746088A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057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BFDB-CAAA-4CB9-B531-F5B2A5C1BE1B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54E2-1027-4D73-8EA6-5E746088A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006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BFDB-CAAA-4CB9-B531-F5B2A5C1BE1B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54E2-1027-4D73-8EA6-5E746088A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062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BFDB-CAAA-4CB9-B531-F5B2A5C1BE1B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54E2-1027-4D73-8EA6-5E746088A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029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BFDB-CAAA-4CB9-B531-F5B2A5C1BE1B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D54E2-1027-4D73-8EA6-5E746088A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392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BBFDB-CAAA-4CB9-B531-F5B2A5C1BE1B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D54E2-1027-4D73-8EA6-5E746088A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74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nity3d.com/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9351" y="2701158"/>
            <a:ext cx="9963807" cy="251947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krobat Bold" panose="00000800000000000000" pitchFamily="50" charset="-52"/>
              </a:rPr>
              <a:t>3</a:t>
            </a:r>
            <a:r>
              <a:rPr lang="en-US" dirty="0">
                <a:latin typeface="Akrobat Bold" panose="00000800000000000000" pitchFamily="50" charset="-52"/>
              </a:rPr>
              <a:t>D</a:t>
            </a:r>
            <a:r>
              <a:rPr lang="ru-RU" dirty="0">
                <a:latin typeface="Akrobat Bold" panose="00000800000000000000" pitchFamily="50" charset="-52"/>
              </a:rPr>
              <a:t>-моделирование для сохранения объектов культурного наследия «Символ </a:t>
            </a:r>
            <a:r>
              <a:rPr lang="ru-RU" dirty="0" smtClean="0">
                <a:latin typeface="Akrobat Bold" panose="00000800000000000000" pitchFamily="50" charset="-52"/>
              </a:rPr>
              <a:t>Памяти»</a:t>
            </a:r>
            <a:endParaRPr lang="ru-RU" dirty="0">
              <a:latin typeface="Akrobat Bold" panose="00000800000000000000" pitchFamily="50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4759" y="5568982"/>
            <a:ext cx="10053144" cy="87386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Akrobat" panose="00000600000000000000" pitchFamily="50" charset="-52"/>
              </a:rPr>
              <a:t/>
            </a:r>
            <a:br>
              <a:rPr lang="ru-RU" dirty="0" smtClean="0">
                <a:latin typeface="Akrobat" panose="00000600000000000000" pitchFamily="50" charset="-52"/>
              </a:rPr>
            </a:br>
            <a:r>
              <a:rPr lang="ru-RU" dirty="0" smtClean="0">
                <a:latin typeface="Akrobat" panose="00000600000000000000" pitchFamily="50" charset="-52"/>
              </a:rPr>
              <a:t>Ольга Святославовна </a:t>
            </a:r>
            <a:r>
              <a:rPr lang="ru-RU" dirty="0">
                <a:latin typeface="Akrobat" panose="00000600000000000000" pitchFamily="50" charset="-52"/>
              </a:rPr>
              <a:t>Бондарь, </a:t>
            </a:r>
            <a:endParaRPr lang="en-US" dirty="0" smtClean="0">
              <a:latin typeface="Akrobat" panose="00000600000000000000" pitchFamily="50" charset="-52"/>
            </a:endParaRPr>
          </a:p>
          <a:p>
            <a:r>
              <a:rPr lang="ru-RU" dirty="0" smtClean="0">
                <a:latin typeface="Akrobat" panose="00000600000000000000" pitchFamily="50" charset="-52"/>
              </a:rPr>
              <a:t>педагог </a:t>
            </a:r>
            <a:r>
              <a:rPr lang="ru-RU" dirty="0">
                <a:latin typeface="Akrobat" panose="00000600000000000000" pitchFamily="50" charset="-52"/>
              </a:rPr>
              <a:t>дополнительного </a:t>
            </a:r>
            <a:r>
              <a:rPr lang="ru-RU" dirty="0" smtClean="0">
                <a:latin typeface="Akrobat" panose="00000600000000000000" pitchFamily="50" charset="-52"/>
              </a:rPr>
              <a:t>образования, методист</a:t>
            </a:r>
            <a:endParaRPr lang="ru-RU" dirty="0">
              <a:latin typeface="Akrobat" panose="00000600000000000000" pitchFamily="50" charset="-52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378373" y="581820"/>
            <a:ext cx="11445765" cy="11523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Akrobat Black" panose="00000A00000000000000" pitchFamily="50" charset="-52"/>
              </a:rPr>
              <a:t>Федеральная </a:t>
            </a:r>
            <a:r>
              <a:rPr lang="ru-RU" dirty="0">
                <a:latin typeface="Akrobat Black" panose="00000A00000000000000" pitchFamily="50" charset="-52"/>
              </a:rPr>
              <a:t>инновационная </a:t>
            </a:r>
            <a:r>
              <a:rPr lang="ru-RU" dirty="0" smtClean="0">
                <a:latin typeface="Akrobat Black" panose="00000A00000000000000" pitchFamily="50" charset="-52"/>
              </a:rPr>
              <a:t>площадка</a:t>
            </a:r>
            <a:r>
              <a:rPr lang="en-US" dirty="0" smtClean="0">
                <a:latin typeface="Akrobat Black" panose="00000A00000000000000" pitchFamily="50" charset="-52"/>
              </a:rPr>
              <a:t> </a:t>
            </a:r>
          </a:p>
          <a:p>
            <a:r>
              <a:rPr lang="ru-RU" dirty="0" smtClean="0">
                <a:latin typeface="Akrobat Black" panose="00000A00000000000000" pitchFamily="50" charset="-52"/>
              </a:rPr>
              <a:t> </a:t>
            </a:r>
            <a:r>
              <a:rPr lang="ru-RU" dirty="0">
                <a:latin typeface="Akrobat Black" panose="00000A00000000000000" pitchFamily="50" charset="-52"/>
              </a:rPr>
              <a:t>«Инженерные 3D-технологии школьникам</a:t>
            </a:r>
            <a:r>
              <a:rPr lang="ru-RU" dirty="0" smtClean="0">
                <a:latin typeface="Akrobat Black" panose="00000A00000000000000" pitchFamily="50" charset="-52"/>
              </a:rPr>
              <a:t>»</a:t>
            </a:r>
          </a:p>
          <a:p>
            <a:r>
              <a:rPr lang="ru-RU" dirty="0">
                <a:latin typeface="Akrobat Black" panose="00000A00000000000000" pitchFamily="50" charset="-52"/>
              </a:rPr>
              <a:t>ГБУ ДО ЦДЮТТ Московского района 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293522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805" y="0"/>
            <a:ext cx="9700750" cy="6858000"/>
          </a:xfrm>
        </p:spPr>
      </p:pic>
    </p:spTree>
    <p:extLst>
      <p:ext uri="{BB962C8B-B14F-4D97-AF65-F5344CB8AC3E}">
        <p14:creationId xmlns:p14="http://schemas.microsoft.com/office/powerpoint/2010/main" val="338099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368" y="105104"/>
            <a:ext cx="9659007" cy="6830034"/>
          </a:xfrm>
        </p:spPr>
      </p:pic>
    </p:spTree>
    <p:extLst>
      <p:ext uri="{BB962C8B-B14F-4D97-AF65-F5344CB8AC3E}">
        <p14:creationId xmlns:p14="http://schemas.microsoft.com/office/powerpoint/2010/main" val="156694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32" y="0"/>
            <a:ext cx="10429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977"/>
            <a:ext cx="12192000" cy="603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5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18494" y="164803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krobat Black" panose="00000A00000000000000" pitchFamily="50" charset="-52"/>
              </a:rPr>
              <a:t>Программы для 3</a:t>
            </a:r>
            <a:r>
              <a:rPr lang="en-US" b="1" dirty="0">
                <a:latin typeface="Akrobat Black" panose="00000A00000000000000" pitchFamily="50" charset="-52"/>
              </a:rPr>
              <a:t>D </a:t>
            </a:r>
            <a:r>
              <a:rPr lang="ru-RU" b="1" dirty="0">
                <a:latin typeface="Akrobat Black" panose="00000A00000000000000" pitchFamily="50" charset="-52"/>
              </a:rPr>
              <a:t>моделирования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7253" y="576838"/>
            <a:ext cx="117715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Akrobat" panose="00000600000000000000" pitchFamily="50" charset="-52"/>
              </a:rPr>
              <a:t>Выбирая среду для трехмерного моделирования, в первую очередь, следует определить круг задач, для решения которых она </a:t>
            </a:r>
            <a:r>
              <a:rPr lang="ru-RU" sz="1600" dirty="0" smtClean="0">
                <a:latin typeface="Akrobat" panose="00000600000000000000" pitchFamily="50" charset="-52"/>
              </a:rPr>
              <a:t>подходит, сложность </a:t>
            </a:r>
            <a:r>
              <a:rPr lang="ru-RU" sz="1600" dirty="0">
                <a:latin typeface="Akrobat" panose="00000600000000000000" pitchFamily="50" charset="-52"/>
              </a:rPr>
              <a:t>изучения </a:t>
            </a:r>
            <a:r>
              <a:rPr lang="ru-RU" sz="1600" dirty="0" smtClean="0">
                <a:latin typeface="Akrobat" panose="00000600000000000000" pitchFamily="50" charset="-52"/>
              </a:rPr>
              <a:t>программы, затраты </a:t>
            </a:r>
            <a:r>
              <a:rPr lang="ru-RU" sz="1600" dirty="0">
                <a:latin typeface="Akrobat" panose="00000600000000000000" pitchFamily="50" charset="-52"/>
              </a:rPr>
              <a:t>времени на адаптацию под нее, так как работа с трехмерным моделированием должна быть рациональной, быстрой и удобной, а результат получался качественным и максимально творческим.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7253" y="1740441"/>
            <a:ext cx="1165557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err="1">
                <a:latin typeface="Akrobat" panose="00000600000000000000" pitchFamily="50" charset="-52"/>
              </a:rPr>
              <a:t>Autodesk</a:t>
            </a:r>
            <a:r>
              <a:rPr lang="ru-RU" sz="1500" b="1" dirty="0">
                <a:latin typeface="Akrobat" panose="00000600000000000000" pitchFamily="50" charset="-52"/>
              </a:rPr>
              <a:t> </a:t>
            </a:r>
            <a:r>
              <a:rPr lang="ru-RU" sz="1500" b="1" dirty="0" smtClean="0">
                <a:latin typeface="Akrobat" panose="00000600000000000000" pitchFamily="50" charset="-52"/>
              </a:rPr>
              <a:t>3DS </a:t>
            </a:r>
            <a:r>
              <a:rPr lang="ru-RU" sz="1500" b="1" dirty="0" err="1">
                <a:latin typeface="Akrobat" panose="00000600000000000000" pitchFamily="50" charset="-52"/>
              </a:rPr>
              <a:t>Max</a:t>
            </a:r>
            <a:endParaRPr lang="ru-RU" sz="1500" b="1" dirty="0">
              <a:latin typeface="Akrobat" panose="00000600000000000000" pitchFamily="50" charset="-52"/>
            </a:endParaRPr>
          </a:p>
          <a:p>
            <a:r>
              <a:rPr lang="ru-RU" sz="1500" dirty="0">
                <a:latin typeface="Akrobat" panose="00000600000000000000" pitchFamily="50" charset="-52"/>
              </a:rPr>
              <a:t>Самым популярным представителем </a:t>
            </a:r>
            <a:r>
              <a:rPr lang="ru-RU" sz="1500" dirty="0" smtClean="0">
                <a:latin typeface="Akrobat" panose="00000600000000000000" pitchFamily="50" charset="-52"/>
              </a:rPr>
              <a:t>3</a:t>
            </a:r>
            <a:r>
              <a:rPr lang="en-US" sz="1500" dirty="0" smtClean="0">
                <a:latin typeface="Akrobat" panose="00000600000000000000" pitchFamily="50" charset="-52"/>
              </a:rPr>
              <a:t>D</a:t>
            </a:r>
            <a:r>
              <a:rPr lang="ru-RU" sz="1500" dirty="0" smtClean="0">
                <a:latin typeface="Akrobat" panose="00000600000000000000" pitchFamily="50" charset="-52"/>
              </a:rPr>
              <a:t>-</a:t>
            </a:r>
            <a:r>
              <a:rPr lang="ru-RU" sz="1500" dirty="0" err="1" smtClean="0">
                <a:latin typeface="Akrobat" panose="00000600000000000000" pitchFamily="50" charset="-52"/>
              </a:rPr>
              <a:t>моделлеров</a:t>
            </a:r>
            <a:r>
              <a:rPr lang="ru-RU" sz="1500" dirty="0" smtClean="0">
                <a:latin typeface="Akrobat" panose="00000600000000000000" pitchFamily="50" charset="-52"/>
              </a:rPr>
              <a:t> </a:t>
            </a:r>
            <a:r>
              <a:rPr lang="ru-RU" sz="1500" dirty="0">
                <a:latin typeface="Akrobat" panose="00000600000000000000" pitchFamily="50" charset="-52"/>
              </a:rPr>
              <a:t>остается </a:t>
            </a:r>
            <a:r>
              <a:rPr lang="ru-RU" sz="1500" dirty="0" err="1">
                <a:latin typeface="Akrobat" panose="00000600000000000000" pitchFamily="50" charset="-52"/>
              </a:rPr>
              <a:t>Autodesk</a:t>
            </a:r>
            <a:r>
              <a:rPr lang="ru-RU" sz="1500" dirty="0">
                <a:latin typeface="Akrobat" panose="00000600000000000000" pitchFamily="50" charset="-52"/>
              </a:rPr>
              <a:t> 3ds </a:t>
            </a:r>
            <a:r>
              <a:rPr lang="ru-RU" sz="1500" dirty="0" err="1">
                <a:latin typeface="Akrobat" panose="00000600000000000000" pitchFamily="50" charset="-52"/>
              </a:rPr>
              <a:t>Max</a:t>
            </a:r>
            <a:r>
              <a:rPr lang="ru-RU" sz="1500" dirty="0">
                <a:latin typeface="Akrobat" panose="00000600000000000000" pitchFamily="50" charset="-52"/>
              </a:rPr>
              <a:t> </a:t>
            </a:r>
            <a:r>
              <a:rPr lang="ru-RU" sz="1500" dirty="0" smtClean="0">
                <a:latin typeface="Akrobat" panose="00000600000000000000" pitchFamily="50" charset="-52"/>
              </a:rPr>
              <a:t>—мощное</a:t>
            </a:r>
            <a:r>
              <a:rPr lang="ru-RU" sz="1500" dirty="0">
                <a:latin typeface="Akrobat" panose="00000600000000000000" pitchFamily="50" charset="-52"/>
              </a:rPr>
              <a:t>, функциональное и универсальное приложение для трехмерной графики. </a:t>
            </a:r>
            <a:r>
              <a:rPr lang="ru-RU" sz="1500" dirty="0" smtClean="0">
                <a:latin typeface="Akrobat" panose="00000600000000000000" pitchFamily="50" charset="-52"/>
              </a:rPr>
              <a:t>3</a:t>
            </a:r>
            <a:r>
              <a:rPr lang="en-US" sz="1500" dirty="0" smtClean="0">
                <a:latin typeface="Akrobat" panose="00000600000000000000" pitchFamily="50" charset="-52"/>
              </a:rPr>
              <a:t>D</a:t>
            </a:r>
            <a:r>
              <a:rPr lang="ru-RU" sz="1500" dirty="0" smtClean="0">
                <a:latin typeface="Akrobat" panose="00000600000000000000" pitchFamily="50" charset="-52"/>
              </a:rPr>
              <a:t> </a:t>
            </a:r>
            <a:r>
              <a:rPr lang="ru-RU" sz="1500" dirty="0" err="1" smtClean="0">
                <a:latin typeface="Akrobat" panose="00000600000000000000" pitchFamily="50" charset="-52"/>
              </a:rPr>
              <a:t>Ма</a:t>
            </a:r>
            <a:r>
              <a:rPr lang="en-US" sz="1500" dirty="0" smtClean="0">
                <a:latin typeface="Akrobat" panose="00000600000000000000" pitchFamily="50" charset="-52"/>
              </a:rPr>
              <a:t>x</a:t>
            </a:r>
            <a:r>
              <a:rPr lang="ru-RU" sz="1500" dirty="0" smtClean="0">
                <a:latin typeface="Akrobat" panose="00000600000000000000" pitchFamily="50" charset="-52"/>
              </a:rPr>
              <a:t> </a:t>
            </a:r>
            <a:r>
              <a:rPr lang="ru-RU" sz="1500" dirty="0">
                <a:latin typeface="Akrobat" panose="00000600000000000000" pitchFamily="50" charset="-52"/>
              </a:rPr>
              <a:t>— это стандарт, под который выпущено множество дополнительных плагинов, разработано готовых </a:t>
            </a:r>
            <a:r>
              <a:rPr lang="ru-RU" sz="1500" dirty="0" smtClean="0">
                <a:latin typeface="Akrobat" panose="00000600000000000000" pitchFamily="50" charset="-52"/>
              </a:rPr>
              <a:t>3</a:t>
            </a:r>
            <a:r>
              <a:rPr lang="en-US" sz="1500" dirty="0" smtClean="0">
                <a:latin typeface="Akrobat" panose="00000600000000000000" pitchFamily="50" charset="-52"/>
              </a:rPr>
              <a:t>D</a:t>
            </a:r>
            <a:r>
              <a:rPr lang="ru-RU" sz="1500" dirty="0" smtClean="0">
                <a:latin typeface="Akrobat" panose="00000600000000000000" pitchFamily="50" charset="-52"/>
              </a:rPr>
              <a:t>-моделей</a:t>
            </a:r>
            <a:r>
              <a:rPr lang="ru-RU" sz="1500" dirty="0">
                <a:latin typeface="Akrobat" panose="00000600000000000000" pitchFamily="50" charset="-52"/>
              </a:rPr>
              <a:t>, отснято гигабайты авторских курсов и </a:t>
            </a:r>
            <a:r>
              <a:rPr lang="ru-RU" sz="1500" dirty="0" err="1">
                <a:latin typeface="Akrobat" panose="00000600000000000000" pitchFamily="50" charset="-52"/>
              </a:rPr>
              <a:t>видеоуроков</a:t>
            </a:r>
            <a:r>
              <a:rPr lang="ru-RU" sz="1500" dirty="0">
                <a:latin typeface="Akrobat" panose="00000600000000000000" pitchFamily="50" charset="-52"/>
              </a:rPr>
              <a:t>. </a:t>
            </a:r>
            <a:endParaRPr lang="en-US" sz="1500" dirty="0" smtClean="0">
              <a:latin typeface="Akrobat" panose="00000600000000000000" pitchFamily="50" charset="-52"/>
            </a:endParaRPr>
          </a:p>
          <a:p>
            <a:r>
              <a:rPr lang="ru-RU" sz="1500" dirty="0">
                <a:latin typeface="Akrobat" panose="00000600000000000000" pitchFamily="50" charset="-52"/>
              </a:rPr>
              <a:t>Эта система может использоваться во всех отраслях, начиная от архитектуры и дизайна интерьеров и заканчивая созданием мультфильмов и анимированных видеороликов. </a:t>
            </a:r>
            <a:endParaRPr lang="en-US" sz="1500" dirty="0" smtClean="0">
              <a:latin typeface="Akrobat" panose="00000600000000000000" pitchFamily="50" charset="-52"/>
            </a:endParaRPr>
          </a:p>
          <a:p>
            <a:endParaRPr lang="en-US" sz="1500" b="1" dirty="0" smtClean="0">
              <a:latin typeface="Akrobat" panose="00000600000000000000" pitchFamily="50" charset="-52"/>
            </a:endParaRPr>
          </a:p>
          <a:p>
            <a:r>
              <a:rPr lang="ru-RU" sz="1500" b="1" dirty="0" err="1" smtClean="0">
                <a:latin typeface="Akrobat" panose="00000600000000000000" pitchFamily="50" charset="-52"/>
              </a:rPr>
              <a:t>Cinema</a:t>
            </a:r>
            <a:r>
              <a:rPr lang="ru-RU" sz="1500" b="1" dirty="0" smtClean="0">
                <a:latin typeface="Akrobat" panose="00000600000000000000" pitchFamily="50" charset="-52"/>
              </a:rPr>
              <a:t> </a:t>
            </a:r>
            <a:r>
              <a:rPr lang="ru-RU" sz="1500" b="1" dirty="0">
                <a:latin typeface="Akrobat" panose="00000600000000000000" pitchFamily="50" charset="-52"/>
              </a:rPr>
              <a:t>4D</a:t>
            </a:r>
          </a:p>
          <a:p>
            <a:r>
              <a:rPr lang="ru-RU" sz="1500" dirty="0" err="1">
                <a:latin typeface="Akrobat" panose="00000600000000000000" pitchFamily="50" charset="-52"/>
              </a:rPr>
              <a:t>Cinema</a:t>
            </a:r>
            <a:r>
              <a:rPr lang="ru-RU" sz="1500" dirty="0">
                <a:latin typeface="Akrobat" panose="00000600000000000000" pitchFamily="50" charset="-52"/>
              </a:rPr>
              <a:t> 4D </a:t>
            </a:r>
            <a:r>
              <a:rPr lang="ru-RU" sz="1500" dirty="0" smtClean="0">
                <a:latin typeface="Akrobat" panose="00000600000000000000" pitchFamily="50" charset="-52"/>
              </a:rPr>
              <a:t>—</a:t>
            </a:r>
            <a:r>
              <a:rPr lang="en-US" sz="1500" dirty="0" smtClean="0">
                <a:latin typeface="Akrobat" panose="00000600000000000000" pitchFamily="50" charset="-52"/>
              </a:rPr>
              <a:t> </a:t>
            </a:r>
            <a:r>
              <a:rPr lang="ru-RU" sz="1500" dirty="0" smtClean="0">
                <a:latin typeface="Akrobat" panose="00000600000000000000" pitchFamily="50" charset="-52"/>
              </a:rPr>
              <a:t>обладает </a:t>
            </a:r>
            <a:r>
              <a:rPr lang="ru-RU" sz="1500" dirty="0">
                <a:latin typeface="Akrobat" panose="00000600000000000000" pitchFamily="50" charset="-52"/>
              </a:rPr>
              <a:t>практически таким же набором функций, </a:t>
            </a:r>
            <a:r>
              <a:rPr lang="ru-RU" sz="1500" dirty="0" smtClean="0">
                <a:latin typeface="Akrobat" panose="00000600000000000000" pitchFamily="50" charset="-52"/>
              </a:rPr>
              <a:t>как и </a:t>
            </a:r>
            <a:r>
              <a:rPr lang="ru-RU" sz="1500" dirty="0">
                <a:latin typeface="Akrobat" panose="00000600000000000000" pitchFamily="50" charset="-52"/>
              </a:rPr>
              <a:t>3ds </a:t>
            </a:r>
            <a:r>
              <a:rPr lang="ru-RU" sz="1500" dirty="0" err="1">
                <a:latin typeface="Akrobat" panose="00000600000000000000" pitchFamily="50" charset="-52"/>
              </a:rPr>
              <a:t>Max</a:t>
            </a:r>
            <a:r>
              <a:rPr lang="ru-RU" sz="1500" dirty="0" smtClean="0">
                <a:latin typeface="Akrobat" panose="00000600000000000000" pitchFamily="50" charset="-52"/>
              </a:rPr>
              <a:t> но </a:t>
            </a:r>
            <a:r>
              <a:rPr lang="ru-RU" sz="1500" dirty="0">
                <a:latin typeface="Akrobat" panose="00000600000000000000" pitchFamily="50" charset="-52"/>
              </a:rPr>
              <a:t>отличается в логике работы и способах выполнения операций. </a:t>
            </a:r>
            <a:r>
              <a:rPr lang="ru-RU" sz="1500" dirty="0" smtClean="0">
                <a:latin typeface="Akrobat" panose="00000600000000000000" pitchFamily="50" charset="-52"/>
              </a:rPr>
              <a:t>Может </a:t>
            </a:r>
            <a:r>
              <a:rPr lang="ru-RU" sz="1500" dirty="0">
                <a:latin typeface="Akrobat" panose="00000600000000000000" pitchFamily="50" charset="-52"/>
              </a:rPr>
              <a:t>похвастать более совершенным функционалом в создании </a:t>
            </a:r>
            <a:r>
              <a:rPr lang="ru-RU" sz="1500" dirty="0" err="1">
                <a:latin typeface="Akrobat" panose="00000600000000000000" pitchFamily="50" charset="-52"/>
              </a:rPr>
              <a:t>видеоанимаций</a:t>
            </a:r>
            <a:r>
              <a:rPr lang="ru-RU" sz="1500" dirty="0">
                <a:latin typeface="Akrobat" panose="00000600000000000000" pitchFamily="50" charset="-52"/>
              </a:rPr>
              <a:t>, а также способностью создавать реалистичную графику в режиме реального времени. </a:t>
            </a:r>
            <a:endParaRPr lang="ru-RU" sz="1500" dirty="0" smtClean="0">
              <a:latin typeface="Akrobat" panose="00000600000000000000" pitchFamily="50" charset="-52"/>
            </a:endParaRPr>
          </a:p>
          <a:p>
            <a:endParaRPr lang="en-US" sz="1500" b="1" dirty="0" smtClean="0">
              <a:latin typeface="Akrobat" panose="00000600000000000000" pitchFamily="50" charset="-52"/>
            </a:endParaRPr>
          </a:p>
          <a:p>
            <a:r>
              <a:rPr lang="ru-RU" sz="1500" b="1" dirty="0" err="1" smtClean="0">
                <a:latin typeface="Akrobat" panose="00000600000000000000" pitchFamily="50" charset="-52"/>
              </a:rPr>
              <a:t>Sculptris</a:t>
            </a:r>
            <a:endParaRPr lang="ru-RU" sz="1500" b="1" dirty="0">
              <a:latin typeface="Akrobat" panose="00000600000000000000" pitchFamily="50" charset="-52"/>
            </a:endParaRPr>
          </a:p>
          <a:p>
            <a:r>
              <a:rPr lang="ru-RU" sz="1500" dirty="0">
                <a:latin typeface="Akrobat" panose="00000600000000000000" pitchFamily="50" charset="-52"/>
              </a:rPr>
              <a:t>Для тех, кто делает свои первые шаги на поприще виртуального скульптора, идеально подойдет несложное и веселое приложение </a:t>
            </a:r>
            <a:r>
              <a:rPr lang="ru-RU" sz="1500" dirty="0" err="1">
                <a:latin typeface="Akrobat" panose="00000600000000000000" pitchFamily="50" charset="-52"/>
              </a:rPr>
              <a:t>Sculptris</a:t>
            </a:r>
            <a:r>
              <a:rPr lang="ru-RU" sz="1500" dirty="0">
                <a:latin typeface="Akrobat" panose="00000600000000000000" pitchFamily="50" charset="-52"/>
              </a:rPr>
              <a:t>. С помощью этого приложения, пользователь сразу погружается в увлекательный процесс лепки скульптуры или персонажа. </a:t>
            </a:r>
            <a:r>
              <a:rPr lang="ru-RU" sz="1500" dirty="0" err="1">
                <a:latin typeface="Akrobat" panose="00000600000000000000" pitchFamily="50" charset="-52"/>
              </a:rPr>
              <a:t>Воодушивившись</a:t>
            </a:r>
            <a:r>
              <a:rPr lang="ru-RU" sz="1500" dirty="0">
                <a:latin typeface="Akrobat" panose="00000600000000000000" pitchFamily="50" charset="-52"/>
              </a:rPr>
              <a:t> интуитивным творением модели и развивая свои навыки, можно перейти на профессиональный уровень работы в более сложных программах. Возможности </a:t>
            </a:r>
            <a:r>
              <a:rPr lang="ru-RU" sz="1500" dirty="0" err="1">
                <a:latin typeface="Akrobat" panose="00000600000000000000" pitchFamily="50" charset="-52"/>
              </a:rPr>
              <a:t>Скульптрис</a:t>
            </a:r>
            <a:r>
              <a:rPr lang="ru-RU" sz="1500" dirty="0">
                <a:latin typeface="Akrobat" panose="00000600000000000000" pitchFamily="50" charset="-52"/>
              </a:rPr>
              <a:t> достаточны, но не полны. Результат работы — создание одиночной модели, которая будет использоваться при работе в других системах</a:t>
            </a:r>
            <a:r>
              <a:rPr lang="ru-RU" sz="1500" dirty="0" smtClean="0">
                <a:latin typeface="Akrobat" panose="00000600000000000000" pitchFamily="50" charset="-52"/>
              </a:rPr>
              <a:t>.</a:t>
            </a:r>
            <a:endParaRPr lang="ru-RU" sz="1500" dirty="0">
              <a:latin typeface="Akrobat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621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18494" y="164803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krobat Black" panose="00000A00000000000000" pitchFamily="50" charset="-52"/>
              </a:rPr>
              <a:t>Программы для 3</a:t>
            </a:r>
            <a:r>
              <a:rPr lang="en-US" b="1" dirty="0">
                <a:latin typeface="Akrobat Black" panose="00000A00000000000000" pitchFamily="50" charset="-52"/>
              </a:rPr>
              <a:t>D </a:t>
            </a:r>
            <a:r>
              <a:rPr lang="ru-RU" b="1" dirty="0">
                <a:latin typeface="Akrobat Black" panose="00000A00000000000000" pitchFamily="50" charset="-52"/>
              </a:rPr>
              <a:t>моделирования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3221" y="534135"/>
            <a:ext cx="1165557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latin typeface="Akrobat" panose="00000600000000000000" pitchFamily="50" charset="-52"/>
              </a:rPr>
              <a:t>AutoCAD</a:t>
            </a:r>
            <a:endParaRPr lang="ru-RU" sz="1600" b="1" dirty="0">
              <a:latin typeface="Akrobat" panose="00000600000000000000" pitchFamily="50" charset="-52"/>
            </a:endParaRPr>
          </a:p>
          <a:p>
            <a:r>
              <a:rPr lang="ru-RU" sz="1600" dirty="0">
                <a:latin typeface="Akrobat" panose="00000600000000000000" pitchFamily="50" charset="-52"/>
              </a:rPr>
              <a:t>Для целей строительного, инженерного и промышленного проектирования применяется самый популярный чертежный пакет — </a:t>
            </a:r>
            <a:r>
              <a:rPr lang="ru-RU" sz="1600" dirty="0" err="1">
                <a:latin typeface="Akrobat" panose="00000600000000000000" pitchFamily="50" charset="-52"/>
              </a:rPr>
              <a:t>AutoCAD</a:t>
            </a:r>
            <a:r>
              <a:rPr lang="ru-RU" sz="1600" dirty="0">
                <a:latin typeface="Akrobat" panose="00000600000000000000" pitchFamily="50" charset="-52"/>
              </a:rPr>
              <a:t> от компании </a:t>
            </a:r>
            <a:r>
              <a:rPr lang="ru-RU" sz="1600" dirty="0" err="1">
                <a:latin typeface="Akrobat" panose="00000600000000000000" pitchFamily="50" charset="-52"/>
              </a:rPr>
              <a:t>Autodesk</a:t>
            </a:r>
            <a:r>
              <a:rPr lang="ru-RU" sz="1600" dirty="0">
                <a:latin typeface="Akrobat" panose="00000600000000000000" pitchFamily="50" charset="-52"/>
              </a:rPr>
              <a:t>. Эта программа обладает мощнейшим функционалом для двухмерного черчения, а также проектирования трехмерных деталей разной сложности и назначения. </a:t>
            </a:r>
          </a:p>
          <a:p>
            <a:r>
              <a:rPr lang="ru-RU" sz="1600" dirty="0">
                <a:latin typeface="Akrobat" panose="00000600000000000000" pitchFamily="50" charset="-52"/>
              </a:rPr>
              <a:t>Научившись работать в </a:t>
            </a:r>
            <a:r>
              <a:rPr lang="ru-RU" sz="1600" dirty="0" err="1">
                <a:latin typeface="Akrobat" panose="00000600000000000000" pitchFamily="50" charset="-52"/>
              </a:rPr>
              <a:t>AutoCAD</a:t>
            </a:r>
            <a:r>
              <a:rPr lang="ru-RU" sz="1600" dirty="0">
                <a:latin typeface="Akrobat" panose="00000600000000000000" pitchFamily="50" charset="-52"/>
              </a:rPr>
              <a:t>, пользователь сможет проектировать сложные поверхности, конструкции и прочие изделия материального мира и оформлять к ним рабочие чертежи. На стороне пользователя — русскоязычное меню, справка и система подсказок по всем операциям. </a:t>
            </a:r>
          </a:p>
          <a:p>
            <a:endParaRPr lang="en-US" sz="1600" dirty="0" smtClean="0">
              <a:latin typeface="Akrobat" panose="00000600000000000000" pitchFamily="50" charset="-52"/>
            </a:endParaRPr>
          </a:p>
          <a:p>
            <a:r>
              <a:rPr lang="ru-RU" sz="1600" b="1" dirty="0" err="1">
                <a:latin typeface="Akrobat" panose="00000600000000000000" pitchFamily="50" charset="-52"/>
              </a:rPr>
              <a:t>Sketch</a:t>
            </a:r>
            <a:r>
              <a:rPr lang="ru-RU" sz="1600" b="1" dirty="0">
                <a:latin typeface="Akrobat" panose="00000600000000000000" pitchFamily="50" charset="-52"/>
              </a:rPr>
              <a:t> </a:t>
            </a:r>
            <a:r>
              <a:rPr lang="ru-RU" sz="1600" b="1" dirty="0" err="1">
                <a:latin typeface="Akrobat" panose="00000600000000000000" pitchFamily="50" charset="-52"/>
              </a:rPr>
              <a:t>Up</a:t>
            </a:r>
            <a:endParaRPr lang="ru-RU" sz="1600" b="1" dirty="0">
              <a:latin typeface="Akrobat" panose="00000600000000000000" pitchFamily="50" charset="-52"/>
            </a:endParaRPr>
          </a:p>
          <a:p>
            <a:r>
              <a:rPr lang="ru-RU" sz="1600" dirty="0" err="1">
                <a:latin typeface="Akrobat" panose="00000600000000000000" pitchFamily="50" charset="-52"/>
              </a:rPr>
              <a:t>Sketch</a:t>
            </a:r>
            <a:r>
              <a:rPr lang="ru-RU" sz="1600" dirty="0">
                <a:latin typeface="Akrobat" panose="00000600000000000000" pitchFamily="50" charset="-52"/>
              </a:rPr>
              <a:t> </a:t>
            </a:r>
            <a:r>
              <a:rPr lang="ru-RU" sz="1600" dirty="0" err="1">
                <a:latin typeface="Akrobat" panose="00000600000000000000" pitchFamily="50" charset="-52"/>
              </a:rPr>
              <a:t>Up</a:t>
            </a:r>
            <a:r>
              <a:rPr lang="ru-RU" sz="1600" dirty="0">
                <a:latin typeface="Akrobat" panose="00000600000000000000" pitchFamily="50" charset="-52"/>
              </a:rPr>
              <a:t> — это интуитивная программа для дизайнеров и архитекторов, которая используется для быстрого создания трехмерных моделей предметов, конструкций, зданий и интерьеров. Благодаря интуитивному процессу работы, пользователь может воплотить свой замысел достаточно точно и графически понятно. Можно сказать, что </a:t>
            </a:r>
            <a:r>
              <a:rPr lang="ru-RU" sz="1600" dirty="0" err="1">
                <a:latin typeface="Akrobat" panose="00000600000000000000" pitchFamily="50" charset="-52"/>
              </a:rPr>
              <a:t>Sketch</a:t>
            </a:r>
            <a:r>
              <a:rPr lang="ru-RU" sz="1600" dirty="0">
                <a:latin typeface="Akrobat" panose="00000600000000000000" pitchFamily="50" charset="-52"/>
              </a:rPr>
              <a:t> </a:t>
            </a:r>
            <a:r>
              <a:rPr lang="ru-RU" sz="1600" dirty="0" err="1">
                <a:latin typeface="Akrobat" panose="00000600000000000000" pitchFamily="50" charset="-52"/>
              </a:rPr>
              <a:t>Up</a:t>
            </a:r>
            <a:r>
              <a:rPr lang="ru-RU" sz="1600" dirty="0">
                <a:latin typeface="Akrobat" panose="00000600000000000000" pitchFamily="50" charset="-52"/>
              </a:rPr>
              <a:t> — самое простое решение, используемое для 3d моделирования дома.</a:t>
            </a:r>
          </a:p>
          <a:p>
            <a:endParaRPr lang="ru-RU" sz="1600" b="1" dirty="0" smtClean="0">
              <a:latin typeface="Akrobat" panose="00000600000000000000" pitchFamily="50" charset="-52"/>
            </a:endParaRPr>
          </a:p>
          <a:p>
            <a:r>
              <a:rPr lang="ru-RU" sz="1600" b="1" dirty="0" err="1">
                <a:latin typeface="Akrobat" panose="00000600000000000000" pitchFamily="50" charset="-52"/>
              </a:rPr>
              <a:t>Blender</a:t>
            </a:r>
            <a:endParaRPr lang="ru-RU" sz="1600" b="1" dirty="0">
              <a:latin typeface="Akrobat" panose="00000600000000000000" pitchFamily="50" charset="-52"/>
            </a:endParaRPr>
          </a:p>
          <a:p>
            <a:r>
              <a:rPr lang="ru-RU" sz="1600" dirty="0">
                <a:latin typeface="Akrobat" panose="00000600000000000000" pitchFamily="50" charset="-52"/>
              </a:rPr>
              <a:t>Бесплатная программа </a:t>
            </a:r>
            <a:r>
              <a:rPr lang="ru-RU" sz="1600" dirty="0" err="1">
                <a:latin typeface="Akrobat" panose="00000600000000000000" pitchFamily="50" charset="-52"/>
              </a:rPr>
              <a:t>Blender</a:t>
            </a:r>
            <a:r>
              <a:rPr lang="ru-RU" sz="1600" dirty="0">
                <a:latin typeface="Akrobat" panose="00000600000000000000" pitchFamily="50" charset="-52"/>
              </a:rPr>
              <a:t> является очень мощным и многофункциональным инструментом для работы с трехмерной графикой. Количеством своих функций он практически не уступает большим и дорогим 3ds </a:t>
            </a:r>
            <a:r>
              <a:rPr lang="ru-RU" sz="1600" dirty="0" err="1">
                <a:latin typeface="Akrobat" panose="00000600000000000000" pitchFamily="50" charset="-52"/>
              </a:rPr>
              <a:t>Max</a:t>
            </a:r>
            <a:r>
              <a:rPr lang="ru-RU" sz="1600" dirty="0">
                <a:latin typeface="Akrobat" panose="00000600000000000000" pitchFamily="50" charset="-52"/>
              </a:rPr>
              <a:t> и </a:t>
            </a:r>
            <a:r>
              <a:rPr lang="ru-RU" sz="1600" dirty="0" err="1">
                <a:latin typeface="Akrobat" panose="00000600000000000000" pitchFamily="50" charset="-52"/>
              </a:rPr>
              <a:t>Cinema</a:t>
            </a:r>
            <a:r>
              <a:rPr lang="ru-RU" sz="1600" dirty="0">
                <a:latin typeface="Akrobat" panose="00000600000000000000" pitchFamily="50" charset="-52"/>
              </a:rPr>
              <a:t> 4D. Эта система вполне подойдет как для создания </a:t>
            </a:r>
            <a:r>
              <a:rPr lang="ru-RU" sz="1600" dirty="0" smtClean="0">
                <a:latin typeface="Akrobat" panose="00000600000000000000" pitchFamily="50" charset="-52"/>
              </a:rPr>
              <a:t>3</a:t>
            </a:r>
            <a:r>
              <a:rPr lang="en-US" sz="1600" dirty="0" smtClean="0">
                <a:latin typeface="Akrobat" panose="00000600000000000000" pitchFamily="50" charset="-52"/>
              </a:rPr>
              <a:t>D</a:t>
            </a:r>
            <a:r>
              <a:rPr lang="ru-RU" sz="1600" dirty="0" smtClean="0">
                <a:latin typeface="Akrobat" panose="00000600000000000000" pitchFamily="50" charset="-52"/>
              </a:rPr>
              <a:t>-моделей</a:t>
            </a:r>
            <a:r>
              <a:rPr lang="ru-RU" sz="1600" dirty="0">
                <a:latin typeface="Akrobat" panose="00000600000000000000" pitchFamily="50" charset="-52"/>
              </a:rPr>
              <a:t>, так и для разработки видеороликов и мультфильмов. </a:t>
            </a:r>
            <a:r>
              <a:rPr lang="ru-RU" sz="1600" dirty="0" err="1" smtClean="0">
                <a:latin typeface="Akrobat" panose="00000600000000000000" pitchFamily="50" charset="-52"/>
              </a:rPr>
              <a:t>Blender</a:t>
            </a:r>
            <a:r>
              <a:rPr lang="ru-RU" sz="1600" dirty="0" smtClean="0">
                <a:latin typeface="Akrobat" panose="00000600000000000000" pitchFamily="50" charset="-52"/>
              </a:rPr>
              <a:t> </a:t>
            </a:r>
            <a:r>
              <a:rPr lang="ru-RU" sz="1600" dirty="0">
                <a:latin typeface="Akrobat" panose="00000600000000000000" pitchFamily="50" charset="-52"/>
              </a:rPr>
              <a:t>может похвастать перед тем же 3ds </a:t>
            </a:r>
            <a:r>
              <a:rPr lang="ru-RU" sz="1600" dirty="0" err="1">
                <a:latin typeface="Akrobat" panose="00000600000000000000" pitchFamily="50" charset="-52"/>
              </a:rPr>
              <a:t>Max</a:t>
            </a:r>
            <a:r>
              <a:rPr lang="ru-RU" sz="1600" dirty="0">
                <a:latin typeface="Akrobat" panose="00000600000000000000" pitchFamily="50" charset="-52"/>
              </a:rPr>
              <a:t> более продвинутым инструментарием создания </a:t>
            </a:r>
            <a:r>
              <a:rPr lang="ru-RU" sz="1600" dirty="0" err="1">
                <a:latin typeface="Akrobat" panose="00000600000000000000" pitchFamily="50" charset="-52"/>
              </a:rPr>
              <a:t>анимаций</a:t>
            </a:r>
            <a:r>
              <a:rPr lang="ru-RU" sz="1600" dirty="0" smtClean="0">
                <a:latin typeface="Akrobat" panose="00000600000000000000" pitchFamily="50" charset="-52"/>
              </a:rPr>
              <a:t>.</a:t>
            </a:r>
            <a:r>
              <a:rPr lang="en-US" sz="1600" dirty="0" smtClean="0">
                <a:latin typeface="Akrobat" panose="00000600000000000000" pitchFamily="50" charset="-52"/>
              </a:rPr>
              <a:t> </a:t>
            </a:r>
            <a:r>
              <a:rPr lang="ru-RU" sz="1600" dirty="0">
                <a:latin typeface="Akrobat" panose="00000600000000000000" pitchFamily="50" charset="-52"/>
              </a:rPr>
              <a:t>Блендер может оказаться сложным в изучении, так как имеет сложный </a:t>
            </a:r>
            <a:r>
              <a:rPr lang="ru-RU" sz="1600" dirty="0" smtClean="0">
                <a:latin typeface="Akrobat" panose="00000600000000000000" pitchFamily="50" charset="-52"/>
              </a:rPr>
              <a:t>интерфейс</a:t>
            </a:r>
            <a:r>
              <a:rPr lang="en-US" sz="1600" dirty="0" smtClean="0">
                <a:latin typeface="Akrobat" panose="00000600000000000000" pitchFamily="50" charset="-52"/>
              </a:rPr>
              <a:t> </a:t>
            </a:r>
            <a:r>
              <a:rPr lang="ru-RU" sz="1600" dirty="0" smtClean="0">
                <a:latin typeface="Akrobat" panose="00000600000000000000" pitchFamily="50" charset="-52"/>
              </a:rPr>
              <a:t>и </a:t>
            </a:r>
            <a:r>
              <a:rPr lang="ru-RU" sz="1600" dirty="0">
                <a:latin typeface="Akrobat" panose="00000600000000000000" pitchFamily="50" charset="-52"/>
              </a:rPr>
              <a:t>непривычную логику </a:t>
            </a:r>
            <a:r>
              <a:rPr lang="ru-RU" sz="1600" dirty="0" smtClean="0">
                <a:latin typeface="Akrobat" panose="00000600000000000000" pitchFamily="50" charset="-52"/>
              </a:rPr>
              <a:t>работы. </a:t>
            </a:r>
            <a:r>
              <a:rPr lang="ru-RU" sz="1600" dirty="0">
                <a:latin typeface="Akrobat" panose="00000600000000000000" pitchFamily="50" charset="-52"/>
              </a:rPr>
              <a:t>Зато благодаря открытой лицензии он может быт успешно использован в коммерческих целях.</a:t>
            </a:r>
          </a:p>
        </p:txBody>
      </p:sp>
    </p:spTree>
    <p:extLst>
      <p:ext uri="{BB962C8B-B14F-4D97-AF65-F5344CB8AC3E}">
        <p14:creationId xmlns:p14="http://schemas.microsoft.com/office/powerpoint/2010/main" val="80878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18494" y="164803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krobat Black" panose="00000A00000000000000" pitchFamily="50" charset="-52"/>
              </a:rPr>
              <a:t>Программы для 3</a:t>
            </a:r>
            <a:r>
              <a:rPr lang="en-US" b="1" dirty="0">
                <a:latin typeface="Akrobat Black" panose="00000A00000000000000" pitchFamily="50" charset="-52"/>
              </a:rPr>
              <a:t>D </a:t>
            </a:r>
            <a:r>
              <a:rPr lang="ru-RU" b="1" dirty="0">
                <a:latin typeface="Akrobat Black" panose="00000A00000000000000" pitchFamily="50" charset="-52"/>
              </a:rPr>
              <a:t>моделирования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4241" y="410637"/>
            <a:ext cx="1165557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latin typeface="Akrobat" panose="00000600000000000000" pitchFamily="50" charset="-52"/>
              </a:rPr>
              <a:t>Creo</a:t>
            </a:r>
            <a:r>
              <a:rPr lang="ru-RU" sz="1600" b="1" dirty="0" smtClean="0">
                <a:latin typeface="Akrobat" panose="00000600000000000000" pitchFamily="50" charset="-52"/>
              </a:rPr>
              <a:t> </a:t>
            </a:r>
            <a:r>
              <a:rPr lang="ru-RU" sz="1600" b="1" dirty="0" err="1">
                <a:latin typeface="Akrobat" panose="00000600000000000000" pitchFamily="50" charset="-52"/>
              </a:rPr>
              <a:t>Parametric</a:t>
            </a:r>
            <a:endParaRPr lang="en-US" sz="1600" b="1" dirty="0" smtClean="0">
              <a:latin typeface="Akrobat" panose="00000600000000000000" pitchFamily="50" charset="-52"/>
            </a:endParaRPr>
          </a:p>
          <a:p>
            <a:r>
              <a:rPr lang="ru-RU" sz="1600" dirty="0">
                <a:latin typeface="Akrobat" panose="00000600000000000000" pitchFamily="50" charset="-52"/>
              </a:rPr>
              <a:t>Приложение </a:t>
            </a:r>
            <a:r>
              <a:rPr lang="ru-RU" sz="1600" dirty="0" err="1">
                <a:latin typeface="Akrobat" panose="00000600000000000000" pitchFamily="50" charset="-52"/>
              </a:rPr>
              <a:t>Creo</a:t>
            </a:r>
            <a:r>
              <a:rPr lang="ru-RU" sz="1600" dirty="0">
                <a:latin typeface="Akrobat" panose="00000600000000000000" pitchFamily="50" charset="-52"/>
              </a:rPr>
              <a:t> </a:t>
            </a:r>
            <a:r>
              <a:rPr lang="ru-RU" sz="1600" dirty="0" err="1">
                <a:latin typeface="Akrobat" panose="00000600000000000000" pitchFamily="50" charset="-52"/>
              </a:rPr>
              <a:t>Parametric</a:t>
            </a:r>
            <a:r>
              <a:rPr lang="ru-RU" sz="1600" dirty="0">
                <a:latin typeface="Akrobat" panose="00000600000000000000" pitchFamily="50" charset="-52"/>
              </a:rPr>
              <a:t> обладает эффективными базовыми функциями моделирования, </a:t>
            </a:r>
            <a:r>
              <a:rPr lang="ru-RU" sz="1600" dirty="0" smtClean="0">
                <a:latin typeface="Akrobat" panose="00000600000000000000" pitchFamily="50" charset="-52"/>
              </a:rPr>
              <a:t>а </a:t>
            </a:r>
            <a:r>
              <a:rPr lang="ru-RU" sz="1600" dirty="0">
                <a:latin typeface="Akrobat" panose="00000600000000000000" pitchFamily="50" charset="-52"/>
              </a:rPr>
              <a:t>также революционными функциями в области аддитивного производства, определения на основе модели (MBD) и конструирования интеллектуальных сетевых изделий. Оптимизированные рабочие потоки и интуитивно понятный интерфейс пользователя дополняют картину</a:t>
            </a:r>
            <a:r>
              <a:rPr lang="ru-RU" sz="1600" dirty="0" smtClean="0">
                <a:latin typeface="Akrobat" panose="00000600000000000000" pitchFamily="50" charset="-52"/>
              </a:rPr>
              <a:t>.</a:t>
            </a:r>
          </a:p>
          <a:p>
            <a:endParaRPr lang="ru-RU" sz="1600" b="1" dirty="0" smtClean="0">
              <a:latin typeface="Akrobat" panose="00000600000000000000" pitchFamily="50" charset="-52"/>
            </a:endParaRPr>
          </a:p>
          <a:p>
            <a:r>
              <a:rPr lang="ru-RU" sz="1600" b="1" dirty="0" err="1">
                <a:latin typeface="Akrobat" panose="00000600000000000000" pitchFamily="50" charset="-52"/>
              </a:rPr>
              <a:t>Paint</a:t>
            </a:r>
            <a:r>
              <a:rPr lang="ru-RU" sz="1600" b="1" dirty="0">
                <a:latin typeface="Akrobat" panose="00000600000000000000" pitchFamily="50" charset="-52"/>
              </a:rPr>
              <a:t> 3D</a:t>
            </a:r>
          </a:p>
          <a:p>
            <a:r>
              <a:rPr lang="ru-RU" sz="1600" dirty="0">
                <a:latin typeface="Akrobat" panose="00000600000000000000" pitchFamily="50" charset="-52"/>
              </a:rPr>
              <a:t>Простейшим способом создания несложных объемных объектов и их сочетаний в среде </a:t>
            </a:r>
            <a:r>
              <a:rPr lang="ru-RU" sz="1600" dirty="0" err="1">
                <a:latin typeface="Akrobat" panose="00000600000000000000" pitchFamily="50" charset="-52"/>
              </a:rPr>
              <a:t>Windows</a:t>
            </a:r>
            <a:r>
              <a:rPr lang="ru-RU" sz="1600" dirty="0">
                <a:latin typeface="Akrobat" panose="00000600000000000000" pitchFamily="50" charset="-52"/>
              </a:rPr>
              <a:t> 10 является использование интегрированного в операционную систему редактора </a:t>
            </a:r>
            <a:r>
              <a:rPr lang="ru-RU" sz="1600" dirty="0" err="1">
                <a:latin typeface="Akrobat" panose="00000600000000000000" pitchFamily="50" charset="-52"/>
              </a:rPr>
              <a:t>Paint</a:t>
            </a:r>
            <a:r>
              <a:rPr lang="ru-RU" sz="1600" dirty="0">
                <a:latin typeface="Akrobat" panose="00000600000000000000" pitchFamily="50" charset="-52"/>
              </a:rPr>
              <a:t> 3D. С помощью инструмента можно быстро и легко создавать, а также редактировать модели в трехмерном пространстве. Приложение прекрасно подойдет пользователям, которые осуществляют первые шаги в изучении 3D-моделирования за счет простоты освоения и встроенной системы подсказок. Более опытные пользователи могут использовать </a:t>
            </a:r>
            <a:r>
              <a:rPr lang="ru-RU" sz="1600" dirty="0" err="1">
                <a:latin typeface="Akrobat" panose="00000600000000000000" pitchFamily="50" charset="-52"/>
              </a:rPr>
              <a:t>Paint</a:t>
            </a:r>
            <a:r>
              <a:rPr lang="ru-RU" sz="1600" dirty="0">
                <a:latin typeface="Akrobat" panose="00000600000000000000" pitchFamily="50" charset="-52"/>
              </a:rPr>
              <a:t> 3D в качестве средства быстрого создания набросков трехмерных объектов для дальнейшего использования в более продвинутых редакторах</a:t>
            </a:r>
            <a:r>
              <a:rPr lang="ru-RU" sz="1600" dirty="0" smtClean="0">
                <a:latin typeface="Akrobat" panose="00000600000000000000" pitchFamily="50" charset="-52"/>
              </a:rPr>
              <a:t>.</a:t>
            </a:r>
          </a:p>
          <a:p>
            <a:endParaRPr lang="ru-RU" sz="1600" dirty="0">
              <a:latin typeface="Akrobat" panose="00000600000000000000" pitchFamily="50" charset="-52"/>
            </a:endParaRPr>
          </a:p>
          <a:p>
            <a:r>
              <a:rPr lang="en-US" sz="1600" b="1" dirty="0" smtClean="0">
                <a:latin typeface="Akrobat" panose="00000600000000000000" pitchFamily="50" charset="-52"/>
              </a:rPr>
              <a:t>Autodesk</a:t>
            </a:r>
            <a:r>
              <a:rPr lang="ru-RU" sz="1600" b="1" dirty="0" smtClean="0">
                <a:latin typeface="Akrobat" panose="00000600000000000000" pitchFamily="50" charset="-52"/>
              </a:rPr>
              <a:t> 123D</a:t>
            </a:r>
            <a:r>
              <a:rPr lang="ru-RU" sz="1600" dirty="0" smtClean="0">
                <a:latin typeface="Akrobat" panose="00000600000000000000" pitchFamily="50" charset="-52"/>
              </a:rPr>
              <a:t> </a:t>
            </a:r>
          </a:p>
          <a:p>
            <a:r>
              <a:rPr lang="ru-RU" sz="1600" dirty="0" smtClean="0">
                <a:latin typeface="Akrobat" panose="00000600000000000000" pitchFamily="50" charset="-52"/>
              </a:rPr>
              <a:t>123D </a:t>
            </a:r>
            <a:r>
              <a:rPr lang="ru-RU" sz="1600" dirty="0">
                <a:latin typeface="Akrobat" panose="00000600000000000000" pitchFamily="50" charset="-52"/>
              </a:rPr>
              <a:t>– программный пакет для начинающих работу в программах 3D-моделирования, который, однако, позволяет решать достаточно серьезные задачи на этапе </a:t>
            </a:r>
            <a:r>
              <a:rPr lang="ru-RU" sz="1600" dirty="0" err="1">
                <a:latin typeface="Akrobat" panose="00000600000000000000" pitchFamily="50" charset="-52"/>
              </a:rPr>
              <a:t>прототипирования</a:t>
            </a:r>
            <a:r>
              <a:rPr lang="ru-RU" sz="1600" dirty="0">
                <a:latin typeface="Akrobat" panose="00000600000000000000" pitchFamily="50" charset="-52"/>
              </a:rPr>
              <a:t> продукта профессионалам</a:t>
            </a:r>
            <a:r>
              <a:rPr lang="ru-RU" sz="1600" dirty="0" smtClean="0">
                <a:latin typeface="Akrobat" panose="00000600000000000000" pitchFamily="50" charset="-52"/>
              </a:rPr>
              <a:t>.</a:t>
            </a:r>
          </a:p>
          <a:p>
            <a:r>
              <a:rPr lang="ru-RU" sz="1600" dirty="0">
                <a:latin typeface="Akrobat" panose="00000600000000000000" pitchFamily="50" charset="-52"/>
              </a:rPr>
              <a:t>123D </a:t>
            </a:r>
            <a:r>
              <a:rPr lang="ru-RU" sz="1600" dirty="0" err="1">
                <a:latin typeface="Akrobat" panose="00000600000000000000" pitchFamily="50" charset="-52"/>
              </a:rPr>
              <a:t>Catch</a:t>
            </a:r>
            <a:r>
              <a:rPr lang="ru-RU" sz="1600" dirty="0">
                <a:latin typeface="Akrobat" panose="00000600000000000000" pitchFamily="50" charset="-52"/>
              </a:rPr>
              <a:t> – программа для создания 3D-моделей из фотографий</a:t>
            </a:r>
            <a:br>
              <a:rPr lang="ru-RU" sz="1600" dirty="0">
                <a:latin typeface="Akrobat" panose="00000600000000000000" pitchFamily="50" charset="-52"/>
              </a:rPr>
            </a:br>
            <a:r>
              <a:rPr lang="ru-RU" sz="1600" dirty="0">
                <a:latin typeface="Akrobat" panose="00000600000000000000" pitchFamily="50" charset="-52"/>
              </a:rPr>
              <a:t>123D </a:t>
            </a:r>
            <a:r>
              <a:rPr lang="ru-RU" sz="1600" dirty="0" err="1">
                <a:latin typeface="Akrobat" panose="00000600000000000000" pitchFamily="50" charset="-52"/>
              </a:rPr>
              <a:t>Design</a:t>
            </a:r>
            <a:r>
              <a:rPr lang="ru-RU" sz="1600" dirty="0">
                <a:latin typeface="Akrobat" panose="00000600000000000000" pitchFamily="50" charset="-52"/>
              </a:rPr>
              <a:t> – программа для 3D-моделирования</a:t>
            </a:r>
            <a:br>
              <a:rPr lang="ru-RU" sz="1600" dirty="0">
                <a:latin typeface="Akrobat" panose="00000600000000000000" pitchFamily="50" charset="-52"/>
              </a:rPr>
            </a:br>
            <a:r>
              <a:rPr lang="ru-RU" sz="1600" dirty="0">
                <a:latin typeface="Akrobat" panose="00000600000000000000" pitchFamily="50" charset="-52"/>
              </a:rPr>
              <a:t>123D </a:t>
            </a:r>
            <a:r>
              <a:rPr lang="ru-RU" sz="1600" dirty="0" err="1">
                <a:latin typeface="Akrobat" panose="00000600000000000000" pitchFamily="50" charset="-52"/>
              </a:rPr>
              <a:t>Creature</a:t>
            </a:r>
            <a:r>
              <a:rPr lang="ru-RU" sz="1600" dirty="0">
                <a:latin typeface="Akrobat" panose="00000600000000000000" pitchFamily="50" charset="-52"/>
              </a:rPr>
              <a:t> – программа для создания 3D-персонажей. Есть функции лепки, раскраски.</a:t>
            </a:r>
            <a:br>
              <a:rPr lang="ru-RU" sz="1600" dirty="0">
                <a:latin typeface="Akrobat" panose="00000600000000000000" pitchFamily="50" charset="-52"/>
              </a:rPr>
            </a:br>
            <a:r>
              <a:rPr lang="ru-RU" sz="1600" dirty="0">
                <a:latin typeface="Akrobat" panose="00000600000000000000" pitchFamily="50" charset="-52"/>
              </a:rPr>
              <a:t>123D </a:t>
            </a:r>
            <a:r>
              <a:rPr lang="ru-RU" sz="1600" dirty="0" err="1">
                <a:latin typeface="Akrobat" panose="00000600000000000000" pitchFamily="50" charset="-52"/>
              </a:rPr>
              <a:t>Sculpt</a:t>
            </a:r>
            <a:r>
              <a:rPr lang="ru-RU" sz="1600" dirty="0">
                <a:latin typeface="Akrobat" panose="00000600000000000000" pitchFamily="50" charset="-52"/>
              </a:rPr>
              <a:t> – программа для лепки и объемного моделирования</a:t>
            </a:r>
            <a:br>
              <a:rPr lang="ru-RU" sz="1600" dirty="0">
                <a:latin typeface="Akrobat" panose="00000600000000000000" pitchFamily="50" charset="-52"/>
              </a:rPr>
            </a:br>
            <a:r>
              <a:rPr lang="ru-RU" sz="1600" dirty="0">
                <a:latin typeface="Akrobat" panose="00000600000000000000" pitchFamily="50" charset="-52"/>
              </a:rPr>
              <a:t>123D </a:t>
            </a:r>
            <a:r>
              <a:rPr lang="ru-RU" sz="1600" dirty="0" err="1">
                <a:latin typeface="Akrobat" panose="00000600000000000000" pitchFamily="50" charset="-52"/>
              </a:rPr>
              <a:t>Make</a:t>
            </a:r>
            <a:r>
              <a:rPr lang="ru-RU" sz="1600" dirty="0">
                <a:latin typeface="Akrobat" panose="00000600000000000000" pitchFamily="50" charset="-52"/>
              </a:rPr>
              <a:t> – </a:t>
            </a:r>
            <a:r>
              <a:rPr lang="ru-RU" sz="1600" spc="-100" dirty="0">
                <a:latin typeface="Akrobat" panose="00000600000000000000" pitchFamily="50" charset="-52"/>
              </a:rPr>
              <a:t>программа для разбиения 3D-моделей на слои для быстрого </a:t>
            </a:r>
            <a:r>
              <a:rPr lang="ru-RU" sz="1600" spc="-100" dirty="0" err="1">
                <a:latin typeface="Akrobat" panose="00000600000000000000" pitchFamily="50" charset="-52"/>
              </a:rPr>
              <a:t>прототипирования</a:t>
            </a:r>
            <a:r>
              <a:rPr lang="ru-RU" sz="1600" spc="-100" dirty="0">
                <a:latin typeface="Akrobat" panose="00000600000000000000" pitchFamily="50" charset="-52"/>
              </a:rPr>
              <a:t> на станке лазерное резки, из картона или из бумаги</a:t>
            </a:r>
            <a:r>
              <a:rPr lang="ru-RU" sz="1600" dirty="0">
                <a:latin typeface="Akrobat" panose="00000600000000000000" pitchFamily="50" charset="-52"/>
              </a:rPr>
              <a:t/>
            </a:r>
            <a:br>
              <a:rPr lang="ru-RU" sz="1600" dirty="0">
                <a:latin typeface="Akrobat" panose="00000600000000000000" pitchFamily="50" charset="-52"/>
              </a:rPr>
            </a:br>
            <a:r>
              <a:rPr lang="ru-RU" sz="1600" dirty="0" err="1">
                <a:latin typeface="Akrobat" panose="00000600000000000000" pitchFamily="50" charset="-52"/>
              </a:rPr>
              <a:t>Meshmixer</a:t>
            </a:r>
            <a:r>
              <a:rPr lang="ru-RU" sz="1600" dirty="0">
                <a:latin typeface="Akrobat" panose="00000600000000000000" pitchFamily="50" charset="-52"/>
              </a:rPr>
              <a:t> – программа для подготовки 3D-моделей к печати на </a:t>
            </a:r>
            <a:r>
              <a:rPr lang="ru-RU" sz="1600" dirty="0" smtClean="0">
                <a:latin typeface="Akrobat" panose="00000600000000000000" pitchFamily="50" charset="-52"/>
              </a:rPr>
              <a:t>3D-принтере</a:t>
            </a:r>
            <a:endParaRPr lang="ru-RU" sz="1600" dirty="0">
              <a:latin typeface="Akrobat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0266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45" t="15019" r="17844" b="16474"/>
          <a:stretch/>
        </p:blipFill>
        <p:spPr>
          <a:xfrm>
            <a:off x="0" y="-46985"/>
            <a:ext cx="12192000" cy="73053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931" y="-162599"/>
            <a:ext cx="2416152" cy="161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6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641" y="168165"/>
            <a:ext cx="495830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247" y="0"/>
            <a:ext cx="4832948" cy="4869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71" b="9523"/>
          <a:stretch/>
        </p:blipFill>
        <p:spPr>
          <a:xfrm>
            <a:off x="6931373" y="317937"/>
            <a:ext cx="5344710" cy="655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7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2717" y="2554014"/>
            <a:ext cx="7399283" cy="43039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02285" cy="46889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86368" y="0"/>
            <a:ext cx="460563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krobat" panose="00000600000000000000" pitchFamily="50" charset="-52"/>
              </a:rPr>
              <a:t>Приложения для дополненной реальности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krobat" panose="00000600000000000000" pitchFamily="50" charset="-52"/>
              </a:rPr>
              <a:t> </a:t>
            </a:r>
            <a:r>
              <a:rPr lang="ru-RU" sz="1400" dirty="0" err="1" smtClean="0">
                <a:latin typeface="Akrobat" panose="00000600000000000000" pitchFamily="50" charset="-52"/>
              </a:rPr>
              <a:t>ARToolKit</a:t>
            </a:r>
            <a:r>
              <a:rPr lang="ru-RU" sz="1400" dirty="0">
                <a:latin typeface="Akrobat" panose="00000600000000000000" pitchFamily="50" charset="-52"/>
              </a:rPr>
              <a:t>. Набор инструментов для </a:t>
            </a:r>
            <a:r>
              <a:rPr lang="ru-RU" sz="1400" dirty="0" smtClean="0">
                <a:latin typeface="Akrobat" panose="00000600000000000000" pitchFamily="50" charset="-52"/>
              </a:rPr>
              <a:t>дизайна</a:t>
            </a:r>
          </a:p>
          <a:p>
            <a:r>
              <a:rPr lang="ru-RU" sz="1400" dirty="0" smtClean="0">
                <a:latin typeface="Akrobat" panose="00000600000000000000" pitchFamily="50" charset="-52"/>
              </a:rPr>
              <a:t>и </a:t>
            </a:r>
            <a:r>
              <a:rPr lang="ru-RU" sz="1400" dirty="0">
                <a:latin typeface="Akrobat" panose="00000600000000000000" pitchFamily="50" charset="-52"/>
              </a:rPr>
              <a:t>разработки AR-</a:t>
            </a:r>
            <a:r>
              <a:rPr lang="ru-RU" sz="1400" b="1" dirty="0">
                <a:latin typeface="Akrobat" panose="00000600000000000000" pitchFamily="50" charset="-52"/>
              </a:rPr>
              <a:t>приложений</a:t>
            </a:r>
            <a:r>
              <a:rPr lang="ru-RU" sz="1400" dirty="0">
                <a:latin typeface="Akrobat" panose="00000600000000000000" pitchFamily="50" charset="-52"/>
              </a:rPr>
              <a:t>. </a:t>
            </a:r>
            <a:endParaRPr lang="ru-RU" sz="1400" dirty="0" smtClean="0">
              <a:latin typeface="Akrobat" panose="00000600000000000000" pitchFamily="50" charset="-5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Akrobat" panose="00000600000000000000" pitchFamily="50" charset="-52"/>
              </a:rPr>
              <a:t> </a:t>
            </a:r>
            <a:r>
              <a:rPr lang="ru-RU" sz="1400" dirty="0" err="1" smtClean="0">
                <a:latin typeface="Akrobat" panose="00000600000000000000" pitchFamily="50" charset="-52"/>
              </a:rPr>
              <a:t>Blippar</a:t>
            </a:r>
            <a:r>
              <a:rPr lang="ru-RU" sz="1400" dirty="0">
                <a:latin typeface="Akrobat" panose="00000600000000000000" pitchFamily="50" charset="-52"/>
              </a:rPr>
              <a:t>. Это также платформа </a:t>
            </a:r>
            <a:r>
              <a:rPr lang="ru-RU" sz="1400" b="1" dirty="0" smtClean="0">
                <a:latin typeface="Akrobat" panose="00000600000000000000" pitchFamily="50" charset="-52"/>
              </a:rPr>
              <a:t>дополненной</a:t>
            </a:r>
          </a:p>
          <a:p>
            <a:r>
              <a:rPr lang="ru-RU" sz="1400" b="1" dirty="0" smtClean="0">
                <a:latin typeface="Akrobat" panose="00000600000000000000" pitchFamily="50" charset="-52"/>
              </a:rPr>
              <a:t>реальности</a:t>
            </a:r>
            <a:r>
              <a:rPr lang="ru-RU" sz="1400" dirty="0">
                <a:latin typeface="Akrobat" panose="00000600000000000000" pitchFamily="50" charset="-52"/>
              </a:rPr>
              <a:t>, в основном используемая брендами для продвижения своих товаров. </a:t>
            </a:r>
            <a:endParaRPr lang="ru-RU" sz="1400" dirty="0" smtClean="0">
              <a:latin typeface="Akrobat" panose="00000600000000000000" pitchFamily="50" charset="-5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latin typeface="Akrobat" panose="00000600000000000000" pitchFamily="50" charset="-52"/>
              </a:rPr>
              <a:t> </a:t>
            </a:r>
            <a:r>
              <a:rPr lang="ru-RU" sz="1400" dirty="0" smtClean="0">
                <a:latin typeface="Akrobat" panose="00000600000000000000" pitchFamily="50" charset="-52"/>
              </a:rPr>
              <a:t>EON </a:t>
            </a:r>
            <a:r>
              <a:rPr lang="ru-RU" sz="1400" dirty="0" err="1">
                <a:latin typeface="Akrobat" panose="00000600000000000000" pitchFamily="50" charset="-52"/>
              </a:rPr>
              <a:t>Reality</a:t>
            </a:r>
            <a:r>
              <a:rPr lang="ru-RU" sz="1400" dirty="0">
                <a:latin typeface="Akrobat" panose="00000600000000000000" pitchFamily="50" charset="-52"/>
              </a:rPr>
              <a:t>. Полноценная </a:t>
            </a:r>
            <a:r>
              <a:rPr lang="ru-RU" sz="1400" dirty="0" smtClean="0">
                <a:latin typeface="Akrobat" panose="00000600000000000000" pitchFamily="50" charset="-52"/>
              </a:rPr>
              <a:t>платформа</a:t>
            </a:r>
          </a:p>
          <a:p>
            <a:r>
              <a:rPr lang="ru-RU" sz="1400" b="1" dirty="0" smtClean="0">
                <a:latin typeface="Akrobat" panose="00000600000000000000" pitchFamily="50" charset="-52"/>
              </a:rPr>
              <a:t>дополненной </a:t>
            </a:r>
            <a:r>
              <a:rPr lang="ru-RU" sz="1400" b="1" dirty="0">
                <a:latin typeface="Akrobat" panose="00000600000000000000" pitchFamily="50" charset="-52"/>
              </a:rPr>
              <a:t>реальности</a:t>
            </a:r>
            <a:r>
              <a:rPr lang="ru-RU" sz="1400" dirty="0">
                <a:latin typeface="Akrobat" panose="00000600000000000000" pitchFamily="50" charset="-52"/>
              </a:rPr>
              <a:t> для </a:t>
            </a:r>
            <a:r>
              <a:rPr lang="ru-RU" sz="1400" dirty="0" smtClean="0">
                <a:latin typeface="Akrobat" panose="00000600000000000000" pitchFamily="50" charset="-52"/>
              </a:rPr>
              <a:t>смартфонов</a:t>
            </a:r>
          </a:p>
          <a:p>
            <a:r>
              <a:rPr lang="ru-RU" sz="1400" dirty="0" smtClean="0">
                <a:latin typeface="Akrobat" panose="00000600000000000000" pitchFamily="50" charset="-52"/>
              </a:rPr>
              <a:t>и </a:t>
            </a:r>
            <a:r>
              <a:rPr lang="ru-RU" sz="1400" dirty="0">
                <a:latin typeface="Akrobat" panose="00000600000000000000" pitchFamily="50" charset="-52"/>
              </a:rPr>
              <a:t>других устройств</a:t>
            </a:r>
            <a:r>
              <a:rPr lang="ru-RU" sz="1400" dirty="0" smtClean="0">
                <a:latin typeface="Akrobat" panose="00000600000000000000" pitchFamily="50" charset="-52"/>
              </a:rPr>
              <a:t>.</a:t>
            </a:r>
            <a:endParaRPr lang="ru-RU" sz="1400" dirty="0">
              <a:latin typeface="Akrobat" panose="00000600000000000000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9186" y="4850134"/>
            <a:ext cx="33317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Akrobat" panose="00000600000000000000" pitchFamily="50" charset="-52"/>
              </a:rPr>
              <a:t>Infinity</a:t>
            </a:r>
            <a:r>
              <a:rPr lang="ru-RU" dirty="0" smtClean="0">
                <a:latin typeface="Akrobat" panose="00000600000000000000" pitchFamily="50" charset="-52"/>
              </a:rPr>
              <a:t> AR. </a:t>
            </a:r>
            <a:endParaRPr lang="ru-RU" dirty="0">
              <a:latin typeface="Akrobat" panose="00000600000000000000" pitchFamily="50" charset="-5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latin typeface="Akrobat" panose="00000600000000000000" pitchFamily="50" charset="-52"/>
              </a:rPr>
              <a:t>Layar</a:t>
            </a:r>
            <a:r>
              <a:rPr lang="ru-RU" dirty="0">
                <a:latin typeface="Akrobat" panose="00000600000000000000" pitchFamily="50" charset="-52"/>
              </a:rPr>
              <a:t> SDK</a:t>
            </a:r>
            <a:r>
              <a:rPr lang="ru-RU" dirty="0" smtClean="0">
                <a:latin typeface="Akrobat" panose="00000600000000000000" pitchFamily="50" charset="-52"/>
              </a:rPr>
              <a:t>. </a:t>
            </a:r>
            <a:endParaRPr lang="ru-RU" dirty="0">
              <a:latin typeface="Akrobat" panose="00000600000000000000" pitchFamily="50" charset="-5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latin typeface="Akrobat" panose="00000600000000000000" pitchFamily="50" charset="-52"/>
              </a:rPr>
              <a:t>TryLive</a:t>
            </a:r>
            <a:r>
              <a:rPr lang="ru-RU" dirty="0">
                <a:latin typeface="Akrobat" panose="00000600000000000000" pitchFamily="50" charset="-52"/>
              </a:rPr>
              <a:t> </a:t>
            </a:r>
            <a:r>
              <a:rPr lang="ru-RU" dirty="0" err="1">
                <a:latin typeface="Akrobat" panose="00000600000000000000" pitchFamily="50" charset="-52"/>
              </a:rPr>
              <a:t>Retail</a:t>
            </a:r>
            <a:r>
              <a:rPr lang="ru-RU" dirty="0" smtClean="0">
                <a:latin typeface="Akrobat" panose="00000600000000000000" pitchFamily="50" charset="-52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Akrobat Black" panose="00000A00000000000000" pitchFamily="50" charset="-52"/>
              </a:rPr>
              <a:t>HP </a:t>
            </a:r>
            <a:r>
              <a:rPr lang="en-US" b="1" dirty="0" smtClean="0">
                <a:latin typeface="Akrobat Black" panose="00000A00000000000000" pitchFamily="50" charset="-52"/>
              </a:rPr>
              <a:t>Reveal</a:t>
            </a:r>
            <a:r>
              <a:rPr lang="ru-RU" b="1" dirty="0" smtClean="0">
                <a:latin typeface="Akrobat Black" panose="00000A00000000000000" pitchFamily="50" charset="-52"/>
              </a:rPr>
              <a:t>.</a:t>
            </a:r>
            <a:endParaRPr lang="en-US" b="1" dirty="0">
              <a:latin typeface="Akrobat Black" panose="00000A00000000000000" pitchFamily="50" charset="-5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krobat Black" panose="00000A00000000000000" pitchFamily="50" charset="-52"/>
              </a:rPr>
              <a:t>Unity</a:t>
            </a:r>
            <a:r>
              <a:rPr lang="ru-RU" b="1" dirty="0" smtClean="0">
                <a:latin typeface="Akrobat Black" panose="00000A00000000000000" pitchFamily="50" charset="-52"/>
              </a:rPr>
              <a:t>.</a:t>
            </a:r>
            <a:endParaRPr lang="en-US" b="1" dirty="0">
              <a:latin typeface="Akrobat Black" panose="00000A00000000000000" pitchFamily="50" charset="-52"/>
              <a:hlinkClick r:id="rId4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latin typeface="Akrobat" panose="000006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950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7" y="105106"/>
            <a:ext cx="6722073" cy="4593018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3972" y="84085"/>
            <a:ext cx="4719145" cy="66817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152" y="1137744"/>
            <a:ext cx="3946634" cy="591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9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7347" y="0"/>
            <a:ext cx="5011958" cy="6858000"/>
          </a:xfrm>
          <a:prstGeom prst="rect">
            <a:avLst/>
          </a:prstGeom>
        </p:spPr>
      </p:pic>
      <p:pic>
        <p:nvPicPr>
          <p:cNvPr id="1028" name="Picture 4" descr="http://www.yeesjob.com/images/The%20Chrysler%20Building%2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139" y="0"/>
            <a:ext cx="3375901" cy="686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30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82" y="294383"/>
            <a:ext cx="5865676" cy="50029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16110" y="294383"/>
            <a:ext cx="4729655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endParaRPr lang="ru-RU" dirty="0" smtClean="0">
              <a:latin typeface="Akrobat" panose="00000600000000000000" pitchFamily="50" charset="-52"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b="1" dirty="0" smtClean="0">
                <a:latin typeface="Akrobat" panose="00000600000000000000" pitchFamily="50" charset="-52"/>
                <a:ea typeface="Times New Roman" panose="02020603050405020304" pitchFamily="18" charset="0"/>
              </a:rPr>
              <a:t>Поиск информации</a:t>
            </a:r>
            <a:endParaRPr lang="ru-RU" b="1" dirty="0">
              <a:latin typeface="Akrobat" panose="00000600000000000000" pitchFamily="50" charset="-52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dirty="0" smtClean="0">
                <a:latin typeface="Akrobat" panose="00000600000000000000" pitchFamily="50" charset="-52"/>
                <a:ea typeface="Times New Roman" panose="02020603050405020304" pitchFamily="18" charset="0"/>
              </a:rPr>
              <a:t>интернет;</a:t>
            </a:r>
            <a:endParaRPr lang="ru-RU" dirty="0">
              <a:latin typeface="Akrobat" panose="00000600000000000000" pitchFamily="50" charset="-52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dirty="0" smtClean="0">
                <a:latin typeface="Akrobat" panose="00000600000000000000" pitchFamily="50" charset="-52"/>
                <a:ea typeface="Times New Roman" panose="02020603050405020304" pitchFamily="18" charset="0"/>
              </a:rPr>
              <a:t>Библиотеки и архивы;</a:t>
            </a:r>
            <a:endParaRPr lang="ru-RU" dirty="0">
              <a:latin typeface="Akrobat" panose="00000600000000000000" pitchFamily="50" charset="-52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dirty="0" smtClean="0">
                <a:latin typeface="Akrobat" panose="00000600000000000000" pitchFamily="50" charset="-52"/>
                <a:ea typeface="Times New Roman" panose="02020603050405020304" pitchFamily="18" charset="0"/>
              </a:rPr>
              <a:t>музеи;</a:t>
            </a:r>
            <a:endParaRPr lang="ru-RU" dirty="0">
              <a:latin typeface="Akrobat" panose="00000600000000000000" pitchFamily="50" charset="-52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ru-RU" dirty="0" smtClean="0">
                <a:latin typeface="Akrobat" panose="00000600000000000000" pitchFamily="50" charset="-52"/>
                <a:ea typeface="Times New Roman" panose="02020603050405020304" pitchFamily="18" charset="0"/>
              </a:rPr>
              <a:t>ВУЗы</a:t>
            </a:r>
            <a:r>
              <a:rPr lang="ru-RU" dirty="0">
                <a:latin typeface="Akrobat" panose="00000600000000000000" pitchFamily="50" charset="-52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8610" y="294383"/>
            <a:ext cx="2343807" cy="3195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22654" y="2851351"/>
            <a:ext cx="4372759" cy="32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4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132" y="105102"/>
            <a:ext cx="5034456" cy="65269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1970" y="253399"/>
            <a:ext cx="6440170" cy="4543425"/>
          </a:xfrm>
          <a:prstGeom prst="rect">
            <a:avLst/>
          </a:prstGeom>
          <a:ln w="9525" cap="flat" cmpd="sng" algn="ctr">
            <a:solidFill>
              <a:sysClr val="window" lastClr="FFFFFF">
                <a:lumMod val="75000"/>
              </a:sysClr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890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78" y="0"/>
            <a:ext cx="11375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-152400"/>
            <a:ext cx="10515600" cy="7010400"/>
          </a:xfrm>
        </p:spPr>
      </p:pic>
    </p:spTree>
    <p:extLst>
      <p:ext uri="{BB962C8B-B14F-4D97-AF65-F5344CB8AC3E}">
        <p14:creationId xmlns:p14="http://schemas.microsoft.com/office/powerpoint/2010/main" val="29036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069" y="0"/>
            <a:ext cx="1028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9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49" y="0"/>
            <a:ext cx="10271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3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371" y="2196662"/>
            <a:ext cx="6755525" cy="450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8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772</Words>
  <Application>Microsoft Office PowerPoint</Application>
  <PresentationFormat>Произвольный</PresentationFormat>
  <Paragraphs>56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3D-моделирование для сохранения объектов культурного наследия «Символ Памяти»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3D-моделирование для сохранения объектов культурного наследия «Символ Памяти»</dc:title>
  <dc:creator>User</dc:creator>
  <cp:lastModifiedBy>user</cp:lastModifiedBy>
  <cp:revision>29</cp:revision>
  <dcterms:created xsi:type="dcterms:W3CDTF">2018-10-29T14:48:47Z</dcterms:created>
  <dcterms:modified xsi:type="dcterms:W3CDTF">2018-10-31T12:07:57Z</dcterms:modified>
</cp:coreProperties>
</file>