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5" r:id="rId2"/>
    <p:sldId id="302" r:id="rId3"/>
    <p:sldId id="317" r:id="rId4"/>
    <p:sldId id="304" r:id="rId5"/>
    <p:sldId id="321" r:id="rId6"/>
    <p:sldId id="323" r:id="rId7"/>
    <p:sldId id="325" r:id="rId8"/>
    <p:sldId id="318" r:id="rId9"/>
    <p:sldId id="319" r:id="rId10"/>
    <p:sldId id="306" r:id="rId11"/>
    <p:sldId id="308" r:id="rId12"/>
    <p:sldId id="333" r:id="rId13"/>
    <p:sldId id="314" r:id="rId14"/>
    <p:sldId id="328" r:id="rId15"/>
    <p:sldId id="329" r:id="rId16"/>
    <p:sldId id="33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C9"/>
    <a:srgbClr val="F9EFFB"/>
    <a:srgbClr val="F3DFF7"/>
    <a:srgbClr val="7F7F7F"/>
    <a:srgbClr val="2B3247"/>
    <a:srgbClr val="188E78"/>
    <a:srgbClr val="738D8C"/>
    <a:srgbClr val="203864"/>
    <a:srgbClr val="1F9D4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705" autoAdjust="0"/>
  </p:normalViewPr>
  <p:slideViewPr>
    <p:cSldViewPr snapToGrid="0">
      <p:cViewPr>
        <p:scale>
          <a:sx n="85" d="100"/>
          <a:sy n="85" d="100"/>
        </p:scale>
        <p:origin x="1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6A5EE-4FD1-4F3F-B714-2474086A3507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86B-67B4-4860-B6BD-BB2A81A09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Единая информационно-образовательная среда – это программно-телеком-</a:t>
            </a:r>
            <a:r>
              <a:rPr lang="ru-RU" dirty="0" err="1" smtClean="0"/>
              <a:t>муникационная</a:t>
            </a:r>
            <a:r>
              <a:rPr lang="ru-RU" dirty="0" smtClean="0"/>
              <a:t> среда, обеспечивающая едиными технологическими средствами информационную поддержку…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786B-67B4-4860-B6BD-BB2A81A0970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1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650B-F38B-4638-AFCC-2B85EE2D38E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67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Базовая кафедра «Биологическое образование в Алтайском крае» на базе МБОУ «Гимназия № 42», договор</a:t>
            </a:r>
            <a:r>
              <a:rPr lang="ru-RU" baseline="0" dirty="0" smtClean="0"/>
              <a:t> от 15.06.015</a:t>
            </a:r>
          </a:p>
          <a:p>
            <a:r>
              <a:rPr lang="ru-RU" sz="1200" dirty="0" smtClean="0">
                <a:solidFill>
                  <a:srgbClr val="5B9BD5">
                    <a:lumMod val="75000"/>
                  </a:srgbClr>
                </a:solidFill>
              </a:rPr>
              <a:t>Интернет – лицей АГУ основан на использовании дистанционных образовательных технологий, реализует программы по 6</a:t>
            </a:r>
            <a:r>
              <a:rPr lang="ru-RU" sz="1200" baseline="0" dirty="0" smtClean="0">
                <a:solidFill>
                  <a:srgbClr val="5B9BD5">
                    <a:lumMod val="75000"/>
                  </a:srgbClr>
                </a:solidFill>
              </a:rPr>
              <a:t> предметам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786B-67B4-4860-B6BD-BB2A81A0970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6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4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5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17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4237487E-255E-4DD2-97EA-49528FB741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43313" y="0"/>
            <a:ext cx="3570516" cy="6175609"/>
          </a:xfrm>
          <a:custGeom>
            <a:avLst/>
            <a:gdLst>
              <a:gd name="connsiteX0" fmla="*/ 0 w 3570516"/>
              <a:gd name="connsiteY0" fmla="*/ 0 h 6175609"/>
              <a:gd name="connsiteX1" fmla="*/ 3570516 w 3570516"/>
              <a:gd name="connsiteY1" fmla="*/ 0 h 6175609"/>
              <a:gd name="connsiteX2" fmla="*/ 3570516 w 3570516"/>
              <a:gd name="connsiteY2" fmla="*/ 4489960 h 6175609"/>
              <a:gd name="connsiteX3" fmla="*/ 1 w 3570516"/>
              <a:gd name="connsiteY3" fmla="*/ 6175609 h 6175609"/>
              <a:gd name="connsiteX4" fmla="*/ 1 w 3570516"/>
              <a:gd name="connsiteY4" fmla="*/ 4489960 h 6175609"/>
              <a:gd name="connsiteX5" fmla="*/ 0 w 3570516"/>
              <a:gd name="connsiteY5" fmla="*/ 4489960 h 617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0516" h="6175609">
                <a:moveTo>
                  <a:pt x="0" y="0"/>
                </a:moveTo>
                <a:lnTo>
                  <a:pt x="3570516" y="0"/>
                </a:lnTo>
                <a:lnTo>
                  <a:pt x="3570516" y="4489960"/>
                </a:lnTo>
                <a:lnTo>
                  <a:pt x="1" y="6175609"/>
                </a:lnTo>
                <a:lnTo>
                  <a:pt x="1" y="4489960"/>
                </a:lnTo>
                <a:lnTo>
                  <a:pt x="0" y="44899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ED5C4306-5D27-4DE9-B0C5-793E2CC132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8200" y="854832"/>
            <a:ext cx="5152934" cy="5241168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effectLst>
            <a:outerShdw blurRad="1270000" dist="2171700" sx="63000" sy="63000" algn="l" rotWithShape="0">
              <a:prstClr val="black">
                <a:alpha val="23000"/>
              </a:prstClr>
            </a:outerShdw>
          </a:effectLst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80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989944" y="0"/>
            <a:ext cx="9202057" cy="6858000"/>
          </a:xfrm>
          <a:custGeom>
            <a:avLst/>
            <a:gdLst>
              <a:gd name="connsiteX0" fmla="*/ 6850742 w 9202057"/>
              <a:gd name="connsiteY0" fmla="*/ 0 h 6858000"/>
              <a:gd name="connsiteX1" fmla="*/ 9202057 w 9202057"/>
              <a:gd name="connsiteY1" fmla="*/ 0 h 6858000"/>
              <a:gd name="connsiteX2" fmla="*/ 9202057 w 9202057"/>
              <a:gd name="connsiteY2" fmla="*/ 6858000 h 6858000"/>
              <a:gd name="connsiteX3" fmla="*/ 6850742 w 9202057"/>
              <a:gd name="connsiteY3" fmla="*/ 6858000 h 6858000"/>
              <a:gd name="connsiteX4" fmla="*/ 0 w 920205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057" h="6858000">
                <a:moveTo>
                  <a:pt x="6850742" y="0"/>
                </a:moveTo>
                <a:lnTo>
                  <a:pt x="9202057" y="0"/>
                </a:lnTo>
                <a:lnTo>
                  <a:pt x="9202057" y="6858000"/>
                </a:lnTo>
                <a:lnTo>
                  <a:pt x="685074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06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>
            <a:off x="494950" y="6357256"/>
            <a:ext cx="1154325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9435606" y="6603956"/>
            <a:ext cx="261461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1" b="1" spc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Алтайский государственный университет</a:t>
            </a:r>
            <a:endParaRPr lang="id-ID" sz="1051" spc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33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8977A-3AF7-4726-8F84-FBEC7E926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08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3AF68D9-3C4D-47D7-A00F-850C97395509}"/>
              </a:ext>
            </a:extLst>
          </p:cNvPr>
          <p:cNvSpPr/>
          <p:nvPr userDrawn="1"/>
        </p:nvSpPr>
        <p:spPr>
          <a:xfrm>
            <a:off x="-1" y="0"/>
            <a:ext cx="339829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1041400" sx="65000" sy="65000" algn="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0BDA176-8794-4E15-B74C-071477B3EDFD}"/>
              </a:ext>
            </a:extLst>
          </p:cNvPr>
          <p:cNvSpPr/>
          <p:nvPr userDrawn="1"/>
        </p:nvSpPr>
        <p:spPr>
          <a:xfrm>
            <a:off x="5816045" y="27478"/>
            <a:ext cx="6309815" cy="2279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CAB152C-19EE-4AAE-8DD8-6685676EF365}"/>
              </a:ext>
            </a:extLst>
          </p:cNvPr>
          <p:cNvSpPr/>
          <p:nvPr userDrawn="1"/>
        </p:nvSpPr>
        <p:spPr>
          <a:xfrm>
            <a:off x="3642145" y="73901"/>
            <a:ext cx="3901947" cy="1233830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82E87DE0-B562-4010-8859-A6B823B959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42146" y="73901"/>
            <a:ext cx="1711058" cy="12338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1911C2C-D3F0-439F-B0A6-C5891E078923}"/>
              </a:ext>
            </a:extLst>
          </p:cNvPr>
          <p:cNvSpPr/>
          <p:nvPr userDrawn="1"/>
        </p:nvSpPr>
        <p:spPr>
          <a:xfrm>
            <a:off x="7790481" y="73901"/>
            <a:ext cx="4219626" cy="1233830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3F79DC09-EB87-4E9F-9D84-86AEF7A205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0482" y="73901"/>
            <a:ext cx="1711058" cy="12338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6E0D91A1-C776-4008-A0DB-0A709ACCD21C}"/>
              </a:ext>
            </a:extLst>
          </p:cNvPr>
          <p:cNvSpPr/>
          <p:nvPr userDrawn="1"/>
        </p:nvSpPr>
        <p:spPr>
          <a:xfrm>
            <a:off x="3642145" y="1383321"/>
            <a:ext cx="3901947" cy="1233830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9DB8428-ABAF-4D32-8551-DBC47983C0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2146" y="1383321"/>
            <a:ext cx="1711058" cy="12338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04CE12B-075A-4132-B4A4-610BD0E1C56E}"/>
              </a:ext>
            </a:extLst>
          </p:cNvPr>
          <p:cNvSpPr/>
          <p:nvPr userDrawn="1"/>
        </p:nvSpPr>
        <p:spPr>
          <a:xfrm>
            <a:off x="7790481" y="1383321"/>
            <a:ext cx="4219626" cy="1233830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="" xmlns:a16="http://schemas.microsoft.com/office/drawing/2014/main" id="{FCB2E215-3DA3-4F02-A370-E7FF2FAA55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0482" y="1383321"/>
            <a:ext cx="1711058" cy="12338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Rectangle: Rounded Corners 11">
            <a:extLst>
              <a:ext uri="{FF2B5EF4-FFF2-40B4-BE49-F238E27FC236}">
                <a16:creationId xmlns="" xmlns:a16="http://schemas.microsoft.com/office/drawing/2014/main" id="{6E0D91A1-C776-4008-A0DB-0A709ACCD21C}"/>
              </a:ext>
            </a:extLst>
          </p:cNvPr>
          <p:cNvSpPr/>
          <p:nvPr userDrawn="1"/>
        </p:nvSpPr>
        <p:spPr>
          <a:xfrm>
            <a:off x="3634741" y="2722171"/>
            <a:ext cx="3901947" cy="1233830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="" xmlns:a16="http://schemas.microsoft.com/office/drawing/2014/main" id="{09DB8428-ABAF-4D32-8551-DBC47983C0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4742" y="2722171"/>
            <a:ext cx="1711058" cy="12338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: Rounded Corners 13">
            <a:extLst>
              <a:ext uri="{FF2B5EF4-FFF2-40B4-BE49-F238E27FC236}">
                <a16:creationId xmlns="" xmlns:a16="http://schemas.microsoft.com/office/drawing/2014/main" id="{904CE12B-075A-4132-B4A4-610BD0E1C56E}"/>
              </a:ext>
            </a:extLst>
          </p:cNvPr>
          <p:cNvSpPr/>
          <p:nvPr userDrawn="1"/>
        </p:nvSpPr>
        <p:spPr>
          <a:xfrm>
            <a:off x="7783077" y="2722171"/>
            <a:ext cx="4219626" cy="1233830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5">
            <a:extLst>
              <a:ext uri="{FF2B5EF4-FFF2-40B4-BE49-F238E27FC236}">
                <a16:creationId xmlns="" xmlns:a16="http://schemas.microsoft.com/office/drawing/2014/main" id="{FCB2E215-3DA3-4F02-A370-E7FF2FAA55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83078" y="2722171"/>
            <a:ext cx="1711058" cy="12338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Rectangle: Rounded Corners 11">
            <a:extLst>
              <a:ext uri="{FF2B5EF4-FFF2-40B4-BE49-F238E27FC236}">
                <a16:creationId xmlns="" xmlns:a16="http://schemas.microsoft.com/office/drawing/2014/main" id="{6E0D91A1-C776-4008-A0DB-0A709ACCD21C}"/>
              </a:ext>
            </a:extLst>
          </p:cNvPr>
          <p:cNvSpPr/>
          <p:nvPr userDrawn="1"/>
        </p:nvSpPr>
        <p:spPr>
          <a:xfrm>
            <a:off x="3634740" y="4060092"/>
            <a:ext cx="3901947" cy="1233830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5">
            <a:extLst>
              <a:ext uri="{FF2B5EF4-FFF2-40B4-BE49-F238E27FC236}">
                <a16:creationId xmlns="" xmlns:a16="http://schemas.microsoft.com/office/drawing/2014/main" id="{09DB8428-ABAF-4D32-8551-DBC47983C0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34741" y="4060092"/>
            <a:ext cx="1711058" cy="12338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7" name="Rectangle: Rounded Corners 13">
            <a:extLst>
              <a:ext uri="{FF2B5EF4-FFF2-40B4-BE49-F238E27FC236}">
                <a16:creationId xmlns="" xmlns:a16="http://schemas.microsoft.com/office/drawing/2014/main" id="{904CE12B-075A-4132-B4A4-610BD0E1C56E}"/>
              </a:ext>
            </a:extLst>
          </p:cNvPr>
          <p:cNvSpPr/>
          <p:nvPr userDrawn="1"/>
        </p:nvSpPr>
        <p:spPr>
          <a:xfrm>
            <a:off x="7783076" y="4060092"/>
            <a:ext cx="4219626" cy="1233830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="" xmlns:a16="http://schemas.microsoft.com/office/drawing/2014/main" id="{FCB2E215-3DA3-4F02-A370-E7FF2FAA55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83077" y="4060092"/>
            <a:ext cx="1711058" cy="12338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="" xmlns:a16="http://schemas.microsoft.com/office/drawing/2014/main" id="{5E1E5BA9-09FC-490B-AFF2-9756B430B41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2194559"/>
            <a:ext cx="3398292" cy="4562433"/>
          </a:xfrm>
          <a:custGeom>
            <a:avLst/>
            <a:gdLst>
              <a:gd name="connsiteX0" fmla="*/ 331702 w 5791200"/>
              <a:gd name="connsiteY0" fmla="*/ 3516557 h 6885853"/>
              <a:gd name="connsiteX1" fmla="*/ 2032875 w 5791200"/>
              <a:gd name="connsiteY1" fmla="*/ 3516557 h 6885853"/>
              <a:gd name="connsiteX2" fmla="*/ 2032875 w 5791200"/>
              <a:gd name="connsiteY2" fmla="*/ 6885853 h 6885853"/>
              <a:gd name="connsiteX3" fmla="*/ 918189 w 5791200"/>
              <a:gd name="connsiteY3" fmla="*/ 6885853 h 6885853"/>
              <a:gd name="connsiteX4" fmla="*/ 918189 w 5791200"/>
              <a:gd name="connsiteY4" fmla="*/ 4395687 h 6885853"/>
              <a:gd name="connsiteX5" fmla="*/ 331702 w 5791200"/>
              <a:gd name="connsiteY5" fmla="*/ 4395687 h 6885853"/>
              <a:gd name="connsiteX6" fmla="*/ 3008391 w 5791200"/>
              <a:gd name="connsiteY6" fmla="*/ 3511750 h 6885853"/>
              <a:gd name="connsiteX7" fmla="*/ 5791200 w 5791200"/>
              <a:gd name="connsiteY7" fmla="*/ 3511750 h 6885853"/>
              <a:gd name="connsiteX8" fmla="*/ 5791200 w 5791200"/>
              <a:gd name="connsiteY8" fmla="*/ 4256353 h 6885853"/>
              <a:gd name="connsiteX9" fmla="*/ 4632648 w 5791200"/>
              <a:gd name="connsiteY9" fmla="*/ 6885853 h 6885853"/>
              <a:gd name="connsiteX10" fmla="*/ 3455195 w 5791200"/>
              <a:gd name="connsiteY10" fmla="*/ 6885853 h 6885853"/>
              <a:gd name="connsiteX11" fmla="*/ 4565346 w 5791200"/>
              <a:gd name="connsiteY11" fmla="*/ 4366843 h 6885853"/>
              <a:gd name="connsiteX12" fmla="*/ 3988474 w 5791200"/>
              <a:gd name="connsiteY12" fmla="*/ 4366843 h 6885853"/>
              <a:gd name="connsiteX13" fmla="*/ 3988474 w 5791200"/>
              <a:gd name="connsiteY13" fmla="*/ 4837956 h 6885853"/>
              <a:gd name="connsiteX14" fmla="*/ 3008391 w 5791200"/>
              <a:gd name="connsiteY14" fmla="*/ 4837956 h 6885853"/>
              <a:gd name="connsiteX15" fmla="*/ 4354132 w 5791200"/>
              <a:gd name="connsiteY15" fmla="*/ 768562 h 6885853"/>
              <a:gd name="connsiteX16" fmla="*/ 4107518 w 5791200"/>
              <a:gd name="connsiteY16" fmla="*/ 984961 h 6885853"/>
              <a:gd name="connsiteX17" fmla="*/ 4041354 w 5791200"/>
              <a:gd name="connsiteY17" fmla="*/ 1735130 h 6885853"/>
              <a:gd name="connsiteX18" fmla="*/ 4107518 w 5791200"/>
              <a:gd name="connsiteY18" fmla="*/ 2483490 h 6885853"/>
              <a:gd name="connsiteX19" fmla="*/ 4354132 w 5791200"/>
              <a:gd name="connsiteY19" fmla="*/ 2701686 h 6885853"/>
              <a:gd name="connsiteX20" fmla="*/ 4596532 w 5791200"/>
              <a:gd name="connsiteY20" fmla="*/ 2483490 h 6885853"/>
              <a:gd name="connsiteX21" fmla="*/ 4662093 w 5791200"/>
              <a:gd name="connsiteY21" fmla="*/ 1735130 h 6885853"/>
              <a:gd name="connsiteX22" fmla="*/ 4596532 w 5791200"/>
              <a:gd name="connsiteY22" fmla="*/ 984961 h 6885853"/>
              <a:gd name="connsiteX23" fmla="*/ 4354132 w 5791200"/>
              <a:gd name="connsiteY23" fmla="*/ 768562 h 6885853"/>
              <a:gd name="connsiteX24" fmla="*/ 4354132 w 5791200"/>
              <a:gd name="connsiteY24" fmla="*/ 19229 h 6885853"/>
              <a:gd name="connsiteX25" fmla="*/ 5362295 w 5791200"/>
              <a:gd name="connsiteY25" fmla="*/ 462480 h 6885853"/>
              <a:gd name="connsiteX26" fmla="*/ 5714284 w 5791200"/>
              <a:gd name="connsiteY26" fmla="*/ 1735130 h 6885853"/>
              <a:gd name="connsiteX27" fmla="*/ 5362295 w 5791200"/>
              <a:gd name="connsiteY27" fmla="*/ 3007773 h 6885853"/>
              <a:gd name="connsiteX28" fmla="*/ 4354132 w 5791200"/>
              <a:gd name="connsiteY28" fmla="*/ 3451019 h 6885853"/>
              <a:gd name="connsiteX29" fmla="*/ 3339955 w 5791200"/>
              <a:gd name="connsiteY29" fmla="*/ 3007773 h 6885853"/>
              <a:gd name="connsiteX30" fmla="*/ 2989162 w 5791200"/>
              <a:gd name="connsiteY30" fmla="*/ 1735130 h 6885853"/>
              <a:gd name="connsiteX31" fmla="*/ 3339955 w 5791200"/>
              <a:gd name="connsiteY31" fmla="*/ 462480 h 6885853"/>
              <a:gd name="connsiteX32" fmla="*/ 4354132 w 5791200"/>
              <a:gd name="connsiteY32" fmla="*/ 19229 h 6885853"/>
              <a:gd name="connsiteX33" fmla="*/ 1504354 w 5791200"/>
              <a:gd name="connsiteY33" fmla="*/ 0 h 6885853"/>
              <a:gd name="connsiteX34" fmla="*/ 2378490 w 5791200"/>
              <a:gd name="connsiteY34" fmla="*/ 251013 h 6885853"/>
              <a:gd name="connsiteX35" fmla="*/ 2729946 w 5791200"/>
              <a:gd name="connsiteY35" fmla="*/ 912775 h 6885853"/>
              <a:gd name="connsiteX36" fmla="*/ 2540700 w 5791200"/>
              <a:gd name="connsiteY36" fmla="*/ 1488056 h 6885853"/>
              <a:gd name="connsiteX37" fmla="*/ 2066685 w 5791200"/>
              <a:gd name="connsiteY37" fmla="*/ 2052516 h 6885853"/>
              <a:gd name="connsiteX38" fmla="*/ 1547611 w 5791200"/>
              <a:gd name="connsiteY38" fmla="*/ 2567082 h 6885853"/>
              <a:gd name="connsiteX39" fmla="*/ 2778002 w 5791200"/>
              <a:gd name="connsiteY39" fmla="*/ 2567082 h 6885853"/>
              <a:gd name="connsiteX40" fmla="*/ 2778002 w 5791200"/>
              <a:gd name="connsiteY40" fmla="*/ 3422175 h 6885853"/>
              <a:gd name="connsiteX41" fmla="*/ 134575 w 5791200"/>
              <a:gd name="connsiteY41" fmla="*/ 3422175 h 6885853"/>
              <a:gd name="connsiteX42" fmla="*/ 129769 w 5791200"/>
              <a:gd name="connsiteY42" fmla="*/ 2720807 h 6885853"/>
              <a:gd name="connsiteX43" fmla="*/ 1307299 w 5791200"/>
              <a:gd name="connsiteY43" fmla="*/ 1504287 h 6885853"/>
              <a:gd name="connsiteX44" fmla="*/ 1486932 w 5791200"/>
              <a:gd name="connsiteY44" fmla="*/ 1279464 h 6885853"/>
              <a:gd name="connsiteX45" fmla="*/ 1562029 w 5791200"/>
              <a:gd name="connsiteY45" fmla="*/ 1076282 h 6885853"/>
              <a:gd name="connsiteX46" fmla="*/ 1502552 w 5791200"/>
              <a:gd name="connsiteY46" fmla="*/ 944039 h 6885853"/>
              <a:gd name="connsiteX47" fmla="*/ 1331330 w 5791200"/>
              <a:gd name="connsiteY47" fmla="*/ 898359 h 6885853"/>
              <a:gd name="connsiteX48" fmla="*/ 899369 w 5791200"/>
              <a:gd name="connsiteY48" fmla="*/ 1015574 h 6885853"/>
              <a:gd name="connsiteX49" fmla="*/ 413337 w 5791200"/>
              <a:gd name="connsiteY49" fmla="*/ 1331162 h 6885853"/>
              <a:gd name="connsiteX50" fmla="*/ 0 w 5791200"/>
              <a:gd name="connsiteY50" fmla="*/ 528447 h 6885853"/>
              <a:gd name="connsiteX51" fmla="*/ 734154 w 5791200"/>
              <a:gd name="connsiteY51" fmla="*/ 139918 h 6885853"/>
              <a:gd name="connsiteX52" fmla="*/ 1504354 w 5791200"/>
              <a:gd name="connsiteY52" fmla="*/ 0 h 688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791200" h="6885853">
                <a:moveTo>
                  <a:pt x="331702" y="3516557"/>
                </a:moveTo>
                <a:lnTo>
                  <a:pt x="2032875" y="3516557"/>
                </a:lnTo>
                <a:lnTo>
                  <a:pt x="2032875" y="6885853"/>
                </a:lnTo>
                <a:lnTo>
                  <a:pt x="918189" y="6885853"/>
                </a:lnTo>
                <a:lnTo>
                  <a:pt x="918189" y="4395687"/>
                </a:lnTo>
                <a:lnTo>
                  <a:pt x="331702" y="4395687"/>
                </a:lnTo>
                <a:close/>
                <a:moveTo>
                  <a:pt x="3008391" y="3511750"/>
                </a:moveTo>
                <a:lnTo>
                  <a:pt x="5791200" y="3511750"/>
                </a:lnTo>
                <a:lnTo>
                  <a:pt x="5791200" y="4256353"/>
                </a:lnTo>
                <a:lnTo>
                  <a:pt x="4632648" y="6885853"/>
                </a:lnTo>
                <a:lnTo>
                  <a:pt x="3455195" y="6885853"/>
                </a:lnTo>
                <a:lnTo>
                  <a:pt x="4565346" y="4366843"/>
                </a:lnTo>
                <a:lnTo>
                  <a:pt x="3988474" y="4366843"/>
                </a:lnTo>
                <a:lnTo>
                  <a:pt x="3988474" y="4837956"/>
                </a:lnTo>
                <a:lnTo>
                  <a:pt x="3008391" y="4837956"/>
                </a:lnTo>
                <a:close/>
                <a:moveTo>
                  <a:pt x="4354132" y="768562"/>
                </a:moveTo>
                <a:cubicBezTo>
                  <a:pt x="4235837" y="764355"/>
                  <a:pt x="4153633" y="836487"/>
                  <a:pt x="4107518" y="984961"/>
                </a:cubicBezTo>
                <a:cubicBezTo>
                  <a:pt x="4061403" y="1133433"/>
                  <a:pt x="4039349" y="1383490"/>
                  <a:pt x="4041354" y="1735130"/>
                </a:cubicBezTo>
                <a:cubicBezTo>
                  <a:pt x="4039349" y="2084664"/>
                  <a:pt x="4061403" y="2334118"/>
                  <a:pt x="4107518" y="2483490"/>
                </a:cubicBezTo>
                <a:cubicBezTo>
                  <a:pt x="4153633" y="2632861"/>
                  <a:pt x="4235837" y="2705593"/>
                  <a:pt x="4354132" y="2701686"/>
                </a:cubicBezTo>
                <a:cubicBezTo>
                  <a:pt x="4470120" y="2705593"/>
                  <a:pt x="4550920" y="2632861"/>
                  <a:pt x="4596532" y="2483490"/>
                </a:cubicBezTo>
                <a:cubicBezTo>
                  <a:pt x="4642144" y="2334118"/>
                  <a:pt x="4663998" y="2084664"/>
                  <a:pt x="4662093" y="1735130"/>
                </a:cubicBezTo>
                <a:cubicBezTo>
                  <a:pt x="4663998" y="1383490"/>
                  <a:pt x="4642144" y="1133433"/>
                  <a:pt x="4596532" y="984961"/>
                </a:cubicBezTo>
                <a:cubicBezTo>
                  <a:pt x="4550920" y="836488"/>
                  <a:pt x="4470120" y="764355"/>
                  <a:pt x="4354132" y="768562"/>
                </a:cubicBezTo>
                <a:close/>
                <a:moveTo>
                  <a:pt x="4354132" y="19229"/>
                </a:moveTo>
                <a:cubicBezTo>
                  <a:pt x="4793573" y="21608"/>
                  <a:pt x="5129627" y="169359"/>
                  <a:pt x="5362295" y="462480"/>
                </a:cubicBezTo>
                <a:cubicBezTo>
                  <a:pt x="5594963" y="755601"/>
                  <a:pt x="5712293" y="1179817"/>
                  <a:pt x="5714284" y="1735130"/>
                </a:cubicBezTo>
                <a:cubicBezTo>
                  <a:pt x="5712292" y="2290439"/>
                  <a:pt x="5594963" y="2714652"/>
                  <a:pt x="5362295" y="3007773"/>
                </a:cubicBezTo>
                <a:cubicBezTo>
                  <a:pt x="5129627" y="3300891"/>
                  <a:pt x="4793573" y="3448640"/>
                  <a:pt x="4354132" y="3451019"/>
                </a:cubicBezTo>
                <a:cubicBezTo>
                  <a:pt x="3910284" y="3448640"/>
                  <a:pt x="3572224" y="3300892"/>
                  <a:pt x="3339955" y="3007773"/>
                </a:cubicBezTo>
                <a:cubicBezTo>
                  <a:pt x="3107685" y="2714652"/>
                  <a:pt x="2990754" y="2290439"/>
                  <a:pt x="2989162" y="1735130"/>
                </a:cubicBezTo>
                <a:cubicBezTo>
                  <a:pt x="2990754" y="1179817"/>
                  <a:pt x="3107685" y="755601"/>
                  <a:pt x="3339955" y="462480"/>
                </a:cubicBezTo>
                <a:cubicBezTo>
                  <a:pt x="3572224" y="169359"/>
                  <a:pt x="3910284" y="21608"/>
                  <a:pt x="4354132" y="19229"/>
                </a:cubicBezTo>
                <a:close/>
                <a:moveTo>
                  <a:pt x="1504354" y="0"/>
                </a:moveTo>
                <a:cubicBezTo>
                  <a:pt x="1860316" y="3803"/>
                  <a:pt x="2151695" y="87474"/>
                  <a:pt x="2378490" y="251013"/>
                </a:cubicBezTo>
                <a:cubicBezTo>
                  <a:pt x="2605284" y="414552"/>
                  <a:pt x="2722436" y="635139"/>
                  <a:pt x="2729946" y="912775"/>
                </a:cubicBezTo>
                <a:cubicBezTo>
                  <a:pt x="2726041" y="1107240"/>
                  <a:pt x="2662960" y="1299001"/>
                  <a:pt x="2540700" y="1488056"/>
                </a:cubicBezTo>
                <a:cubicBezTo>
                  <a:pt x="2418442" y="1677111"/>
                  <a:pt x="2260437" y="1865265"/>
                  <a:pt x="2066685" y="2052516"/>
                </a:cubicBezTo>
                <a:lnTo>
                  <a:pt x="1547611" y="2567082"/>
                </a:lnTo>
                <a:lnTo>
                  <a:pt x="2778002" y="2567082"/>
                </a:lnTo>
                <a:lnTo>
                  <a:pt x="2778002" y="3422175"/>
                </a:lnTo>
                <a:lnTo>
                  <a:pt x="134575" y="3422175"/>
                </a:lnTo>
                <a:lnTo>
                  <a:pt x="129769" y="2720807"/>
                </a:lnTo>
                <a:lnTo>
                  <a:pt x="1307299" y="1504287"/>
                </a:lnTo>
                <a:cubicBezTo>
                  <a:pt x="1378892" y="1430548"/>
                  <a:pt x="1438770" y="1355607"/>
                  <a:pt x="1486932" y="1279464"/>
                </a:cubicBezTo>
                <a:cubicBezTo>
                  <a:pt x="1535094" y="1203321"/>
                  <a:pt x="1560127" y="1135594"/>
                  <a:pt x="1562029" y="1076282"/>
                </a:cubicBezTo>
                <a:cubicBezTo>
                  <a:pt x="1561729" y="1018374"/>
                  <a:pt x="1541903" y="974293"/>
                  <a:pt x="1502552" y="944039"/>
                </a:cubicBezTo>
                <a:cubicBezTo>
                  <a:pt x="1463201" y="913785"/>
                  <a:pt x="1406126" y="898558"/>
                  <a:pt x="1331330" y="898359"/>
                </a:cubicBezTo>
                <a:cubicBezTo>
                  <a:pt x="1202062" y="899861"/>
                  <a:pt x="1058075" y="938932"/>
                  <a:pt x="899369" y="1015574"/>
                </a:cubicBezTo>
                <a:cubicBezTo>
                  <a:pt x="740662" y="1092215"/>
                  <a:pt x="578652" y="1197410"/>
                  <a:pt x="413337" y="1331162"/>
                </a:cubicBezTo>
                <a:lnTo>
                  <a:pt x="0" y="528447"/>
                </a:lnTo>
                <a:cubicBezTo>
                  <a:pt x="239911" y="361407"/>
                  <a:pt x="484630" y="231897"/>
                  <a:pt x="734154" y="139918"/>
                </a:cubicBezTo>
                <a:cubicBezTo>
                  <a:pt x="983679" y="47940"/>
                  <a:pt x="1240412" y="1301"/>
                  <a:pt x="1504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Rectangle: Rounded Corners 11">
            <a:extLst>
              <a:ext uri="{FF2B5EF4-FFF2-40B4-BE49-F238E27FC236}">
                <a16:creationId xmlns="" xmlns:a16="http://schemas.microsoft.com/office/drawing/2014/main" id="{6E0D91A1-C776-4008-A0DB-0A709ACCD21C}"/>
              </a:ext>
            </a:extLst>
          </p:cNvPr>
          <p:cNvSpPr/>
          <p:nvPr userDrawn="1"/>
        </p:nvSpPr>
        <p:spPr>
          <a:xfrm>
            <a:off x="3634739" y="5436505"/>
            <a:ext cx="3901947" cy="1233830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="" xmlns:a16="http://schemas.microsoft.com/office/drawing/2014/main" id="{09DB8428-ABAF-4D32-8551-DBC47983C0A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4740" y="5436505"/>
            <a:ext cx="1711058" cy="12338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: Rounded Corners 13">
            <a:extLst>
              <a:ext uri="{FF2B5EF4-FFF2-40B4-BE49-F238E27FC236}">
                <a16:creationId xmlns="" xmlns:a16="http://schemas.microsoft.com/office/drawing/2014/main" id="{904CE12B-075A-4132-B4A4-610BD0E1C56E}"/>
              </a:ext>
            </a:extLst>
          </p:cNvPr>
          <p:cNvSpPr/>
          <p:nvPr userDrawn="1"/>
        </p:nvSpPr>
        <p:spPr>
          <a:xfrm>
            <a:off x="7783075" y="5436505"/>
            <a:ext cx="4219626" cy="1233830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5">
            <a:extLst>
              <a:ext uri="{FF2B5EF4-FFF2-40B4-BE49-F238E27FC236}">
                <a16:creationId xmlns="" xmlns:a16="http://schemas.microsoft.com/office/drawing/2014/main" id="{FCB2E215-3DA3-4F02-A370-E7FF2FAA55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3076" y="5436505"/>
            <a:ext cx="1711058" cy="12338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3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2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3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1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7E94-08BD-4616-8DDD-E24BFE54E51E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3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0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7E94-08BD-4616-8DDD-E24BFE54E51E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5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9435606" y="6603956"/>
            <a:ext cx="261461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1" b="1" spc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Алтайский государственный университет</a:t>
            </a:r>
            <a:endParaRPr lang="id-ID" sz="1051" spc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8" name="Straight Connector 8"/>
          <p:cNvCxnSpPr/>
          <p:nvPr userDrawn="1"/>
        </p:nvCxnSpPr>
        <p:spPr>
          <a:xfrm>
            <a:off x="503339" y="6357256"/>
            <a:ext cx="1144258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61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hdphoto" Target="../media/hdphoto2.wdp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hyperlink" Target="&#1051;&#1080;&#1089;&#1090;&#1086;&#1074;&#1082;&#1072;%20&#1051;&#1055;&#1064;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microsoft.com/office/2007/relationships/hdphoto" Target="../media/hdphoto1.wdp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19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51;&#1080;&#1089;&#1090;&#1086;&#1074;&#1082;&#1072;%20&#1051;&#1055;&#1064;.pdf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9230635" y="548681"/>
            <a:ext cx="2249363" cy="6309319"/>
          </a:xfrm>
          <a:prstGeom prst="rect">
            <a:avLst/>
          </a:prstGeom>
          <a:solidFill>
            <a:schemeClr val="tx1">
              <a:lumMod val="75000"/>
              <a:alpha val="3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0" y="6001159"/>
            <a:ext cx="12192000" cy="7858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95401" y="2621875"/>
            <a:ext cx="73110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Регионально-ориентированная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система выявления и поддержки одарённой молодежи на основе потенциала и партнёрской сети опорного </a:t>
            </a:r>
            <a:r>
              <a:rPr lang="ru-RU" sz="2800" dirty="0" smtClean="0">
                <a:solidFill>
                  <a:srgbClr val="002060"/>
                </a:solidFill>
              </a:rPr>
              <a:t>вуза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320" name="Прямоугольник 1"/>
          <p:cNvSpPr>
            <a:spLocks noChangeArrowheads="1"/>
          </p:cNvSpPr>
          <p:nvPr/>
        </p:nvSpPr>
        <p:spPr bwMode="auto">
          <a:xfrm>
            <a:off x="2512455" y="6227478"/>
            <a:ext cx="547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Барнаул, </a:t>
            </a:r>
            <a:r>
              <a:rPr lang="ru-RU" b="1" i="1" dirty="0">
                <a:solidFill>
                  <a:schemeClr val="bg1"/>
                </a:solidFill>
              </a:rPr>
              <a:t>2018</a:t>
            </a:r>
          </a:p>
        </p:txBody>
      </p:sp>
      <p:pic>
        <p:nvPicPr>
          <p:cNvPr id="13" name="Рисунок 12" descr="DSC_8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3600" y="2745678"/>
            <a:ext cx="2438400" cy="162458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025065" y="42469"/>
            <a:ext cx="7775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Алтайский государственный университет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7687" y="537431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Н.В. </a:t>
            </a:r>
            <a:r>
              <a:rPr lang="ru-RU" sz="1600" dirty="0" err="1" smtClean="0">
                <a:solidFill>
                  <a:srgbClr val="002060"/>
                </a:solidFill>
              </a:rPr>
              <a:t>Базина</a:t>
            </a:r>
            <a:r>
              <a:rPr lang="ru-RU" sz="1600" dirty="0" smtClean="0">
                <a:solidFill>
                  <a:srgbClr val="002060"/>
                </a:solidFill>
              </a:rPr>
              <a:t>, заместитель начальник </a:t>
            </a:r>
            <a:r>
              <a:rPr lang="ru-RU" sz="1600" dirty="0">
                <a:solidFill>
                  <a:srgbClr val="002060"/>
                </a:solidFill>
              </a:rPr>
              <a:t>управления по работе </a:t>
            </a:r>
            <a:r>
              <a:rPr lang="ru-RU" sz="1600">
                <a:solidFill>
                  <a:srgbClr val="002060"/>
                </a:solidFill>
              </a:rPr>
              <a:t>с </a:t>
            </a:r>
            <a:r>
              <a:rPr lang="ru-RU" sz="1600" smtClean="0">
                <a:solidFill>
                  <a:srgbClr val="002060"/>
                </a:solidFill>
              </a:rPr>
              <a:t>абитуриентами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logo double.png"/>
          <p:cNvPicPr>
            <a:picLocks noChangeAspect="1"/>
          </p:cNvPicPr>
          <p:nvPr/>
        </p:nvPicPr>
        <p:blipFill>
          <a:blip r:embed="rId3" cstate="print"/>
          <a:srcRect r="50583"/>
          <a:stretch>
            <a:fillRect/>
          </a:stretch>
        </p:blipFill>
        <p:spPr>
          <a:xfrm>
            <a:off x="353941" y="-68360"/>
            <a:ext cx="1776997" cy="18722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8" descr="http://babaevo-gazeta.ru/uploads/%CD%EE%E2%EE%F1%F2%E8/%E0%E7%E1%F3%EA%E0_%E1%E8%E7%ED%E5%F1%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0" y="4646084"/>
            <a:ext cx="2769634" cy="214088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pic>
        <p:nvPicPr>
          <p:cNvPr id="11" name="Picture 8" descr="http://abiturient.asu.ru/files/images.215/volob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8" y="829846"/>
            <a:ext cx="2880320" cy="178003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93BDBC7-E89B-4B6F-BFE6-3AEFE00DBEA6}"/>
              </a:ext>
            </a:extLst>
          </p:cNvPr>
          <p:cNvSpPr/>
          <p:nvPr/>
        </p:nvSpPr>
        <p:spPr>
          <a:xfrm>
            <a:off x="4668729" y="1379465"/>
            <a:ext cx="731484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17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секций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научно-практической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конференции АГУ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для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школьников, в том числе выездных –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2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, участников конференции -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202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8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00+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 участников проектов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ЦМИТ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«ЭВРИКА»</a:t>
            </a:r>
          </a:p>
          <a:p>
            <a:pPr>
              <a:spcBef>
                <a:spcPts val="600"/>
              </a:spcBef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307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участников (школьники 1-4 классов) муниципального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конкурса исследовательских работ «Я – исследователь»</a:t>
            </a:r>
          </a:p>
          <a:p>
            <a:pPr>
              <a:spcBef>
                <a:spcPts val="600"/>
              </a:spcBef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2300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школьников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- участников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Фестиваля науки в АГУ</a:t>
            </a:r>
          </a:p>
          <a:p>
            <a:pPr>
              <a:spcBef>
                <a:spcPts val="600"/>
              </a:spcBef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300+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участников проекта «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Космический урок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» -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обучающихся 8–10-х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классов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школ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Барнаула,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реализующих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эксперимент по введению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предмета «Астрономия» в школьную программу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5" name="Title 6">
            <a:extLst>
              <a:ext uri="{FF2B5EF4-FFF2-40B4-BE49-F238E27FC236}">
                <a16:creationId xmlns="" xmlns:a16="http://schemas.microsoft.com/office/drawing/2014/main" id="{F8A37CA2-85E5-4432-8FC5-D23B109599A5}"/>
              </a:ext>
            </a:extLst>
          </p:cNvPr>
          <p:cNvSpPr txBox="1">
            <a:spLocks/>
          </p:cNvSpPr>
          <p:nvPr/>
        </p:nvSpPr>
        <p:spPr>
          <a:xfrm>
            <a:off x="4264468" y="128291"/>
            <a:ext cx="7858094" cy="530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-15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Научная и исследовательская деятельность школьников</a:t>
            </a:r>
            <a:endParaRPr lang="ru-RU" sz="3600" b="1" spc="-15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hape 2540"/>
          <p:cNvSpPr/>
          <p:nvPr/>
        </p:nvSpPr>
        <p:spPr>
          <a:xfrm>
            <a:off x="4486043" y="1579253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5" name="Shape 2540"/>
          <p:cNvSpPr/>
          <p:nvPr/>
        </p:nvSpPr>
        <p:spPr>
          <a:xfrm>
            <a:off x="4495046" y="4157824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r="17290"/>
          <a:stretch>
            <a:fillRect/>
          </a:stretch>
        </p:blipFill>
        <p:spPr>
          <a:xfrm>
            <a:off x="-879463" y="902959"/>
            <a:ext cx="5152934" cy="5241168"/>
          </a:xfrm>
        </p:spPr>
      </p:pic>
      <p:sp>
        <p:nvSpPr>
          <p:cNvPr id="11" name="Shape 2540"/>
          <p:cNvSpPr/>
          <p:nvPr/>
        </p:nvSpPr>
        <p:spPr>
          <a:xfrm>
            <a:off x="4495046" y="2590890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3" name="Shape 2540"/>
          <p:cNvSpPr/>
          <p:nvPr/>
        </p:nvSpPr>
        <p:spPr>
          <a:xfrm>
            <a:off x="4513864" y="3014401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4" name="Shape 2540"/>
          <p:cNvSpPr/>
          <p:nvPr/>
        </p:nvSpPr>
        <p:spPr>
          <a:xfrm>
            <a:off x="4513864" y="3734680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379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93BDBC7-E89B-4B6F-BFE6-3AEFE00DBEA6}"/>
              </a:ext>
            </a:extLst>
          </p:cNvPr>
          <p:cNvSpPr/>
          <p:nvPr/>
        </p:nvSpPr>
        <p:spPr>
          <a:xfrm>
            <a:off x="4714654" y="2143901"/>
            <a:ext cx="674903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Единый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методический день </a:t>
            </a:r>
            <a:r>
              <a:rPr lang="ru-RU" sz="2200" dirty="0" smtClean="0">
                <a:cs typeface="Calibri"/>
              </a:rPr>
              <a:t>по вопросам </a:t>
            </a:r>
            <a:r>
              <a:rPr lang="ru-RU" sz="2200" dirty="0">
                <a:cs typeface="Calibri"/>
              </a:rPr>
              <a:t>работы с талантливыми и одарёнными детьми (количество </a:t>
            </a:r>
            <a:r>
              <a:rPr lang="ru-RU" sz="2200" dirty="0" smtClean="0">
                <a:cs typeface="Calibri"/>
              </a:rPr>
              <a:t>участников –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600+</a:t>
            </a:r>
            <a:r>
              <a:rPr lang="ru-RU" sz="2200" dirty="0" smtClean="0">
                <a:cs typeface="Calibri"/>
              </a:rPr>
              <a:t>);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Выездные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обучающие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семинары </a:t>
            </a:r>
            <a:r>
              <a:rPr lang="ru-RU" sz="2200" dirty="0" smtClean="0">
                <a:cs typeface="Calibri"/>
              </a:rPr>
              <a:t>(в городах и районах края –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400+</a:t>
            </a:r>
            <a:r>
              <a:rPr lang="ru-RU" sz="2200" dirty="0" smtClean="0">
                <a:cs typeface="Calibri"/>
              </a:rPr>
              <a:t>)</a:t>
            </a: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Научно-популярные лекции </a:t>
            </a:r>
            <a:r>
              <a:rPr lang="ru-RU" sz="2200" dirty="0" smtClean="0">
                <a:cs typeface="Calibri"/>
              </a:rPr>
              <a:t>ведущих ученых научных школ АГУ для </a:t>
            </a:r>
            <a:r>
              <a:rPr lang="ru-RU" sz="2200" dirty="0" err="1" smtClean="0">
                <a:cs typeface="Calibri"/>
              </a:rPr>
              <a:t>методобъединений</a:t>
            </a:r>
            <a:r>
              <a:rPr lang="ru-RU" sz="2200" dirty="0" smtClean="0">
                <a:cs typeface="Calibri"/>
              </a:rPr>
              <a:t> учителей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Лекторий для родителей (500+)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7 победителей и призеров </a:t>
            </a:r>
            <a:r>
              <a:rPr lang="ru-RU" sz="2200" dirty="0" smtClean="0">
                <a:cs typeface="Calibri"/>
              </a:rPr>
              <a:t>конкурса учителей общеобразовательных </a:t>
            </a:r>
            <a:r>
              <a:rPr lang="ru-RU" sz="2200" dirty="0">
                <a:cs typeface="Calibri"/>
              </a:rPr>
              <a:t>организаций Алтайского края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«Профессиональный учитель – успешный студент»</a:t>
            </a:r>
          </a:p>
        </p:txBody>
      </p:sp>
      <p:sp>
        <p:nvSpPr>
          <p:cNvPr id="25" name="Title 6">
            <a:extLst>
              <a:ext uri="{FF2B5EF4-FFF2-40B4-BE49-F238E27FC236}">
                <a16:creationId xmlns="" xmlns:a16="http://schemas.microsoft.com/office/drawing/2014/main" id="{F8A37CA2-85E5-4432-8FC5-D23B109599A5}"/>
              </a:ext>
            </a:extLst>
          </p:cNvPr>
          <p:cNvSpPr txBox="1">
            <a:spLocks/>
          </p:cNvSpPr>
          <p:nvPr/>
        </p:nvSpPr>
        <p:spPr>
          <a:xfrm>
            <a:off x="4264468" y="128291"/>
            <a:ext cx="7858094" cy="530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-15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Региональная научно-методическая консультационная площадка для учителей и родителей по работе с одаренными и талантливыми детьми </a:t>
            </a:r>
          </a:p>
        </p:txBody>
      </p:sp>
      <p:sp>
        <p:nvSpPr>
          <p:cNvPr id="9" name="Shape 2540"/>
          <p:cNvSpPr/>
          <p:nvPr/>
        </p:nvSpPr>
        <p:spPr>
          <a:xfrm>
            <a:off x="4505104" y="2316311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5" name="Shape 2540"/>
          <p:cNvSpPr/>
          <p:nvPr/>
        </p:nvSpPr>
        <p:spPr>
          <a:xfrm>
            <a:off x="4522008" y="3285217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6" name="Shape 2540"/>
          <p:cNvSpPr/>
          <p:nvPr/>
        </p:nvSpPr>
        <p:spPr>
          <a:xfrm>
            <a:off x="4518416" y="3947340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8" name="Shape 2540"/>
          <p:cNvSpPr/>
          <p:nvPr/>
        </p:nvSpPr>
        <p:spPr>
          <a:xfrm>
            <a:off x="4502135" y="4627227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0" name="Shape 2540"/>
          <p:cNvSpPr/>
          <p:nvPr/>
        </p:nvSpPr>
        <p:spPr>
          <a:xfrm>
            <a:off x="4534698" y="4935236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2" r="17252"/>
          <a:stretch>
            <a:fillRect/>
          </a:stretch>
        </p:blipFill>
        <p:spPr>
          <a:xfrm>
            <a:off x="-760142" y="1159727"/>
            <a:ext cx="5024610" cy="4955623"/>
          </a:xfrm>
        </p:spPr>
      </p:pic>
    </p:spTree>
    <p:extLst>
      <p:ext uri="{BB962C8B-B14F-4D97-AF65-F5344CB8AC3E}">
        <p14:creationId xmlns:p14="http://schemas.microsoft.com/office/powerpoint/2010/main" val="34061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Скругленная соединительная линия 35"/>
          <p:cNvCxnSpPr/>
          <p:nvPr/>
        </p:nvCxnSpPr>
        <p:spPr>
          <a:xfrm flipH="1">
            <a:off x="2847911" y="1070481"/>
            <a:ext cx="9403951" cy="5130565"/>
          </a:xfrm>
          <a:prstGeom prst="curvedConnector3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>
            <a:off x="2644711" y="918081"/>
            <a:ext cx="9403951" cy="5130565"/>
          </a:xfrm>
          <a:prstGeom prst="curvedConnector3">
            <a:avLst/>
          </a:prstGeom>
          <a:ln w="762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518" y="-206419"/>
            <a:ext cx="831664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5897C"/>
                </a:solidFill>
              </a:rPr>
              <a:t>УНИВЕРСИТЕТСКИЙ ЭКСПРЕСС</a:t>
            </a:r>
            <a:endParaRPr lang="ru-RU" sz="3600" b="1" dirty="0">
              <a:solidFill>
                <a:srgbClr val="05897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369189">
            <a:off x="3861405" y="3688047"/>
            <a:ext cx="209508" cy="34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7587" y="8753"/>
            <a:ext cx="1087940" cy="912176"/>
            <a:chOff x="3752637" y="2123685"/>
            <a:chExt cx="815955" cy="912176"/>
          </a:xfrm>
        </p:grpSpPr>
        <p:sp>
          <p:nvSpPr>
            <p:cNvPr id="18" name="Овал 17"/>
            <p:cNvSpPr/>
            <p:nvPr/>
          </p:nvSpPr>
          <p:spPr>
            <a:xfrm rot="2675753" flipH="1">
              <a:off x="3753743" y="2435530"/>
              <a:ext cx="795694" cy="34766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 flipH="1">
              <a:off x="3752637" y="2459355"/>
              <a:ext cx="815955" cy="3048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>
            <a:xfrm rot="2000572">
              <a:off x="3995467" y="2123685"/>
              <a:ext cx="262800" cy="91217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056896" y="2492896"/>
              <a:ext cx="150006" cy="1500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Овал 24"/>
          <p:cNvSpPr/>
          <p:nvPr/>
        </p:nvSpPr>
        <p:spPr>
          <a:xfrm>
            <a:off x="2957630" y="2276873"/>
            <a:ext cx="330916" cy="2166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1926203" y="311320"/>
            <a:ext cx="330916" cy="21665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Picture 4" descr="Z:\21_ПРОФ_МАТЕРИАЛЫ\ФОТО для презентаций\dee51cf9bc31733e0d3dfd6664185a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3" y="2925207"/>
            <a:ext cx="4548864" cy="1929507"/>
          </a:xfrm>
          <a:prstGeom prst="ellipse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 rot="16200000" flipV="1">
            <a:off x="76241" y="1649316"/>
            <a:ext cx="260329" cy="35184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 flipV="1">
            <a:off x="1132860" y="4096924"/>
            <a:ext cx="260329" cy="35184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9541795">
            <a:off x="787506" y="2625518"/>
            <a:ext cx="2447129" cy="172403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541795">
            <a:off x="502564" y="848472"/>
            <a:ext cx="2320985" cy="14215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53401" y="4746755"/>
            <a:ext cx="3835921" cy="1200329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ТЕРРИТОРИЯ </a:t>
            </a:r>
          </a:p>
          <a:p>
            <a:pPr algn="ctr"/>
            <a:r>
              <a:rPr lang="ru-RU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ОТКРЫТИЙ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05947" y="1940772"/>
            <a:ext cx="6590404" cy="1200329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995696"/>
              </a:avLst>
            </a:prstTxWarp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ТЕРРИТОРИЯ </a:t>
            </a:r>
            <a:endParaRPr lang="ru-RU" sz="36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РОСТА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04246" y="1636777"/>
            <a:ext cx="3911997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EE43ED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БУМ</a:t>
            </a:r>
            <a:endParaRPr lang="ru-RU" sz="1100" dirty="0">
              <a:solidFill>
                <a:srgbClr val="EE43ED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6C6C6C"/>
                </a:solidFill>
                <a:latin typeface="Arial"/>
                <a:ea typeface="Calibri"/>
                <a:cs typeface="Times New Roman"/>
              </a:rPr>
              <a:t>«Быть успешным модно!»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 flipH="1">
            <a:off x="3743186" y="646294"/>
            <a:ext cx="8508677" cy="190418"/>
          </a:xfrm>
          <a:prstGeom prst="roundRect">
            <a:avLst>
              <a:gd name="adj" fmla="val 34044"/>
            </a:avLst>
          </a:prstGeom>
          <a:gradFill flip="none" rotWithShape="1">
            <a:gsLst>
              <a:gs pos="0">
                <a:srgbClr val="EE43ED"/>
              </a:gs>
              <a:gs pos="45000">
                <a:srgbClr val="7030A0"/>
              </a:gs>
              <a:gs pos="100000">
                <a:srgbClr val="1001F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8" name="Капля 37"/>
          <p:cNvSpPr/>
          <p:nvPr/>
        </p:nvSpPr>
        <p:spPr>
          <a:xfrm flipH="1">
            <a:off x="9467845" y="2713988"/>
            <a:ext cx="2622904" cy="1168539"/>
          </a:xfrm>
          <a:prstGeom prst="teardrop">
            <a:avLst>
              <a:gd name="adj" fmla="val 47366"/>
            </a:avLst>
          </a:prstGeom>
          <a:solidFill>
            <a:srgbClr val="EE43ED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 Тренинг       личностного</a:t>
            </a:r>
          </a:p>
          <a:p>
            <a:r>
              <a:rPr lang="ru-RU" sz="1600" b="1" dirty="0" smtClean="0"/>
              <a:t>    роста</a:t>
            </a:r>
            <a:endParaRPr lang="ru-RU" sz="1600" dirty="0"/>
          </a:p>
        </p:txBody>
      </p:sp>
      <p:sp>
        <p:nvSpPr>
          <p:cNvPr id="39" name="Капля 38"/>
          <p:cNvSpPr/>
          <p:nvPr/>
        </p:nvSpPr>
        <p:spPr>
          <a:xfrm flipH="1">
            <a:off x="9777916" y="4178186"/>
            <a:ext cx="2236873" cy="1514773"/>
          </a:xfrm>
          <a:prstGeom prst="teardrop">
            <a:avLst>
              <a:gd name="adj" fmla="val 81832"/>
            </a:avLst>
          </a:prstGeom>
          <a:solidFill>
            <a:srgbClr val="EE43ED"/>
          </a:solidFill>
        </p:spPr>
        <p:txBody>
          <a:bodyPr wrap="square">
            <a:spAutoFit/>
          </a:bodyPr>
          <a:lstStyle/>
          <a:p>
            <a:r>
              <a:rPr lang="ru-RU" sz="1600" b="1" dirty="0" err="1"/>
              <a:t>SELFMADE</a:t>
            </a:r>
            <a:r>
              <a:rPr lang="ru-RU" sz="1600" b="1" dirty="0"/>
              <a:t> </a:t>
            </a:r>
            <a:r>
              <a:rPr lang="ru-RU" sz="1600" b="1" dirty="0" smtClean="0"/>
              <a:t> </a:t>
            </a:r>
            <a:r>
              <a:rPr lang="ru-RU" sz="1600" b="1" dirty="0"/>
              <a:t>встречи с успешными людьми</a:t>
            </a:r>
          </a:p>
        </p:txBody>
      </p:sp>
      <p:sp>
        <p:nvSpPr>
          <p:cNvPr id="40" name="Капля 39"/>
          <p:cNvSpPr/>
          <p:nvPr/>
        </p:nvSpPr>
        <p:spPr>
          <a:xfrm>
            <a:off x="3669562" y="4776667"/>
            <a:ext cx="2666884" cy="652343"/>
          </a:xfrm>
          <a:prstGeom prst="teardrop">
            <a:avLst>
              <a:gd name="adj" fmla="val 58094"/>
            </a:avLst>
          </a:prstGeom>
          <a:solidFill>
            <a:srgbClr val="FFFF00"/>
          </a:solidFill>
        </p:spPr>
        <p:txBody>
          <a:bodyPr wrap="none">
            <a:noAutofit/>
          </a:bodyPr>
          <a:lstStyle/>
          <a:p>
            <a:r>
              <a:rPr lang="ru-RU" b="1" dirty="0"/>
              <a:t>Мастер-классы</a:t>
            </a:r>
          </a:p>
        </p:txBody>
      </p:sp>
      <p:sp>
        <p:nvSpPr>
          <p:cNvPr id="41" name="Капля 40"/>
          <p:cNvSpPr/>
          <p:nvPr/>
        </p:nvSpPr>
        <p:spPr>
          <a:xfrm flipH="1">
            <a:off x="3669562" y="3028677"/>
            <a:ext cx="1786913" cy="671855"/>
          </a:xfrm>
          <a:prstGeom prst="teardrop">
            <a:avLst>
              <a:gd name="adj" fmla="val 58778"/>
            </a:avLst>
          </a:prstGeom>
          <a:solidFill>
            <a:srgbClr val="FFFF00"/>
          </a:solidFill>
        </p:spPr>
        <p:txBody>
          <a:bodyPr wrap="none">
            <a:noAutofit/>
          </a:bodyPr>
          <a:lstStyle/>
          <a:p>
            <a:r>
              <a:rPr lang="ru-RU" b="1" dirty="0"/>
              <a:t>Лекторий</a:t>
            </a:r>
            <a:endParaRPr lang="ru-RU" dirty="0"/>
          </a:p>
        </p:txBody>
      </p:sp>
      <p:sp>
        <p:nvSpPr>
          <p:cNvPr id="42" name="Капля 41"/>
          <p:cNvSpPr/>
          <p:nvPr/>
        </p:nvSpPr>
        <p:spPr>
          <a:xfrm>
            <a:off x="3288545" y="3926641"/>
            <a:ext cx="2034803" cy="817581"/>
          </a:xfrm>
          <a:prstGeom prst="teardrop">
            <a:avLst>
              <a:gd name="adj" fmla="val 59012"/>
            </a:avLst>
          </a:prstGeom>
          <a:solidFill>
            <a:srgbClr val="FFFF00"/>
          </a:solidFill>
        </p:spPr>
        <p:txBody>
          <a:bodyPr wrap="none">
            <a:noAutofit/>
          </a:bodyPr>
          <a:lstStyle/>
          <a:p>
            <a:r>
              <a:rPr lang="ru-RU" b="1" dirty="0"/>
              <a:t>Викторины</a:t>
            </a:r>
          </a:p>
        </p:txBody>
      </p:sp>
      <p:sp>
        <p:nvSpPr>
          <p:cNvPr id="43" name="Прямоугольник 42"/>
          <p:cNvSpPr/>
          <p:nvPr/>
        </p:nvSpPr>
        <p:spPr>
          <a:xfrm rot="17603593" flipV="1">
            <a:off x="173970" y="6453738"/>
            <a:ext cx="260329" cy="35184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4" name="Picture 6" descr="ÐÐ°ÑÑÐ¸Ð½ÐºÐ¸ Ð¿Ð¾ Ð·Ð°Ð¿ÑÐ¾ÑÑ Ð¸Ð½ÑÐ¾Ð³ÑÐ°ÑÐ¸ÐºÐ° Ð½Ð°ÑÑÐ½ÑÐµ Ð¸ÐºÐ¾Ð½ÐºÐ¸ Ð±ÐµÐ»Ñ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629" r="73772" b="73010"/>
          <a:stretch/>
        </p:blipFill>
        <p:spPr bwMode="auto">
          <a:xfrm rot="1257574">
            <a:off x="3647687" y="5428726"/>
            <a:ext cx="1712900" cy="13489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Овал 44"/>
          <p:cNvSpPr/>
          <p:nvPr/>
        </p:nvSpPr>
        <p:spPr>
          <a:xfrm>
            <a:off x="3795146" y="5589240"/>
            <a:ext cx="1436759" cy="996536"/>
          </a:xfrm>
          <a:prstGeom prst="ellipse">
            <a:avLst/>
          </a:prstGeom>
          <a:noFill/>
          <a:ln w="57150">
            <a:solidFill>
              <a:srgbClr val="F34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0344" y="-130743"/>
            <a:ext cx="3128526" cy="6858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0343">
            <a:off x="217592" y="266730"/>
            <a:ext cx="2362140" cy="144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" name="Объект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5"/>
          <a:stretch/>
        </p:blipFill>
        <p:spPr>
          <a:xfrm rot="20453251">
            <a:off x="397170" y="2180979"/>
            <a:ext cx="2368078" cy="1717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7218">
            <a:off x="316733" y="4371713"/>
            <a:ext cx="2551623" cy="1275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22274" y="1025869"/>
            <a:ext cx="3418999" cy="175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УМ</a:t>
            </a:r>
            <a:r>
              <a:rPr lang="ru-RU" sz="4000" b="1" baseline="30000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</a:t>
            </a:r>
            <a:endParaRPr lang="ru-RU" sz="12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6C6C6C"/>
                </a:solidFill>
                <a:latin typeface="Arial"/>
                <a:ea typeface="Calibri"/>
                <a:cs typeface="Times New Roman"/>
              </a:rPr>
              <a:t>«Уметь мечтать, </a:t>
            </a:r>
            <a:br>
              <a:rPr lang="ru-RU" b="1" dirty="0">
                <a:solidFill>
                  <a:srgbClr val="6C6C6C"/>
                </a:solidFill>
                <a:latin typeface="Arial"/>
                <a:ea typeface="Calibri"/>
                <a:cs typeface="Times New Roman"/>
              </a:rPr>
            </a:br>
            <a:r>
              <a:rPr lang="ru-RU" b="1" dirty="0">
                <a:solidFill>
                  <a:srgbClr val="6C6C6C"/>
                </a:solidFill>
                <a:latin typeface="Arial"/>
                <a:ea typeface="Calibri"/>
                <a:cs typeface="Times New Roman"/>
              </a:rPr>
              <a:t>уметь мыслить и воплощать!»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3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93BDBC7-E89B-4B6F-BFE6-3AEFE00DBEA6}"/>
              </a:ext>
            </a:extLst>
          </p:cNvPr>
          <p:cNvSpPr/>
          <p:nvPr/>
        </p:nvSpPr>
        <p:spPr>
          <a:xfrm>
            <a:off x="4818998" y="1294754"/>
            <a:ext cx="674903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cs typeface="Calibri"/>
              </a:rPr>
              <a:t>Разработка и реализация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«привлекательных образовательных продуктов» </a:t>
            </a:r>
            <a:r>
              <a:rPr lang="ru-RU" dirty="0" smtClean="0">
                <a:cs typeface="Calibri"/>
              </a:rPr>
              <a:t>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11 </a:t>
            </a:r>
            <a:r>
              <a:rPr lang="ru-RU" dirty="0">
                <a:cs typeface="Calibri"/>
              </a:rPr>
              <a:t>новых образовательных </a:t>
            </a:r>
            <a:r>
              <a:rPr lang="ru-RU" dirty="0" smtClean="0">
                <a:cs typeface="Calibri"/>
              </a:rPr>
              <a:t>программ по приоритетным для экономики края направлениям регионального развития)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Бонусная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система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ru-RU" sz="1600" b="1" dirty="0" smtClean="0">
                <a:cs typeface="Calibri"/>
              </a:rPr>
              <a:t>повышенная стипендия </a:t>
            </a:r>
            <a:endParaRPr lang="en-US" sz="1600" b="1" dirty="0" smtClean="0"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ru-RU" sz="1600" b="1" dirty="0" smtClean="0">
                <a:cs typeface="Calibri"/>
              </a:rPr>
              <a:t>программы академического обмена </a:t>
            </a:r>
            <a:r>
              <a:rPr lang="ru-RU" sz="1600" b="1" dirty="0">
                <a:cs typeface="Calibri"/>
              </a:rPr>
              <a:t>с </a:t>
            </a:r>
            <a:r>
              <a:rPr lang="ru-RU" sz="1600" b="1" dirty="0" smtClean="0">
                <a:cs typeface="Calibri"/>
              </a:rPr>
              <a:t>ведущими российскими и международными научными </a:t>
            </a:r>
            <a:r>
              <a:rPr lang="ru-RU" sz="1600" b="1" dirty="0">
                <a:cs typeface="Calibri"/>
              </a:rPr>
              <a:t>и образовательными центрами </a:t>
            </a:r>
            <a:r>
              <a:rPr lang="ru-RU" sz="1600" b="1" dirty="0" smtClean="0">
                <a:cs typeface="Calibri"/>
              </a:rPr>
              <a:t/>
            </a:r>
            <a:br>
              <a:rPr lang="ru-RU" sz="1600" b="1" dirty="0" smtClean="0">
                <a:cs typeface="Calibri"/>
              </a:rPr>
            </a:br>
            <a:r>
              <a:rPr lang="ru-RU" sz="1600" b="1" dirty="0" smtClean="0">
                <a:cs typeface="Calibri"/>
              </a:rPr>
              <a:t>(</a:t>
            </a:r>
            <a:r>
              <a:rPr lang="ru-RU" sz="1600" b="1" dirty="0" smtClean="0">
                <a:solidFill>
                  <a:srgbClr val="0070C0"/>
                </a:solidFill>
                <a:cs typeface="Calibri"/>
              </a:rPr>
              <a:t>200+  </a:t>
            </a:r>
            <a:r>
              <a:rPr lang="ru-RU" sz="1600" b="1" dirty="0" smtClean="0">
                <a:cs typeface="Calibri"/>
              </a:rPr>
              <a:t>участников в год)</a:t>
            </a:r>
            <a:endParaRPr lang="ru-RU" sz="1600" b="1" dirty="0"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ru-RU" sz="1600" b="1" dirty="0" smtClean="0">
                <a:cs typeface="Calibri"/>
              </a:rPr>
              <a:t>обучение </a:t>
            </a:r>
            <a:r>
              <a:rPr lang="ru-RU" sz="1600" b="1" dirty="0">
                <a:cs typeface="Calibri"/>
              </a:rPr>
              <a:t>по индивидуальному </a:t>
            </a:r>
            <a:r>
              <a:rPr lang="ru-RU" sz="1600" b="1" dirty="0" smtClean="0">
                <a:cs typeface="Calibri"/>
              </a:rPr>
              <a:t>плану</a:t>
            </a:r>
          </a:p>
          <a:p>
            <a:pPr marL="342900" indent="-342900">
              <a:buFontTx/>
              <a:buChar char="-"/>
            </a:pPr>
            <a:r>
              <a:rPr lang="ru-RU" sz="1600" b="1" dirty="0" smtClean="0">
                <a:cs typeface="Calibri"/>
              </a:rPr>
              <a:t>сопровождение </a:t>
            </a:r>
            <a:r>
              <a:rPr lang="ru-RU" sz="1600" b="1" dirty="0">
                <a:cs typeface="Calibri"/>
              </a:rPr>
              <a:t>научно-исследовательской деятельности – «собственный» научный </a:t>
            </a:r>
            <a:r>
              <a:rPr lang="ru-RU" sz="1600" b="1" dirty="0" smtClean="0">
                <a:cs typeface="Calibri"/>
              </a:rPr>
              <a:t>руководитель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Создание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комфортной социальной инфраструктуры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(новый жилой студенческий комплекс, оснащенный современным учебным и научным оборудованием, учебно-лабораторный комплекс)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Поддержка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студенческих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объединений (КЛУБ ОЛИМПИАДНИКОВ)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5" name="Title 6">
            <a:extLst>
              <a:ext uri="{FF2B5EF4-FFF2-40B4-BE49-F238E27FC236}">
                <a16:creationId xmlns="" xmlns:a16="http://schemas.microsoft.com/office/drawing/2014/main" id="{F8A37CA2-85E5-4432-8FC5-D23B109599A5}"/>
              </a:ext>
            </a:extLst>
          </p:cNvPr>
          <p:cNvSpPr txBox="1">
            <a:spLocks/>
          </p:cNvSpPr>
          <p:nvPr/>
        </p:nvSpPr>
        <p:spPr>
          <a:xfrm>
            <a:off x="4264468" y="128291"/>
            <a:ext cx="7858094" cy="530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-15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СОХРАНЕНИЕ ТАЛАНТОВ</a:t>
            </a:r>
            <a:endParaRPr lang="ru-RU" sz="3200" b="1" spc="-15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hape 2540"/>
          <p:cNvSpPr/>
          <p:nvPr/>
        </p:nvSpPr>
        <p:spPr>
          <a:xfrm>
            <a:off x="4563932" y="1431562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5" name="Shape 2540"/>
          <p:cNvSpPr/>
          <p:nvPr/>
        </p:nvSpPr>
        <p:spPr>
          <a:xfrm>
            <a:off x="4586690" y="2584676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6" name="Shape 2540"/>
          <p:cNvSpPr/>
          <p:nvPr/>
        </p:nvSpPr>
        <p:spPr>
          <a:xfrm>
            <a:off x="4563932" y="4614997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 r="17216"/>
          <a:stretch>
            <a:fillRect/>
          </a:stretch>
        </p:blipFill>
        <p:spPr>
          <a:xfrm>
            <a:off x="267628" y="1137424"/>
            <a:ext cx="4570657" cy="5047786"/>
          </a:xfrm>
        </p:spPr>
      </p:pic>
      <p:sp>
        <p:nvSpPr>
          <p:cNvPr id="12" name="Shape 2540"/>
          <p:cNvSpPr/>
          <p:nvPr/>
        </p:nvSpPr>
        <p:spPr>
          <a:xfrm>
            <a:off x="4586690" y="5675942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526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8" r="30728"/>
          <a:stretch>
            <a:fillRect/>
          </a:stretch>
        </p:blipFill>
        <p:spPr>
          <a:xfrm>
            <a:off x="3391" y="-1179972"/>
            <a:ext cx="3570516" cy="6175609"/>
          </a:xfrm>
        </p:spPr>
      </p:pic>
      <p:sp>
        <p:nvSpPr>
          <p:cNvPr id="9" name="Прямоугольник 8"/>
          <p:cNvSpPr/>
          <p:nvPr/>
        </p:nvSpPr>
        <p:spPr>
          <a:xfrm>
            <a:off x="3715944" y="108035"/>
            <a:ext cx="7695768" cy="4799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F55A862-5F73-44D4-A8F8-2C8F1DE5860F}"/>
              </a:ext>
            </a:extLst>
          </p:cNvPr>
          <p:cNvSpPr/>
          <p:nvPr/>
        </p:nvSpPr>
        <p:spPr>
          <a:xfrm rot="10800000">
            <a:off x="1" y="4225689"/>
            <a:ext cx="3573905" cy="2632311"/>
          </a:xfrm>
          <a:custGeom>
            <a:avLst/>
            <a:gdLst>
              <a:gd name="connsiteX0" fmla="*/ 0 w 3573905"/>
              <a:gd name="connsiteY0" fmla="*/ 0 h 2632311"/>
              <a:gd name="connsiteX1" fmla="*/ 3570518 w 3573905"/>
              <a:gd name="connsiteY1" fmla="*/ 0 h 2632311"/>
              <a:gd name="connsiteX2" fmla="*/ 3570518 w 3573905"/>
              <a:gd name="connsiteY2" fmla="*/ 957266 h 2632311"/>
              <a:gd name="connsiteX3" fmla="*/ 3573905 w 3573905"/>
              <a:gd name="connsiteY3" fmla="*/ 957266 h 2632311"/>
              <a:gd name="connsiteX4" fmla="*/ 1 w 3573905"/>
              <a:gd name="connsiteY4" fmla="*/ 2632311 h 2632311"/>
              <a:gd name="connsiteX5" fmla="*/ 1 w 3573905"/>
              <a:gd name="connsiteY5" fmla="*/ 957266 h 2632311"/>
              <a:gd name="connsiteX6" fmla="*/ 0 w 3573905"/>
              <a:gd name="connsiteY6" fmla="*/ 957266 h 2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3905" h="2632311">
                <a:moveTo>
                  <a:pt x="0" y="0"/>
                </a:moveTo>
                <a:lnTo>
                  <a:pt x="3570518" y="0"/>
                </a:lnTo>
                <a:lnTo>
                  <a:pt x="3570518" y="957266"/>
                </a:lnTo>
                <a:lnTo>
                  <a:pt x="3573905" y="957266"/>
                </a:lnTo>
                <a:lnTo>
                  <a:pt x="1" y="2632311"/>
                </a:lnTo>
                <a:lnTo>
                  <a:pt x="1" y="957266"/>
                </a:lnTo>
                <a:lnTo>
                  <a:pt x="0" y="957266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A52CB1-32B0-4EEE-A116-B1EF847A0389}"/>
              </a:ext>
            </a:extLst>
          </p:cNvPr>
          <p:cNvSpPr txBox="1"/>
          <p:nvPr/>
        </p:nvSpPr>
        <p:spPr>
          <a:xfrm rot="20042429">
            <a:off x="-176424" y="4070838"/>
            <a:ext cx="442825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193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ТЕКУЩИЕ РЕЗУЛЬТАТЫ И ЭФФЕКТЫ</a:t>
            </a:r>
            <a:endParaRPr lang="id-ID" sz="3200" b="1" spc="-151" dirty="0">
              <a:solidFill>
                <a:schemeClr val="accent1">
                  <a:lumMod val="75000"/>
                </a:schemeClr>
              </a:solidFill>
              <a:effectLst>
                <a:outerShdw blurRad="1193800" dist="50800" dir="5400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DC0AC07-5085-46C9-B63A-531A15A21A8D}"/>
              </a:ext>
            </a:extLst>
          </p:cNvPr>
          <p:cNvSpPr/>
          <p:nvPr/>
        </p:nvSpPr>
        <p:spPr>
          <a:xfrm>
            <a:off x="4302493" y="698956"/>
            <a:ext cx="6268538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Охват одаренных и талантливых школьников края программами дополнительного образования детей, реализуемых при участии университета 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800+ чел.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(2017-2018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уч.г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.)</a:t>
            </a: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Олимпиадное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движение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– участников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от 2500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(2014 г.)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до 6000+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(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2018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г.)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719138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Площадка проведения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регионального этапа Всероссийской олимпиады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школьников по 6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предметам</a:t>
            </a:r>
          </a:p>
          <a:p>
            <a:pPr marL="719138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Площадка проведения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межвузовских предметных олимпиад </a:t>
            </a:r>
            <a:r>
              <a:rPr lang="ru-RU" dirty="0" smtClean="0">
                <a:cs typeface="Calibri"/>
              </a:rPr>
              <a:t>(15 олимпиад перечня, 58 предметных)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Региональная площадка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отборочных мероприятий по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математике и по реализации образовательных программ Образовательного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центра «Сириус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»</a:t>
            </a:r>
          </a:p>
          <a:p>
            <a:pPr marL="738188" indent="-285750">
              <a:buFont typeface="Wingdings" panose="05000000000000000000" pitchFamily="2" charset="2"/>
              <a:buChar char="§"/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Методическое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сопровождение педагогов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-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(1200+ участников тематических семинаров в год)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Реализация мероприятий в рамках регионального проекта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«Краевая родительская Академия» (Родительский лекторий – 500+ родителей школьников)</a:t>
            </a:r>
            <a:endParaRPr lang="ru-RU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3715943" y="0"/>
            <a:ext cx="1" cy="6858000"/>
          </a:xfrm>
          <a:prstGeom prst="line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0766442" y="1041565"/>
            <a:ext cx="3387" cy="4208952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256774" y="837813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38191" y="2043984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3B6FF6C-0442-4BD8-B14A-FF909053789A}"/>
              </a:ext>
            </a:extLst>
          </p:cNvPr>
          <p:cNvSpPr txBox="1"/>
          <p:nvPr/>
        </p:nvSpPr>
        <p:spPr>
          <a:xfrm>
            <a:off x="3895639" y="145246"/>
            <a:ext cx="722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ПАРАМЕТРЫ СИСТЕМЫ (региональный аспект)</a:t>
            </a:r>
            <a:endParaRPr lang="id-ID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43953" y="5753241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56774" y="4922719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60317" y="4053796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57835" y="5737412"/>
            <a:ext cx="191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2018</a:t>
            </a:r>
            <a:endParaRPr lang="ru-RU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94632" y="3244334"/>
            <a:ext cx="4602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СТАДИЯ ВНЕДРЕНИЯ МОДЕЛИ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8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8" t="9483" r="30728"/>
          <a:stretch/>
        </p:blipFill>
        <p:spPr>
          <a:xfrm>
            <a:off x="0" y="-717059"/>
            <a:ext cx="3570516" cy="5589997"/>
          </a:xfrm>
        </p:spPr>
      </p:pic>
      <p:sp>
        <p:nvSpPr>
          <p:cNvPr id="9" name="Прямоугольник 8"/>
          <p:cNvSpPr/>
          <p:nvPr/>
        </p:nvSpPr>
        <p:spPr>
          <a:xfrm>
            <a:off x="3715944" y="108035"/>
            <a:ext cx="7695768" cy="4799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F55A862-5F73-44D4-A8F8-2C8F1DE5860F}"/>
              </a:ext>
            </a:extLst>
          </p:cNvPr>
          <p:cNvSpPr/>
          <p:nvPr/>
        </p:nvSpPr>
        <p:spPr>
          <a:xfrm rot="10800000">
            <a:off x="0" y="4225688"/>
            <a:ext cx="3573905" cy="2632311"/>
          </a:xfrm>
          <a:custGeom>
            <a:avLst/>
            <a:gdLst>
              <a:gd name="connsiteX0" fmla="*/ 0 w 3573905"/>
              <a:gd name="connsiteY0" fmla="*/ 0 h 2632311"/>
              <a:gd name="connsiteX1" fmla="*/ 3570518 w 3573905"/>
              <a:gd name="connsiteY1" fmla="*/ 0 h 2632311"/>
              <a:gd name="connsiteX2" fmla="*/ 3570518 w 3573905"/>
              <a:gd name="connsiteY2" fmla="*/ 957266 h 2632311"/>
              <a:gd name="connsiteX3" fmla="*/ 3573905 w 3573905"/>
              <a:gd name="connsiteY3" fmla="*/ 957266 h 2632311"/>
              <a:gd name="connsiteX4" fmla="*/ 1 w 3573905"/>
              <a:gd name="connsiteY4" fmla="*/ 2632311 h 2632311"/>
              <a:gd name="connsiteX5" fmla="*/ 1 w 3573905"/>
              <a:gd name="connsiteY5" fmla="*/ 957266 h 2632311"/>
              <a:gd name="connsiteX6" fmla="*/ 0 w 3573905"/>
              <a:gd name="connsiteY6" fmla="*/ 957266 h 2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3905" h="2632311">
                <a:moveTo>
                  <a:pt x="0" y="0"/>
                </a:moveTo>
                <a:lnTo>
                  <a:pt x="3570518" y="0"/>
                </a:lnTo>
                <a:lnTo>
                  <a:pt x="3570518" y="957266"/>
                </a:lnTo>
                <a:lnTo>
                  <a:pt x="3573905" y="957266"/>
                </a:lnTo>
                <a:lnTo>
                  <a:pt x="1" y="2632311"/>
                </a:lnTo>
                <a:lnTo>
                  <a:pt x="1" y="957266"/>
                </a:lnTo>
                <a:lnTo>
                  <a:pt x="0" y="957266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A52CB1-32B0-4EEE-A116-B1EF847A0389}"/>
              </a:ext>
            </a:extLst>
          </p:cNvPr>
          <p:cNvSpPr txBox="1"/>
          <p:nvPr/>
        </p:nvSpPr>
        <p:spPr>
          <a:xfrm rot="20201126">
            <a:off x="-191137" y="4095130"/>
            <a:ext cx="442825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193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ТЕКУЩИЕ РЕЗУЛЬТАТЫ И ЭФФЕКТЫ</a:t>
            </a:r>
            <a:endParaRPr lang="id-ID" sz="3200" b="1" spc="-151" dirty="0">
              <a:solidFill>
                <a:schemeClr val="accent1">
                  <a:lumMod val="75000"/>
                </a:schemeClr>
              </a:solidFill>
              <a:effectLst>
                <a:outerShdw blurRad="1193800" dist="50800" dir="5400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3715943" y="0"/>
            <a:ext cx="1" cy="6858000"/>
          </a:xfrm>
          <a:prstGeom prst="line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981347" y="799582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019429" y="2526436"/>
            <a:ext cx="45719" cy="30956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3B6FF6C-0442-4BD8-B14A-FF909053789A}"/>
              </a:ext>
            </a:extLst>
          </p:cNvPr>
          <p:cNvSpPr txBox="1"/>
          <p:nvPr/>
        </p:nvSpPr>
        <p:spPr>
          <a:xfrm>
            <a:off x="3943764" y="106746"/>
            <a:ext cx="787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ПАРАМЕТРЫ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СИСТЕМЫ (развитие университета)</a:t>
            </a:r>
            <a:endParaRPr lang="id-ID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20">
            <a:extLst>
              <a:ext uri="{FF2B5EF4-FFF2-40B4-BE49-F238E27FC236}">
                <a16:creationId xmlns="" xmlns:a16="http://schemas.microsoft.com/office/drawing/2014/main" id="{97AEE777-3909-4094-9017-15A21B36D02C}"/>
              </a:ext>
            </a:extLst>
          </p:cNvPr>
          <p:cNvSpPr/>
          <p:nvPr/>
        </p:nvSpPr>
        <p:spPr>
          <a:xfrm>
            <a:off x="4004207" y="765840"/>
            <a:ext cx="80562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Качество набора: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25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принятых победителей всероссийских олимпиад (в 2016 г. – 13 чел.)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Средний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балл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ЕГЭ -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 72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21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абитуриентов - с результатами 100 баллов по ЕГЭ</a:t>
            </a:r>
          </a:p>
          <a:p>
            <a:endParaRPr lang="ru-RU" sz="800" dirty="0" smtClea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Пролонгация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статуса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ФИП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в  сфере дополнительного образования детей</a:t>
            </a:r>
          </a:p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Расширение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партнерской сети:</a:t>
            </a:r>
          </a:p>
          <a:p>
            <a:pPr marL="357188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Образовательный центр «Сириус»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(5 совместных образовательных программ, региональная площадка отборочных мероприятий);</a:t>
            </a:r>
          </a:p>
          <a:p>
            <a:pPr marL="357188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Центр по работе с одаренными детьми в Алтайском крае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(информационная поддержка, совместные проекты)</a:t>
            </a:r>
          </a:p>
          <a:p>
            <a:pPr marL="357188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Базовые школы по работе с одаренными детьми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- 5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57188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Вузы партнеры по проведению межвузовских предметных олимпиад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- 14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(в 2016 г. – 10);</a:t>
            </a:r>
          </a:p>
          <a:p>
            <a:endParaRPr lang="ru-RU" sz="800" dirty="0" smtClea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18583" y="3323278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57835" y="5737412"/>
            <a:ext cx="191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2018</a:t>
            </a:r>
            <a:endParaRPr lang="ru-RU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9230635" y="548681"/>
            <a:ext cx="2249363" cy="6309319"/>
          </a:xfrm>
          <a:prstGeom prst="rect">
            <a:avLst/>
          </a:prstGeom>
          <a:solidFill>
            <a:schemeClr val="tx1">
              <a:lumMod val="75000"/>
              <a:alpha val="3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0" y="6001159"/>
            <a:ext cx="12192000" cy="7858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95401" y="2621875"/>
            <a:ext cx="7311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320" name="Прямоугольник 1"/>
          <p:cNvSpPr>
            <a:spLocks noChangeArrowheads="1"/>
          </p:cNvSpPr>
          <p:nvPr/>
        </p:nvSpPr>
        <p:spPr bwMode="auto">
          <a:xfrm>
            <a:off x="2512455" y="6227478"/>
            <a:ext cx="547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Барнаул, </a:t>
            </a:r>
            <a:r>
              <a:rPr lang="ru-RU" b="1" i="1" dirty="0">
                <a:solidFill>
                  <a:schemeClr val="bg1"/>
                </a:solidFill>
              </a:rPr>
              <a:t>2018</a:t>
            </a:r>
          </a:p>
        </p:txBody>
      </p:sp>
      <p:pic>
        <p:nvPicPr>
          <p:cNvPr id="13" name="Рисунок 12" descr="DSC_8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3600" y="2745678"/>
            <a:ext cx="2438400" cy="162458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025065" y="42469"/>
            <a:ext cx="7775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Алтайский государственный университет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7687" y="537431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Н.В. </a:t>
            </a:r>
            <a:r>
              <a:rPr lang="ru-RU" sz="1600" dirty="0" err="1" smtClean="0">
                <a:solidFill>
                  <a:srgbClr val="002060"/>
                </a:solidFill>
              </a:rPr>
              <a:t>Базина</a:t>
            </a:r>
            <a:r>
              <a:rPr lang="ru-RU" sz="1600" dirty="0" smtClean="0">
                <a:solidFill>
                  <a:srgbClr val="002060"/>
                </a:solidFill>
              </a:rPr>
              <a:t>, заместитель начальник </a:t>
            </a:r>
            <a:r>
              <a:rPr lang="ru-RU" sz="1600" dirty="0">
                <a:solidFill>
                  <a:srgbClr val="002060"/>
                </a:solidFill>
              </a:rPr>
              <a:t>управления по работе </a:t>
            </a:r>
            <a:r>
              <a:rPr lang="ru-RU" sz="1600">
                <a:solidFill>
                  <a:srgbClr val="002060"/>
                </a:solidFill>
              </a:rPr>
              <a:t>с </a:t>
            </a:r>
            <a:r>
              <a:rPr lang="ru-RU" sz="1600" smtClean="0">
                <a:solidFill>
                  <a:srgbClr val="002060"/>
                </a:solidFill>
              </a:rPr>
              <a:t>абитуриентами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logo double.png"/>
          <p:cNvPicPr>
            <a:picLocks noChangeAspect="1"/>
          </p:cNvPicPr>
          <p:nvPr/>
        </p:nvPicPr>
        <p:blipFill>
          <a:blip r:embed="rId3" cstate="print"/>
          <a:srcRect r="50583"/>
          <a:stretch>
            <a:fillRect/>
          </a:stretch>
        </p:blipFill>
        <p:spPr>
          <a:xfrm>
            <a:off x="353941" y="-68360"/>
            <a:ext cx="1776997" cy="18722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8" descr="http://babaevo-gazeta.ru/uploads/%CD%EE%E2%EE%F1%F2%E8/%E0%E7%E1%F3%EA%E0_%E1%E8%E7%ED%E5%F1%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0" y="4646084"/>
            <a:ext cx="2769634" cy="214088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pic>
        <p:nvPicPr>
          <p:cNvPr id="11" name="Picture 8" descr="http://abiturient.asu.ru/files/images.215/volob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8" y="829846"/>
            <a:ext cx="2880320" cy="178003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13239" y="4670670"/>
            <a:ext cx="10800558" cy="1021833"/>
            <a:chOff x="3226" y="3218598"/>
            <a:chExt cx="10800558" cy="126100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2" name="Пятиугольник 31"/>
            <p:cNvSpPr/>
            <p:nvPr/>
          </p:nvSpPr>
          <p:spPr>
            <a:xfrm>
              <a:off x="2842679" y="3234649"/>
              <a:ext cx="7961105" cy="1244952"/>
            </a:xfrm>
            <a:prstGeom prst="homePlate">
              <a:avLst/>
            </a:prstGeom>
            <a:solidFill>
              <a:srgbClr val="F9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ятиугольник 32"/>
            <p:cNvSpPr/>
            <p:nvPr/>
          </p:nvSpPr>
          <p:spPr>
            <a:xfrm>
              <a:off x="3226" y="3226210"/>
              <a:ext cx="3099335" cy="1236523"/>
            </a:xfrm>
            <a:prstGeom prst="homePlate">
              <a:avLst>
                <a:gd name="adj" fmla="val 1814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226" y="3322986"/>
              <a:ext cx="3317283" cy="873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4218">
                <a:spcAft>
                  <a:spcPts val="1200"/>
                </a:spcAft>
                <a:defRPr/>
              </a:pPr>
              <a:r>
                <a:rPr lang="ru-RU" sz="2000" b="1" dirty="0">
                  <a:cs typeface="Arial" panose="020B0604020202020204" pitchFamily="34" charset="0"/>
                </a:rPr>
                <a:t>Система работы вуза с одарённой молодежью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996681" y="3218598"/>
              <a:ext cx="4365057" cy="11774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914218">
                <a:buFont typeface="Wingdings" panose="05000000000000000000" pitchFamily="2" charset="2"/>
                <a:buChar char="q"/>
                <a:defRPr/>
              </a:pPr>
              <a:r>
                <a:rPr lang="ru-RU" sz="14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АКТУАЛИЗАЦИЯ ОБРАЗОВАТЕЛЬНЫХ ПРОГРАМ</a:t>
              </a:r>
            </a:p>
            <a:p>
              <a:pPr marL="285750" lvl="0" indent="-285750" defTabSz="914218">
                <a:buFont typeface="Wingdings" panose="05000000000000000000" pitchFamily="2" charset="2"/>
                <a:buChar char="q"/>
                <a:defRPr/>
              </a:pPr>
              <a:r>
                <a:rPr lang="ru-RU" sz="14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СТИПЕНДИИ И МАТЕРИАЛЬНАЯ ПОДДЕРЖКА</a:t>
              </a:r>
            </a:p>
            <a:p>
              <a:pPr marL="285750" lvl="0" indent="-285750" defTabSz="914218">
                <a:buFont typeface="Wingdings" panose="05000000000000000000" pitchFamily="2" charset="2"/>
                <a:buChar char="q"/>
                <a:defRPr/>
              </a:pPr>
              <a:r>
                <a:rPr lang="ru-RU" sz="14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АКАДЕМИЧЕСКИЕ ОБМЕНЫ С ВЕДУЩИМИ НАУЧНЫМИ И ОБРАЗОВАТЕЛЬНЫМИ ЦЕНТРАМИ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6465" y="5749960"/>
            <a:ext cx="10797332" cy="1050427"/>
            <a:chOff x="3226" y="3226210"/>
            <a:chExt cx="10797332" cy="1368330"/>
          </a:xfrm>
        </p:grpSpPr>
        <p:sp>
          <p:nvSpPr>
            <p:cNvPr id="19" name="Пятиугольник 18"/>
            <p:cNvSpPr/>
            <p:nvPr/>
          </p:nvSpPr>
          <p:spPr>
            <a:xfrm>
              <a:off x="2738275" y="3234648"/>
              <a:ext cx="8062283" cy="1359892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ятиугольник 20"/>
            <p:cNvSpPr/>
            <p:nvPr/>
          </p:nvSpPr>
          <p:spPr>
            <a:xfrm>
              <a:off x="3226" y="3226210"/>
              <a:ext cx="3096109" cy="1359892"/>
            </a:xfrm>
            <a:prstGeom prst="homePlate">
              <a:avLst>
                <a:gd name="adj" fmla="val 18142"/>
              </a:avLst>
            </a:prstGeom>
            <a:solidFill>
              <a:srgbClr val="F9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26" y="3250047"/>
              <a:ext cx="3317283" cy="1217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218">
                <a:spcAft>
                  <a:spcPts val="1200"/>
                </a:spcAft>
                <a:defRPr/>
              </a:pPr>
              <a:r>
                <a:rPr lang="ru-RU" sz="2000" b="1" dirty="0">
                  <a:cs typeface="Arial" panose="020B0604020202020204" pitchFamily="34" charset="0"/>
                </a:rPr>
                <a:t>Система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 «социальных лифтов»</a:t>
              </a:r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cs typeface="Arial" panose="020B0604020202020204" pitchFamily="34" charset="0"/>
                </a:rPr>
                <a:t>для талантливых детей и молодежи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047170" y="3490302"/>
              <a:ext cx="3468304" cy="774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defTabSz="914218">
                <a:buFont typeface="Wingdings" panose="05000000000000000000" pitchFamily="2" charset="2"/>
                <a:buChar char="q"/>
                <a:defRPr/>
              </a:pPr>
              <a:r>
                <a:rPr lang="ru-RU" sz="16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СЕТЕВЫЕ ПРОЕКТЫ И ПРОГРАММЫ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16465" y="2475613"/>
            <a:ext cx="10797332" cy="1077219"/>
            <a:chOff x="1374826" y="1408884"/>
            <a:chExt cx="10797332" cy="1077219"/>
          </a:xfrm>
        </p:grpSpPr>
        <p:sp>
          <p:nvSpPr>
            <p:cNvPr id="11" name="Пятиугольник 10"/>
            <p:cNvSpPr/>
            <p:nvPr/>
          </p:nvSpPr>
          <p:spPr>
            <a:xfrm>
              <a:off x="4211053" y="1408884"/>
              <a:ext cx="7961105" cy="99881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ятиугольник 3"/>
            <p:cNvSpPr/>
            <p:nvPr/>
          </p:nvSpPr>
          <p:spPr>
            <a:xfrm>
              <a:off x="1374826" y="1408884"/>
              <a:ext cx="3096109" cy="998816"/>
            </a:xfrm>
            <a:prstGeom prst="homePlate">
              <a:avLst>
                <a:gd name="adj" fmla="val 1814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455132" y="1408885"/>
              <a:ext cx="331728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218">
                <a:lnSpc>
                  <a:spcPct val="80000"/>
                </a:lnSpc>
                <a:defRPr/>
              </a:pPr>
              <a:r>
                <a:rPr lang="ru-RU" sz="2000" b="1" dirty="0">
                  <a:cs typeface="Arial" panose="020B0604020202020204" pitchFamily="34" charset="0"/>
                </a:rPr>
                <a:t>Сквозная система обеспечения качества образования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«школа - университет»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419581" y="1465877"/>
              <a:ext cx="34683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defTabSz="914218">
                <a:buFont typeface="Wingdings" panose="05000000000000000000" pitchFamily="2" charset="2"/>
                <a:buChar char="q"/>
                <a:defRPr/>
              </a:pPr>
              <a:r>
                <a:rPr lang="ru-RU" sz="16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ЛИЦЕЙ </a:t>
              </a:r>
              <a:r>
                <a:rPr lang="ru-RU" sz="16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АГУ</a:t>
              </a:r>
            </a:p>
            <a:p>
              <a:pPr marL="285750" lvl="0" indent="-285750" defTabSz="914218">
                <a:buFont typeface="Wingdings" panose="05000000000000000000" pitchFamily="2" charset="2"/>
                <a:buChar char="q"/>
                <a:defRPr/>
              </a:pPr>
              <a:r>
                <a:rPr lang="ru-RU" sz="16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ПРОФИЛЬНЫЕ </a:t>
              </a:r>
              <a:r>
                <a:rPr lang="ru-RU" sz="16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КЛАССЫ в базовых школах </a:t>
              </a:r>
              <a:endParaRPr lang="ru-RU" sz="1600" b="1" dirty="0" smtClean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13239" y="3468417"/>
            <a:ext cx="10800558" cy="1095500"/>
            <a:chOff x="3226" y="3127687"/>
            <a:chExt cx="10800558" cy="13519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Пятиугольник 26"/>
            <p:cNvSpPr/>
            <p:nvPr/>
          </p:nvSpPr>
          <p:spPr>
            <a:xfrm>
              <a:off x="2842679" y="3234649"/>
              <a:ext cx="7961105" cy="1244952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ятиугольник 27"/>
            <p:cNvSpPr/>
            <p:nvPr/>
          </p:nvSpPr>
          <p:spPr>
            <a:xfrm>
              <a:off x="3226" y="3226209"/>
              <a:ext cx="3099335" cy="1236523"/>
            </a:xfrm>
            <a:prstGeom prst="homePlate">
              <a:avLst>
                <a:gd name="adj" fmla="val 181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226" y="3127687"/>
              <a:ext cx="3317283" cy="12533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4218">
                <a:spcAft>
                  <a:spcPts val="1200"/>
                </a:spcAft>
                <a:defRPr/>
              </a:pPr>
              <a:r>
                <a:rPr lang="ru-RU" sz="2000" b="1" dirty="0">
                  <a:cs typeface="Arial" panose="020B0604020202020204" pitchFamily="34" charset="0"/>
                </a:rPr>
                <a:t>Система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методического сопровождения </a:t>
              </a:r>
              <a:r>
                <a:rPr lang="ru-RU" sz="2000" b="1" dirty="0">
                  <a:cs typeface="Arial" panose="020B0604020202020204" pitchFamily="34" charset="0"/>
                </a:rPr>
                <a:t>работы с талантами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96682" y="3218598"/>
              <a:ext cx="3003083" cy="1025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914218">
                <a:buFont typeface="Wingdings" panose="05000000000000000000" pitchFamily="2" charset="2"/>
                <a:buChar char="q"/>
                <a:defRPr/>
              </a:pPr>
              <a:r>
                <a:rPr lang="ru-RU" sz="16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РЕГИОНАЛЬНАЯ КОНСУЛЬТАЦИОННАЯ ПЛОЩАДКА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16465" y="1271679"/>
            <a:ext cx="10817174" cy="1200327"/>
            <a:chOff x="3226" y="3216017"/>
            <a:chExt cx="10817174" cy="1447635"/>
          </a:xfrm>
        </p:grpSpPr>
        <p:sp>
          <p:nvSpPr>
            <p:cNvPr id="15" name="Пятиугольник 14"/>
            <p:cNvSpPr/>
            <p:nvPr/>
          </p:nvSpPr>
          <p:spPr>
            <a:xfrm>
              <a:off x="2839453" y="3234648"/>
              <a:ext cx="7980947" cy="1359892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3226" y="3226210"/>
              <a:ext cx="3096109" cy="1359893"/>
            </a:xfrm>
            <a:prstGeom prst="homePlate">
              <a:avLst>
                <a:gd name="adj" fmla="val 1814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26" y="3216017"/>
              <a:ext cx="3317283" cy="1447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218">
                <a:defRPr/>
              </a:pPr>
              <a:r>
                <a:rPr lang="ru-RU" b="1" dirty="0" smtClean="0">
                  <a:cs typeface="Arial" panose="020B0604020202020204" pitchFamily="34" charset="0"/>
                </a:rPr>
                <a:t>Информационно-образовательная среда, объединяющая всех партнеров </a:t>
              </a:r>
              <a:endParaRPr lang="ru-RU" b="1" dirty="0"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048003" y="3432882"/>
              <a:ext cx="3468304" cy="705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defTabSz="914218">
                <a:buFont typeface="Wingdings" panose="05000000000000000000" pitchFamily="2" charset="2"/>
                <a:buChar char="q"/>
                <a:defRPr/>
              </a:pPr>
              <a:r>
                <a:rPr lang="ru-RU" sz="16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СПЕЦИАЛИЗИРОВАННЫЙ САЙТ</a:t>
              </a:r>
            </a:p>
            <a:p>
              <a:pPr marL="285750" lvl="0" indent="-285750" defTabSz="914218">
                <a:buFont typeface="Wingdings" panose="05000000000000000000" pitchFamily="2" charset="2"/>
                <a:buChar char="q"/>
                <a:defRPr/>
              </a:pPr>
              <a:r>
                <a:rPr lang="ru-RU" sz="16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ИНТЕРНЕТ - ЛИЦЕЙ </a:t>
              </a:r>
            </a:p>
          </p:txBody>
        </p:sp>
      </p:grpSp>
      <p:pic>
        <p:nvPicPr>
          <p:cNvPr id="20" name="Рисунок 1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r="5270"/>
          <a:stretch>
            <a:fillRect/>
          </a:stretch>
        </p:blipFill>
        <p:spPr>
          <a:xfrm>
            <a:off x="6422439" y="2592422"/>
            <a:ext cx="5729392" cy="4269933"/>
          </a:xfrm>
        </p:spPr>
      </p:pic>
      <p:sp>
        <p:nvSpPr>
          <p:cNvPr id="7" name="Right Triangle 6"/>
          <p:cNvSpPr/>
          <p:nvPr/>
        </p:nvSpPr>
        <p:spPr>
          <a:xfrm rot="16200000" flipH="1">
            <a:off x="8285844" y="1"/>
            <a:ext cx="3906156" cy="3906156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672" y="33243"/>
            <a:ext cx="5476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spc="-151" dirty="0">
                <a:solidFill>
                  <a:schemeClr val="bg1">
                    <a:lumMod val="50000"/>
                  </a:schemeClr>
                </a:solidFill>
              </a:rPr>
              <a:t>ЦЕЛЬ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53800" y="48196"/>
            <a:ext cx="7555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200" b="1" spc="-151" dirty="0" smtClean="0"/>
              <a:t>Создание регионально ориентированной системы взаимодействия «вуз-школа», обеспечивающей  развитие талантливой молодежи</a:t>
            </a:r>
            <a:endParaRPr lang="ru-RU" sz="2200" b="1" spc="-15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271679"/>
            <a:ext cx="413239" cy="3278569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2562" y="4662428"/>
            <a:ext cx="413239" cy="2175063"/>
          </a:xfrm>
          <a:prstGeom prst="roundRect">
            <a:avLst/>
          </a:prstGeom>
          <a:solidFill>
            <a:srgbClr val="934BC9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-1553897" y="2186552"/>
            <a:ext cx="3468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8"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ОТБОР И РАЗВИТИЕ</a:t>
            </a:r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-1535635" y="4947669"/>
            <a:ext cx="3468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8"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СОХРАНЕНИЕ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33271" y="853643"/>
            <a:ext cx="159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spc="-151" dirty="0" smtClean="0">
                <a:solidFill>
                  <a:srgbClr val="002060"/>
                </a:solidFill>
              </a:rPr>
              <a:t>Задачи:</a:t>
            </a:r>
            <a:endParaRPr lang="ru-RU" sz="2000" b="1" spc="-15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85295" y="864604"/>
            <a:ext cx="467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spc="-151" dirty="0" smtClean="0">
                <a:solidFill>
                  <a:srgbClr val="002060"/>
                </a:solidFill>
              </a:rPr>
              <a:t>Механизм реализации:</a:t>
            </a:r>
            <a:endParaRPr lang="ru-RU" sz="2000" b="1" spc="-15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8977A-3AF7-4726-8F84-FBEC7E9265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1464" y="205834"/>
            <a:ext cx="96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Платформа сетевой интеграции по развитию талантов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16280" y="2783088"/>
            <a:ext cx="288032" cy="2160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29020" r="13456" b="13203"/>
          <a:stretch/>
        </p:blipFill>
        <p:spPr bwMode="auto">
          <a:xfrm>
            <a:off x="1138517" y="927394"/>
            <a:ext cx="10120647" cy="51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3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5681" y="1376163"/>
            <a:ext cx="12012314" cy="2787892"/>
          </a:xfrm>
          <a:prstGeom prst="roundRect">
            <a:avLst>
              <a:gd name="adj" fmla="val 7532"/>
            </a:avLst>
          </a:prstGeom>
          <a:solidFill>
            <a:schemeClr val="accent1">
              <a:alpha val="3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-879693" y="1528199"/>
            <a:ext cx="5606434" cy="243143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marL="1344613" defTabSz="914218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200" dirty="0" smtClean="0"/>
              <a:t>Общеобразовательные </a:t>
            </a:r>
            <a:r>
              <a:rPr lang="ru-RU" sz="2200" dirty="0"/>
              <a:t>организации (</a:t>
            </a:r>
            <a:r>
              <a:rPr lang="ru-RU" sz="2200" dirty="0" smtClean="0"/>
              <a:t>54)</a:t>
            </a:r>
          </a:p>
          <a:p>
            <a:pPr marL="1520825" defTabSz="914218">
              <a:lnSpc>
                <a:spcPct val="80000"/>
              </a:lnSpc>
              <a:spcBef>
                <a:spcPts val="600"/>
              </a:spcBef>
              <a:defRPr/>
            </a:pPr>
            <a:endParaRPr lang="ru-RU" sz="1200" dirty="0"/>
          </a:p>
          <a:p>
            <a:pPr marL="1700213" defTabSz="914218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100" dirty="0" smtClean="0"/>
              <a:t>МАУ </a:t>
            </a:r>
            <a:r>
              <a:rPr lang="ru-RU" sz="2100" dirty="0"/>
              <a:t>«Центр отдыха и оздоровления «Каникулы</a:t>
            </a:r>
            <a:r>
              <a:rPr lang="ru-RU" sz="2100" dirty="0" smtClean="0"/>
              <a:t>»</a:t>
            </a:r>
          </a:p>
          <a:p>
            <a:pPr marL="1884363" defTabSz="914218">
              <a:lnSpc>
                <a:spcPct val="80000"/>
              </a:lnSpc>
              <a:spcBef>
                <a:spcPts val="600"/>
              </a:spcBef>
              <a:defRPr/>
            </a:pPr>
            <a:endParaRPr lang="ru-RU" sz="500" dirty="0" smtClean="0"/>
          </a:p>
          <a:p>
            <a:pPr marL="2149475" defTabSz="914218">
              <a:spcBef>
                <a:spcPts val="600"/>
              </a:spcBef>
              <a:defRPr/>
            </a:pPr>
            <a:r>
              <a:rPr lang="ru-RU" sz="2200" dirty="0" smtClean="0"/>
              <a:t>Предприятия-работодатели </a:t>
            </a:r>
            <a:r>
              <a:rPr lang="ru-RU" sz="2200" dirty="0"/>
              <a:t>(12</a:t>
            </a:r>
            <a:r>
              <a:rPr lang="ru-RU" sz="2200" dirty="0" smtClean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3439517-68B0-4F4C-85A5-8743CF37B736}"/>
              </a:ext>
            </a:extLst>
          </p:cNvPr>
          <p:cNvSpPr txBox="1"/>
          <p:nvPr/>
        </p:nvSpPr>
        <p:spPr>
          <a:xfrm>
            <a:off x="244765" y="316751"/>
            <a:ext cx="10667385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spc="-151" dirty="0" smtClean="0">
                <a:solidFill>
                  <a:schemeClr val="accent1">
                    <a:lumMod val="75000"/>
                  </a:schemeClr>
                </a:solidFill>
              </a:rPr>
              <a:t>ИНФРАСТРУКТУРА СИСТЕМЫ</a:t>
            </a:r>
            <a:endParaRPr lang="ru-RU" sz="3200" spc="-15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83142" y="4088394"/>
            <a:ext cx="4186590" cy="2616097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marL="269875" defTabSz="914218">
              <a:spcBef>
                <a:spcPts val="600"/>
              </a:spcBef>
              <a:defRPr/>
            </a:pPr>
            <a:r>
              <a:rPr lang="ru-RU" sz="2200" dirty="0" smtClean="0"/>
              <a:t>Образовательный центр </a:t>
            </a:r>
            <a:r>
              <a:rPr lang="ru-RU" sz="2200" dirty="0"/>
              <a:t>«Сириус</a:t>
            </a:r>
            <a:r>
              <a:rPr lang="ru-RU" sz="2200" dirty="0" smtClean="0"/>
              <a:t>»</a:t>
            </a:r>
          </a:p>
          <a:p>
            <a:pPr marL="625475" defTabSz="914218">
              <a:spcBef>
                <a:spcPts val="600"/>
              </a:spcBef>
              <a:defRPr/>
            </a:pPr>
            <a:r>
              <a:rPr lang="ru-RU" sz="2200" dirty="0" smtClean="0"/>
              <a:t>Центр </a:t>
            </a:r>
            <a:r>
              <a:rPr lang="ru-RU" sz="2200" dirty="0"/>
              <a:t>по работе с одаренными детьми в Алтайском </a:t>
            </a:r>
            <a:r>
              <a:rPr lang="ru-RU" sz="2200" dirty="0" smtClean="0"/>
              <a:t>крае</a:t>
            </a:r>
          </a:p>
          <a:p>
            <a:pPr marL="895350" defTabSz="914218">
              <a:spcBef>
                <a:spcPts val="600"/>
              </a:spcBef>
              <a:defRPr/>
            </a:pPr>
            <a:r>
              <a:rPr lang="ru-RU" sz="1050" dirty="0" smtClean="0"/>
              <a:t> </a:t>
            </a:r>
            <a:r>
              <a:rPr lang="ru-RU" sz="2200" dirty="0" smtClean="0"/>
              <a:t>Краевой </a:t>
            </a:r>
            <a:r>
              <a:rPr lang="ru-RU" sz="2200" dirty="0"/>
              <a:t>детский технопарк «</a:t>
            </a:r>
            <a:r>
              <a:rPr lang="ru-RU" sz="2200" dirty="0" err="1"/>
              <a:t>Кванториум</a:t>
            </a:r>
            <a:r>
              <a:rPr lang="ru-RU" sz="2200" dirty="0" smtClean="0"/>
              <a:t>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2973" y="810458"/>
            <a:ext cx="474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spc="-151" dirty="0" smtClean="0">
                <a:solidFill>
                  <a:schemeClr val="bg1">
                    <a:lumMod val="50000"/>
                  </a:schemeClr>
                </a:solidFill>
              </a:rPr>
              <a:t>ПАРТНЕРЫ</a:t>
            </a:r>
            <a:endParaRPr lang="ru-RU" sz="2800" b="1" spc="-15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ight Triangle 6"/>
          <p:cNvSpPr/>
          <p:nvPr/>
        </p:nvSpPr>
        <p:spPr>
          <a:xfrm rot="5400000" flipH="1">
            <a:off x="-42704" y="4437245"/>
            <a:ext cx="2442344" cy="2399170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30896" y="5113445"/>
            <a:ext cx="44461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2563" defTabSz="914218">
              <a:spcBef>
                <a:spcPts val="600"/>
              </a:spcBef>
              <a:defRPr/>
            </a:pPr>
            <a:r>
              <a:rPr lang="ru-RU" sz="2000" b="1" dirty="0">
                <a:solidFill>
                  <a:srgbClr val="5B9BD5">
                    <a:lumMod val="75000"/>
                  </a:srgbClr>
                </a:solidFill>
              </a:rPr>
              <a:t>Региональная 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</a:rPr>
              <a:t>площадка</a:t>
            </a:r>
          </a:p>
          <a:p>
            <a:pPr lvl="0" defTabSz="914218">
              <a:spcBef>
                <a:spcPts val="600"/>
              </a:spcBef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Образовательного </a:t>
            </a:r>
            <a:r>
              <a:rPr lang="ru-RU" sz="2000" dirty="0">
                <a:solidFill>
                  <a:prstClr val="black"/>
                </a:solidFill>
              </a:rPr>
              <a:t>центра «Сириус</a:t>
            </a:r>
            <a:r>
              <a:rPr lang="ru-RU" sz="2000" dirty="0" smtClean="0">
                <a:solidFill>
                  <a:prstClr val="black"/>
                </a:solidFill>
              </a:rPr>
              <a:t>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90209" y="2289620"/>
            <a:ext cx="3898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8">
              <a:spcBef>
                <a:spcPts val="600"/>
              </a:spcBef>
              <a:defRPr/>
            </a:pPr>
            <a:r>
              <a:rPr lang="ru-RU" sz="2000" b="1" dirty="0">
                <a:solidFill>
                  <a:srgbClr val="5B9BD5">
                    <a:lumMod val="75000"/>
                  </a:srgbClr>
                </a:solidFill>
              </a:rPr>
              <a:t>Интернет – 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</a:rPr>
              <a:t>лицей АГУ</a:t>
            </a:r>
            <a:endParaRPr lang="ru-RU" sz="20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890209" y="2767247"/>
            <a:ext cx="41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8">
              <a:spcBef>
                <a:spcPts val="600"/>
              </a:spcBef>
              <a:defRPr/>
            </a:pPr>
            <a:r>
              <a:rPr lang="ru-RU" sz="2000" b="1" dirty="0">
                <a:solidFill>
                  <a:srgbClr val="5B9BD5">
                    <a:lumMod val="75000"/>
                  </a:srgbClr>
                </a:solidFill>
              </a:rPr>
              <a:t>Школьный университет «5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</a:rPr>
              <a:t>+» </a:t>
            </a:r>
            <a:r>
              <a:rPr lang="ru-RU" sz="2000" dirty="0" smtClean="0"/>
              <a:t>(подготовка к поступлению)</a:t>
            </a:r>
            <a:endParaRPr lang="ru-RU" sz="2000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7255258" y="3503383"/>
            <a:ext cx="4895989" cy="912493"/>
          </a:xfrm>
          <a:prstGeom prst="roundRect">
            <a:avLst>
              <a:gd name="adj" fmla="val 10964"/>
            </a:avLst>
          </a:prstGeom>
          <a:solidFill>
            <a:srgbClr val="E6EDF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Региональная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научно-методическая консультационная площадка для учителей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родителей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48035" y="4168224"/>
            <a:ext cx="3842077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lvl="0" defTabSz="914218">
              <a:spcBef>
                <a:spcPts val="6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Базовые </a:t>
            </a:r>
            <a:r>
              <a:rPr lang="ru-RU" b="1" dirty="0" smtClean="0">
                <a:solidFill>
                  <a:schemeClr val="bg1"/>
                </a:solidFill>
              </a:rPr>
              <a:t>кафедры в школах региона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80" name="Группа 79"/>
          <p:cNvGrpSpPr/>
          <p:nvPr/>
        </p:nvGrpSpPr>
        <p:grpSpPr>
          <a:xfrm rot="2913029">
            <a:off x="4261101" y="2004460"/>
            <a:ext cx="3475039" cy="3693710"/>
            <a:chOff x="4238795" y="1225199"/>
            <a:chExt cx="3475039" cy="3693710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5532683" y="2857709"/>
              <a:ext cx="1820794" cy="1820794"/>
              <a:chOff x="2205780" y="1489741"/>
              <a:chExt cx="1820794" cy="1820794"/>
            </a:xfrm>
          </p:grpSpPr>
          <p:sp>
            <p:nvSpPr>
              <p:cNvPr id="78" name="Shape 77"/>
              <p:cNvSpPr/>
              <p:nvPr/>
            </p:nvSpPr>
            <p:spPr>
              <a:xfrm>
                <a:off x="2205780" y="1489741"/>
                <a:ext cx="1820794" cy="1820794"/>
              </a:xfrm>
              <a:prstGeom prst="gear9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Shape 4"/>
              <p:cNvSpPr/>
              <p:nvPr/>
            </p:nvSpPr>
            <p:spPr>
              <a:xfrm>
                <a:off x="2571841" y="1916253"/>
                <a:ext cx="1088672" cy="9359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800" kern="1200"/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4473311" y="2427339"/>
              <a:ext cx="1324214" cy="1324214"/>
              <a:chOff x="1146408" y="1059371"/>
              <a:chExt cx="1324214" cy="1324214"/>
            </a:xfrm>
          </p:grpSpPr>
          <p:sp>
            <p:nvSpPr>
              <p:cNvPr id="76" name="Shape 75"/>
              <p:cNvSpPr/>
              <p:nvPr/>
            </p:nvSpPr>
            <p:spPr>
              <a:xfrm>
                <a:off x="1146408" y="1059371"/>
                <a:ext cx="1324214" cy="1324214"/>
              </a:xfrm>
              <a:prstGeom prst="gear6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Shape 6"/>
              <p:cNvSpPr/>
              <p:nvPr/>
            </p:nvSpPr>
            <p:spPr>
              <a:xfrm>
                <a:off x="1479783" y="1394761"/>
                <a:ext cx="657464" cy="6534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5215006" y="1513766"/>
              <a:ext cx="1297459" cy="1297459"/>
              <a:chOff x="1888103" y="145798"/>
              <a:chExt cx="1297459" cy="1297459"/>
            </a:xfrm>
          </p:grpSpPr>
          <p:sp>
            <p:nvSpPr>
              <p:cNvPr id="74" name="Shape 73"/>
              <p:cNvSpPr/>
              <p:nvPr/>
            </p:nvSpPr>
            <p:spPr>
              <a:xfrm rot="20700000">
                <a:off x="1888103" y="145798"/>
                <a:ext cx="1297459" cy="1297459"/>
              </a:xfrm>
              <a:prstGeom prst="gear6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Shape 8"/>
              <p:cNvSpPr/>
              <p:nvPr/>
            </p:nvSpPr>
            <p:spPr>
              <a:xfrm>
                <a:off x="2172674" y="430369"/>
                <a:ext cx="728317" cy="7283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130" tIns="24130" rIns="24130" bIns="2413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900" kern="1200" dirty="0"/>
              </a:p>
            </p:txBody>
          </p:sp>
        </p:grpSp>
        <p:sp>
          <p:nvSpPr>
            <p:cNvPr id="71" name="Круговая стрелка 70"/>
            <p:cNvSpPr/>
            <p:nvPr/>
          </p:nvSpPr>
          <p:spPr>
            <a:xfrm>
              <a:off x="5383217" y="2588292"/>
              <a:ext cx="2330617" cy="2330617"/>
            </a:xfrm>
            <a:prstGeom prst="circularArrow">
              <a:avLst>
                <a:gd name="adj1" fmla="val 4688"/>
                <a:gd name="adj2" fmla="val 299029"/>
                <a:gd name="adj3" fmla="val 2490685"/>
                <a:gd name="adj4" fmla="val 15917300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Shape 71"/>
            <p:cNvSpPr/>
            <p:nvPr/>
          </p:nvSpPr>
          <p:spPr>
            <a:xfrm>
              <a:off x="4238795" y="2138133"/>
              <a:ext cx="1693339" cy="1693339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Круговая стрелка 72"/>
            <p:cNvSpPr/>
            <p:nvPr/>
          </p:nvSpPr>
          <p:spPr>
            <a:xfrm rot="2867911">
              <a:off x="5046610" y="1225199"/>
              <a:ext cx="1825760" cy="1825760"/>
            </a:xfrm>
            <a:prstGeom prst="circularArrow">
              <a:avLst>
                <a:gd name="adj1" fmla="val 4595"/>
                <a:gd name="adj2" fmla="val 585301"/>
                <a:gd name="adj3" fmla="val 13025456"/>
                <a:gd name="adj4" fmla="val 10404684"/>
                <a:gd name="adj5" fmla="val 6986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2" name="Прямоугольник 81"/>
          <p:cNvSpPr/>
          <p:nvPr/>
        </p:nvSpPr>
        <p:spPr>
          <a:xfrm>
            <a:off x="1272455" y="3220450"/>
            <a:ext cx="70965" cy="552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56666" y="2374495"/>
            <a:ext cx="70965" cy="552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3662" y="1551540"/>
            <a:ext cx="70965" cy="552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082737" y="4939130"/>
            <a:ext cx="70965" cy="552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934133" y="5989465"/>
            <a:ext cx="48418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8">
              <a:spcBef>
                <a:spcPts val="600"/>
              </a:spcBef>
              <a:defRPr/>
            </a:pPr>
            <a:r>
              <a:rPr lang="ru-RU" sz="2000" b="1" dirty="0" err="1" smtClean="0">
                <a:solidFill>
                  <a:srgbClr val="5B9BD5">
                    <a:lumMod val="75000"/>
                  </a:srgbClr>
                </a:solidFill>
              </a:rPr>
              <a:t>ЦМИТ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</a:rPr>
              <a:t> «Эврика» </a:t>
            </a:r>
            <a:r>
              <a:rPr lang="ru-RU" b="1" dirty="0" smtClean="0"/>
              <a:t>(</a:t>
            </a:r>
            <a:r>
              <a:rPr lang="ru-RU" dirty="0" smtClean="0"/>
              <a:t>проектная </a:t>
            </a:r>
            <a:r>
              <a:rPr lang="ru-RU" dirty="0"/>
              <a:t>и исследовательская деятельность </a:t>
            </a:r>
            <a:r>
              <a:rPr lang="ru-RU" dirty="0" smtClean="0"/>
              <a:t>школьников)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694578" y="4604516"/>
            <a:ext cx="3898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8">
              <a:spcBef>
                <a:spcPts val="600"/>
              </a:spcBef>
              <a:defRPr/>
            </a:pP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</a:rPr>
              <a:t>Профильные классы АГУ</a:t>
            </a:r>
            <a:endParaRPr lang="ru-RU" sz="20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386343" y="6007883"/>
            <a:ext cx="70965" cy="552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92550" y="4897420"/>
            <a:ext cx="3010531" cy="12168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</a:t>
            </a:r>
            <a:endParaRPr lang="ru-RU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24303" y="2183056"/>
            <a:ext cx="3010531" cy="12168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ОТБОР</a:t>
            </a:r>
            <a:endParaRPr lang="ru-RU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84529" y="1377705"/>
            <a:ext cx="4843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defTabSz="914218"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5B9BD5">
                    <a:lumMod val="75000"/>
                  </a:srgbClr>
                </a:solidFill>
              </a:rPr>
              <a:t>Региональная площадка межвузовских предметных олимпиад и Всероссийской олимпиады школьников</a:t>
            </a:r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740644" y="4228682"/>
            <a:ext cx="70965" cy="552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9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0"/>
            <a:ext cx="3128526" cy="6858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EAECCE-38FB-46FB-BA7A-27FE2DD421D4}"/>
              </a:ext>
            </a:extLst>
          </p:cNvPr>
          <p:cNvSpPr txBox="1"/>
          <p:nvPr/>
        </p:nvSpPr>
        <p:spPr>
          <a:xfrm>
            <a:off x="236939" y="550595"/>
            <a:ext cx="2891587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1" dirty="0" smtClean="0">
                <a:solidFill>
                  <a:schemeClr val="bg1"/>
                </a:solidFill>
              </a:rPr>
              <a:t>Лучшие практики по работе с талантами</a:t>
            </a:r>
            <a:endParaRPr lang="id-ID" sz="3200" b="1" spc="-151" dirty="0">
              <a:solidFill>
                <a:schemeClr val="bg1"/>
              </a:solidFill>
            </a:endParaRPr>
          </a:p>
        </p:txBody>
      </p:sp>
      <p:sp>
        <p:nvSpPr>
          <p:cNvPr id="18" name="Diagonal Stripe 17">
            <a:extLst>
              <a:ext uri="{FF2B5EF4-FFF2-40B4-BE49-F238E27FC236}">
                <a16:creationId xmlns="" xmlns:a16="http://schemas.microsoft.com/office/drawing/2014/main" id="{4FC65D30-FC1D-48DF-80BC-1A60FB4F8DFA}"/>
              </a:ext>
            </a:extLst>
          </p:cNvPr>
          <p:cNvSpPr/>
          <p:nvPr/>
        </p:nvSpPr>
        <p:spPr>
          <a:xfrm rot="8173226">
            <a:off x="7153096" y="1592421"/>
            <a:ext cx="791291" cy="791291"/>
          </a:xfrm>
          <a:prstGeom prst="diagStripe">
            <a:avLst>
              <a:gd name="adj" fmla="val 429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DD6FB73-B4E8-4FDD-A0E3-4875EA3D2157}"/>
              </a:ext>
            </a:extLst>
          </p:cNvPr>
          <p:cNvSpPr txBox="1"/>
          <p:nvPr/>
        </p:nvSpPr>
        <p:spPr>
          <a:xfrm>
            <a:off x="5303957" y="417135"/>
            <a:ext cx="181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Олимпиадное движение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F716B6E-98F5-40A4-B2CE-47734C0FC154}"/>
              </a:ext>
            </a:extLst>
          </p:cNvPr>
          <p:cNvSpPr txBox="1"/>
          <p:nvPr/>
        </p:nvSpPr>
        <p:spPr>
          <a:xfrm>
            <a:off x="8035527" y="3130061"/>
            <a:ext cx="262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800" b="1" dirty="0" smtClean="0">
                <a:solidFill>
                  <a:srgbClr val="0070C0"/>
                </a:solidFill>
              </a:rPr>
              <a:t>12</a:t>
            </a:r>
            <a:r>
              <a:rPr lang="ru-RU" sz="1800" dirty="0" smtClean="0"/>
              <a:t> профильных классов</a:t>
            </a:r>
            <a:endParaRPr lang="id-ID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20F902F-4195-4487-BC67-5C986352E60A}"/>
              </a:ext>
            </a:extLst>
          </p:cNvPr>
          <p:cNvSpPr txBox="1"/>
          <p:nvPr/>
        </p:nvSpPr>
        <p:spPr>
          <a:xfrm>
            <a:off x="5303957" y="4132844"/>
            <a:ext cx="192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Каникулярные профильные смены (школы)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E377202-FA98-474D-B808-CEB0FB653447}"/>
              </a:ext>
            </a:extLst>
          </p:cNvPr>
          <p:cNvSpPr txBox="1"/>
          <p:nvPr/>
        </p:nvSpPr>
        <p:spPr>
          <a:xfrm>
            <a:off x="5303957" y="1387903"/>
            <a:ext cx="2090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Научно-исследовательские проекты для школьников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E377202-FA98-474D-B808-CEB0FB653447}"/>
              </a:ext>
            </a:extLst>
          </p:cNvPr>
          <p:cNvSpPr txBox="1"/>
          <p:nvPr/>
        </p:nvSpPr>
        <p:spPr>
          <a:xfrm>
            <a:off x="5303957" y="3207690"/>
            <a:ext cx="181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Лицей АГУ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r="12707"/>
          <a:stretch>
            <a:fillRect/>
          </a:stretch>
        </p:blipFill>
        <p:spPr>
          <a:xfrm>
            <a:off x="3627339" y="2682865"/>
            <a:ext cx="1464425" cy="1261124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r="7886"/>
          <a:stretch>
            <a:fillRect/>
          </a:stretch>
        </p:blipFill>
        <p:spPr>
          <a:xfrm>
            <a:off x="3651972" y="4064668"/>
            <a:ext cx="1439792" cy="1239190"/>
          </a:xfrm>
        </p:spPr>
      </p:pic>
      <p:sp>
        <p:nvSpPr>
          <p:cNvPr id="21" name="Diagonal Stripe 17">
            <a:extLst>
              <a:ext uri="{FF2B5EF4-FFF2-40B4-BE49-F238E27FC236}">
                <a16:creationId xmlns="" xmlns:a16="http://schemas.microsoft.com/office/drawing/2014/main" id="{4FC65D30-FC1D-48DF-80BC-1A60FB4F8DFA}"/>
              </a:ext>
            </a:extLst>
          </p:cNvPr>
          <p:cNvSpPr/>
          <p:nvPr/>
        </p:nvSpPr>
        <p:spPr>
          <a:xfrm rot="8173226">
            <a:off x="7153100" y="344656"/>
            <a:ext cx="791291" cy="791291"/>
          </a:xfrm>
          <a:prstGeom prst="diagStripe">
            <a:avLst>
              <a:gd name="adj" fmla="val 429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iagonal Stripe 17">
            <a:extLst>
              <a:ext uri="{FF2B5EF4-FFF2-40B4-BE49-F238E27FC236}">
                <a16:creationId xmlns="" xmlns:a16="http://schemas.microsoft.com/office/drawing/2014/main" id="{4FC65D30-FC1D-48DF-80BC-1A60FB4F8DFA}"/>
              </a:ext>
            </a:extLst>
          </p:cNvPr>
          <p:cNvSpPr/>
          <p:nvPr/>
        </p:nvSpPr>
        <p:spPr>
          <a:xfrm rot="8173226">
            <a:off x="7153100" y="2988295"/>
            <a:ext cx="791291" cy="791291"/>
          </a:xfrm>
          <a:prstGeom prst="diagStripe">
            <a:avLst>
              <a:gd name="adj" fmla="val 429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iagonal Stripe 17">
            <a:extLst>
              <a:ext uri="{FF2B5EF4-FFF2-40B4-BE49-F238E27FC236}">
                <a16:creationId xmlns="" xmlns:a16="http://schemas.microsoft.com/office/drawing/2014/main" id="{4FC65D30-FC1D-48DF-80BC-1A60FB4F8DFA}"/>
              </a:ext>
            </a:extLst>
          </p:cNvPr>
          <p:cNvSpPr/>
          <p:nvPr/>
        </p:nvSpPr>
        <p:spPr>
          <a:xfrm rot="8173226">
            <a:off x="7153100" y="4337362"/>
            <a:ext cx="791291" cy="791291"/>
          </a:xfrm>
          <a:prstGeom prst="diagStripe">
            <a:avLst>
              <a:gd name="adj" fmla="val 429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r="5599"/>
          <a:stretch>
            <a:fillRect/>
          </a:stretch>
        </p:blipFill>
        <p:spPr>
          <a:xfrm>
            <a:off x="3642146" y="73901"/>
            <a:ext cx="1411117" cy="1233830"/>
          </a:xfrm>
        </p:spPr>
      </p:pic>
      <p:pic>
        <p:nvPicPr>
          <p:cNvPr id="13" name="Рисунок 1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r="16277"/>
          <a:stretch>
            <a:fillRect/>
          </a:stretch>
        </p:blipFill>
        <p:spPr>
          <a:xfrm>
            <a:off x="3642146" y="1383321"/>
            <a:ext cx="1439993" cy="1233830"/>
          </a:xfr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F716B6E-98F5-40A4-B2CE-47734C0FC154}"/>
              </a:ext>
            </a:extLst>
          </p:cNvPr>
          <p:cNvSpPr txBox="1"/>
          <p:nvPr/>
        </p:nvSpPr>
        <p:spPr>
          <a:xfrm>
            <a:off x="8004497" y="1386286"/>
            <a:ext cx="39497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800" dirty="0" smtClean="0"/>
              <a:t>Научно-практическая конференция (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202 </a:t>
            </a:r>
            <a:r>
              <a:rPr lang="ru-RU" sz="1800" dirty="0" smtClean="0"/>
              <a:t>участника) </a:t>
            </a:r>
          </a:p>
          <a:p>
            <a:pPr>
              <a:spcBef>
                <a:spcPts val="600"/>
              </a:spcBef>
            </a:pPr>
            <a:r>
              <a:rPr lang="ru-RU" sz="1800" dirty="0" smtClean="0"/>
              <a:t>Конкурс «Я исследователь» (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307</a:t>
            </a:r>
            <a:r>
              <a:rPr lang="ru-RU" sz="1800" dirty="0" smtClean="0"/>
              <a:t> участников)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20F902F-4195-4487-BC67-5C986352E60A}"/>
              </a:ext>
            </a:extLst>
          </p:cNvPr>
          <p:cNvSpPr txBox="1"/>
          <p:nvPr/>
        </p:nvSpPr>
        <p:spPr>
          <a:xfrm>
            <a:off x="8004497" y="4409843"/>
            <a:ext cx="3887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20 </a:t>
            </a:r>
            <a:r>
              <a:rPr lang="ru-RU" sz="1800" dirty="0"/>
              <a:t>летних профильных </a:t>
            </a:r>
            <a:r>
              <a:rPr lang="ru-RU" sz="1800" dirty="0" smtClean="0"/>
              <a:t>смен</a:t>
            </a:r>
          </a:p>
          <a:p>
            <a:endParaRPr lang="ru-RU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800+</a:t>
            </a:r>
            <a:r>
              <a:rPr lang="ru-RU" sz="1800" dirty="0" smtClean="0"/>
              <a:t> </a:t>
            </a:r>
            <a:r>
              <a:rPr lang="ru-RU" sz="1800" dirty="0"/>
              <a:t>участников </a:t>
            </a:r>
            <a:endParaRPr lang="id-ID" sz="18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DD6FB73-B4E8-4FDD-A0E3-4875EA3D2157}"/>
              </a:ext>
            </a:extLst>
          </p:cNvPr>
          <p:cNvSpPr txBox="1"/>
          <p:nvPr/>
        </p:nvSpPr>
        <p:spPr>
          <a:xfrm>
            <a:off x="8035529" y="0"/>
            <a:ext cx="388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15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Межвузовских предметных олимпиад Перечня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4700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участников)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DD6FB73-B4E8-4FDD-A0E3-4875EA3D2157}"/>
              </a:ext>
            </a:extLst>
          </p:cNvPr>
          <p:cNvSpPr txBox="1"/>
          <p:nvPr/>
        </p:nvSpPr>
        <p:spPr>
          <a:xfrm>
            <a:off x="8046081" y="601801"/>
            <a:ext cx="394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800" dirty="0" smtClean="0"/>
              <a:t>Открытая </a:t>
            </a:r>
            <a:r>
              <a:rPr lang="ru-RU" sz="1800" dirty="0"/>
              <a:t>предметная олимпиада </a:t>
            </a:r>
            <a:r>
              <a:rPr lang="ru-RU" sz="1800" dirty="0" smtClean="0"/>
              <a:t>АГУ </a:t>
            </a:r>
            <a:r>
              <a:rPr lang="ru-RU" sz="1800" dirty="0"/>
              <a:t>для </a:t>
            </a:r>
            <a:r>
              <a:rPr lang="ru-RU" sz="1800" dirty="0" smtClean="0"/>
              <a:t>школьников (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1700 </a:t>
            </a:r>
            <a:r>
              <a:rPr lang="ru-RU" sz="1800" dirty="0" smtClean="0"/>
              <a:t>участников)</a:t>
            </a:r>
            <a:endParaRPr lang="id-ID" sz="1800" dirty="0"/>
          </a:p>
        </p:txBody>
      </p:sp>
      <p:sp>
        <p:nvSpPr>
          <p:cNvPr id="26" name="Diagonal Stripe 17">
            <a:extLst>
              <a:ext uri="{FF2B5EF4-FFF2-40B4-BE49-F238E27FC236}">
                <a16:creationId xmlns="" xmlns:a16="http://schemas.microsoft.com/office/drawing/2014/main" id="{4FC65D30-FC1D-48DF-80BC-1A60FB4F8DFA}"/>
              </a:ext>
            </a:extLst>
          </p:cNvPr>
          <p:cNvSpPr/>
          <p:nvPr/>
        </p:nvSpPr>
        <p:spPr>
          <a:xfrm rot="8173226">
            <a:off x="7080481" y="5675274"/>
            <a:ext cx="791291" cy="791291"/>
          </a:xfrm>
          <a:prstGeom prst="diagStripe">
            <a:avLst>
              <a:gd name="adj" fmla="val 429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r="16015"/>
          <a:stretch>
            <a:fillRect/>
          </a:stretch>
        </p:blipFill>
        <p:spPr>
          <a:xfrm>
            <a:off x="3660775" y="5454650"/>
            <a:ext cx="1479550" cy="1233488"/>
          </a:xfr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20F902F-4195-4487-BC67-5C986352E60A}"/>
              </a:ext>
            </a:extLst>
          </p:cNvPr>
          <p:cNvSpPr txBox="1"/>
          <p:nvPr/>
        </p:nvSpPr>
        <p:spPr>
          <a:xfrm>
            <a:off x="5303957" y="5431385"/>
            <a:ext cx="1924615" cy="1279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Региональная научно-методическая консультационная площадка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работе с талантами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20F902F-4195-4487-BC67-5C986352E60A}"/>
              </a:ext>
            </a:extLst>
          </p:cNvPr>
          <p:cNvSpPr txBox="1"/>
          <p:nvPr/>
        </p:nvSpPr>
        <p:spPr>
          <a:xfrm>
            <a:off x="8066560" y="5584125"/>
            <a:ext cx="3887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800" dirty="0"/>
              <a:t>Проблемные семинары</a:t>
            </a:r>
          </a:p>
          <a:p>
            <a:r>
              <a:rPr lang="ru-RU" sz="1800" dirty="0"/>
              <a:t>Единый метод день</a:t>
            </a:r>
          </a:p>
          <a:p>
            <a:r>
              <a:rPr lang="ru-RU" sz="1800" dirty="0"/>
              <a:t>Родительский </a:t>
            </a:r>
            <a:r>
              <a:rPr lang="ru-RU" sz="1800" dirty="0" smtClean="0"/>
              <a:t>Лекторий</a:t>
            </a:r>
            <a:endParaRPr lang="id-ID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1057835" y="5737412"/>
            <a:ext cx="191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2018</a:t>
            </a:r>
            <a:endParaRPr lang="ru-RU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93BDBC7-E89B-4B6F-BFE6-3AEFE00DBEA6}"/>
              </a:ext>
            </a:extLst>
          </p:cNvPr>
          <p:cNvSpPr/>
          <p:nvPr/>
        </p:nvSpPr>
        <p:spPr>
          <a:xfrm>
            <a:off x="4668729" y="597877"/>
            <a:ext cx="741097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>
              <a:lnSpc>
                <a:spcPct val="120000"/>
              </a:lnSpc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15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олимпиад перечня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Минобрнауки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РФ (2016 г. – 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10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), </a:t>
            </a:r>
            <a:b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</a:b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в </a:t>
            </a:r>
            <a:r>
              <a:rPr lang="ru-RU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т.ч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.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47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предметных (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2016 г. –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36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), участников -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4700+</a:t>
            </a:r>
          </a:p>
          <a:p>
            <a:pPr marL="182563">
              <a:lnSpc>
                <a:spcPct val="120000"/>
              </a:lnSpc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14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вузов - партнеров</a:t>
            </a:r>
          </a:p>
          <a:p>
            <a:pPr marL="182563">
              <a:lnSpc>
                <a:spcPct val="120000"/>
              </a:lnSpc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25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победителей и призеров поступили в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АГУ (2016 г. –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13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)</a:t>
            </a:r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182563">
              <a:lnSpc>
                <a:spcPct val="120000"/>
              </a:lnSpc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1800+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участников открытой олимпиады АГУ для 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школьников (2016 г. – 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800+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)</a:t>
            </a:r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25" name="Title 6">
            <a:extLst>
              <a:ext uri="{FF2B5EF4-FFF2-40B4-BE49-F238E27FC236}">
                <a16:creationId xmlns="" xmlns:a16="http://schemas.microsoft.com/office/drawing/2014/main" id="{F8A37CA2-85E5-4432-8FC5-D23B109599A5}"/>
              </a:ext>
            </a:extLst>
          </p:cNvPr>
          <p:cNvSpPr txBox="1">
            <a:spLocks/>
          </p:cNvSpPr>
          <p:nvPr/>
        </p:nvSpPr>
        <p:spPr>
          <a:xfrm>
            <a:off x="2416346" y="125984"/>
            <a:ext cx="5409555" cy="530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-15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Олимпиадное движение</a:t>
            </a:r>
          </a:p>
        </p:txBody>
      </p:sp>
      <p:sp>
        <p:nvSpPr>
          <p:cNvPr id="9" name="Shape 2540"/>
          <p:cNvSpPr/>
          <p:nvPr/>
        </p:nvSpPr>
        <p:spPr>
          <a:xfrm>
            <a:off x="4600655" y="732050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0" name="Shape 2540"/>
          <p:cNvSpPr/>
          <p:nvPr/>
        </p:nvSpPr>
        <p:spPr>
          <a:xfrm>
            <a:off x="4612555" y="1899239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b="1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5" name="Shape 2540"/>
          <p:cNvSpPr/>
          <p:nvPr/>
        </p:nvSpPr>
        <p:spPr>
          <a:xfrm>
            <a:off x="4600655" y="2297101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b="1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22" name="Rectangle 28">
            <a:extLst>
              <a:ext uri="{FF2B5EF4-FFF2-40B4-BE49-F238E27FC236}">
                <a16:creationId xmlns="" xmlns:a16="http://schemas.microsoft.com/office/drawing/2014/main" id="{693BDBC7-E89B-4B6F-BFE6-3AEFE00DBEA6}"/>
              </a:ext>
            </a:extLst>
          </p:cNvPr>
          <p:cNvSpPr/>
          <p:nvPr/>
        </p:nvSpPr>
        <p:spPr>
          <a:xfrm>
            <a:off x="5121123" y="3658639"/>
            <a:ext cx="58838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5463" indent="-342900">
              <a:buFont typeface="Wingdings" panose="05000000000000000000" pitchFamily="2" charset="2"/>
              <a:buChar char="q"/>
            </a:pPr>
            <a:r>
              <a:rPr lang="ru-RU" sz="2200" b="1" dirty="0" err="1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Разноформатные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 обучающие программы (профильные школы, смены)</a:t>
            </a:r>
            <a:endParaRPr lang="ru-RU" sz="2200" b="1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525463" indent="-342900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Слет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одарённых школьников</a:t>
            </a:r>
          </a:p>
          <a:p>
            <a:pPr marL="525463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Ректорский прием победителей и призеров олимпиад</a:t>
            </a:r>
          </a:p>
          <a:p>
            <a:pPr marL="525463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Парад звезд</a:t>
            </a:r>
          </a:p>
          <a:p>
            <a:pPr marL="525463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Клуб </a:t>
            </a:r>
            <a:r>
              <a:rPr lang="ru-RU" sz="2200" b="1" dirty="0" err="1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олимпиадников</a:t>
            </a:r>
            <a:endParaRPr lang="ru-RU" sz="2200" b="1" dirty="0" smtClean="0">
              <a:solidFill>
                <a:schemeClr val="bg2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0" name="Shape 2540"/>
          <p:cNvSpPr/>
          <p:nvPr/>
        </p:nvSpPr>
        <p:spPr>
          <a:xfrm>
            <a:off x="4612079" y="1533852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b="1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31" name="Title 6">
            <a:extLst>
              <a:ext uri="{FF2B5EF4-FFF2-40B4-BE49-F238E27FC236}">
                <a16:creationId xmlns="" xmlns:a16="http://schemas.microsoft.com/office/drawing/2014/main" id="{F8A37CA2-85E5-4432-8FC5-D23B109599A5}"/>
              </a:ext>
            </a:extLst>
          </p:cNvPr>
          <p:cNvSpPr txBox="1">
            <a:spLocks/>
          </p:cNvSpPr>
          <p:nvPr/>
        </p:nvSpPr>
        <p:spPr>
          <a:xfrm>
            <a:off x="4281292" y="3127800"/>
            <a:ext cx="7910708" cy="530839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СОПРОВОЖДЕНИЕ И РАЗВИТИЕ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r="13136"/>
          <a:stretch>
            <a:fillRect/>
          </a:stretch>
        </p:blipFill>
        <p:spPr>
          <a:xfrm>
            <a:off x="-790074" y="853400"/>
            <a:ext cx="5152934" cy="5241168"/>
          </a:xfrm>
        </p:spPr>
      </p:pic>
    </p:spTree>
    <p:extLst>
      <p:ext uri="{BB962C8B-B14F-4D97-AF65-F5344CB8AC3E}">
        <p14:creationId xmlns:p14="http://schemas.microsoft.com/office/powerpoint/2010/main" val="2683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93BDBC7-E89B-4B6F-BFE6-3AEFE00DBEA6}"/>
              </a:ext>
            </a:extLst>
          </p:cNvPr>
          <p:cNvSpPr/>
          <p:nvPr/>
        </p:nvSpPr>
        <p:spPr>
          <a:xfrm>
            <a:off x="4668728" y="1177340"/>
            <a:ext cx="75232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19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партнёров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(школ и ДОЛ)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(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2016 г. –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14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ru-RU" sz="2000" dirty="0"/>
              <a:t> </a:t>
            </a:r>
            <a:r>
              <a:rPr lang="ru-RU" sz="2000" b="1" dirty="0" smtClean="0"/>
              <a:t>профильных</a:t>
            </a:r>
            <a:r>
              <a:rPr lang="ru-RU" sz="2000" dirty="0" smtClean="0"/>
              <a:t> смен </a:t>
            </a:r>
            <a:r>
              <a:rPr lang="ru-RU" sz="2000" dirty="0"/>
              <a:t>(в 2016 г.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ru-RU" sz="20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800+</a:t>
            </a:r>
            <a:r>
              <a:rPr lang="ru-RU" sz="2000" dirty="0" smtClean="0"/>
              <a:t> </a:t>
            </a:r>
            <a:r>
              <a:rPr lang="ru-RU" sz="2000" dirty="0"/>
              <a:t>участников (в 2016 г. </a:t>
            </a:r>
            <a:r>
              <a:rPr lang="ru-RU" sz="2000" dirty="0" smtClean="0"/>
              <a:t>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392</a:t>
            </a:r>
            <a:r>
              <a:rPr lang="ru-RU" sz="20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Развитие инфраструктуры смен</a:t>
            </a:r>
          </a:p>
          <a:p>
            <a:pPr marL="452438">
              <a:lnSpc>
                <a:spcPct val="120000"/>
              </a:lnSpc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б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аза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практик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Южносибирского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Ботанического сада (2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смены)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/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база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практик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«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Озеро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Красилово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» (2 смены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)</a:t>
            </a:r>
          </a:p>
          <a:p>
            <a:pPr marL="452438">
              <a:lnSpc>
                <a:spcPct val="1200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филиалы АГУ (2 смены)</a:t>
            </a:r>
          </a:p>
        </p:txBody>
      </p:sp>
      <p:sp>
        <p:nvSpPr>
          <p:cNvPr id="25" name="Title 6">
            <a:extLst>
              <a:ext uri="{FF2B5EF4-FFF2-40B4-BE49-F238E27FC236}">
                <a16:creationId xmlns="" xmlns:a16="http://schemas.microsoft.com/office/drawing/2014/main" id="{F8A37CA2-85E5-4432-8FC5-D23B109599A5}"/>
              </a:ext>
            </a:extLst>
          </p:cNvPr>
          <p:cNvSpPr txBox="1">
            <a:spLocks/>
          </p:cNvSpPr>
          <p:nvPr/>
        </p:nvSpPr>
        <p:spPr>
          <a:xfrm>
            <a:off x="4459179" y="251113"/>
            <a:ext cx="6702656" cy="530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-15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Каникулярные профильные смены (школы)</a:t>
            </a:r>
            <a:endParaRPr lang="ru-RU" sz="3600" b="1" spc="-15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hape 2540"/>
          <p:cNvSpPr/>
          <p:nvPr/>
        </p:nvSpPr>
        <p:spPr>
          <a:xfrm>
            <a:off x="4485854" y="1344186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1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0" name="Shape 2540"/>
          <p:cNvSpPr/>
          <p:nvPr/>
        </p:nvSpPr>
        <p:spPr>
          <a:xfrm>
            <a:off x="4485854" y="1683601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1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5" name="Shape 2540"/>
          <p:cNvSpPr/>
          <p:nvPr/>
        </p:nvSpPr>
        <p:spPr>
          <a:xfrm>
            <a:off x="4485854" y="1996505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1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1" y="588705"/>
            <a:ext cx="5152934" cy="5096822"/>
          </a:xfrm>
        </p:spPr>
      </p:pic>
      <p:sp>
        <p:nvSpPr>
          <p:cNvPr id="21" name="Shape 2540"/>
          <p:cNvSpPr/>
          <p:nvPr/>
        </p:nvSpPr>
        <p:spPr>
          <a:xfrm>
            <a:off x="4497059" y="2425413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accent1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59177" y="3854996"/>
            <a:ext cx="711038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Уникальная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сетевая программа каникулярной профильной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смены для одаренных детей 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математике «Эрудит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» на базе ДОЛ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2000" b="1" i="1" dirty="0" smtClean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2000" b="1" i="1" dirty="0" smtClean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64505" y="4715212"/>
            <a:ext cx="72190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состав смены по заявочной системе на конкурсной основе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обеспечивается формирование индивидуальной образовательной траектории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участников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- более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250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учащихся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8-9 классов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 школ Алтайского края с 2015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года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4689492" y="1628801"/>
            <a:ext cx="6755781" cy="55470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ln w="6350">
                <a:noFill/>
              </a:ln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Содержимое 2"/>
          <p:cNvSpPr txBox="1">
            <a:spLocks/>
          </p:cNvSpPr>
          <p:nvPr/>
        </p:nvSpPr>
        <p:spPr>
          <a:xfrm>
            <a:off x="0" y="0"/>
            <a:ext cx="7708639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Содержимое 2"/>
          <p:cNvSpPr txBox="1">
            <a:spLocks/>
          </p:cNvSpPr>
          <p:nvPr/>
        </p:nvSpPr>
        <p:spPr>
          <a:xfrm>
            <a:off x="3593860" y="297237"/>
            <a:ext cx="7842961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indent="12700">
              <a:buClr>
                <a:srgbClr val="4F81BD"/>
              </a:buClr>
              <a:buSzPct val="80000"/>
              <a:defRPr/>
            </a:pPr>
            <a:r>
              <a:rPr lang="ru-RU" sz="3600" b="1" spc="-151" dirty="0" smtClean="0">
                <a:solidFill>
                  <a:schemeClr val="accent1">
                    <a:lumMod val="75000"/>
                  </a:schemeClr>
                </a:solidFill>
              </a:rPr>
              <a:t>СТАРТ </a:t>
            </a:r>
            <a:r>
              <a:rPr lang="ru-RU" sz="3600" b="1" spc="-15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3600" b="1" spc="-151" dirty="0" smtClean="0">
                <a:solidFill>
                  <a:schemeClr val="accent1">
                    <a:lumMod val="75000"/>
                  </a:schemeClr>
                </a:solidFill>
              </a:rPr>
              <a:t>БУДУЩЕЕ</a:t>
            </a:r>
            <a:endParaRPr lang="ru-RU" sz="3600" b="1" spc="-15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6672064" y="-27384"/>
            <a:ext cx="3960440" cy="172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hlinkClick r:id="rId2" action="ppaction://hlinkfile"/>
          </p:cNvPr>
          <p:cNvSpPr/>
          <p:nvPr/>
        </p:nvSpPr>
        <p:spPr>
          <a:xfrm>
            <a:off x="3334215" y="1267221"/>
            <a:ext cx="8874416" cy="4538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no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ПРОЕКТ «СТУДЕНТ НА ОДИН ДЕНЬ»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256155" y="3558413"/>
            <a:ext cx="8952475" cy="47705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no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ПРОФЕССИОНАЛЬНЫЕ ПРОБЫ «КАРЬЕРНЫЙ СТАРТ»</a:t>
            </a:r>
          </a:p>
        </p:txBody>
      </p:sp>
      <p:pic>
        <p:nvPicPr>
          <p:cNvPr id="74" name="Picture 4" descr="&amp;Kcy;&amp;acy;&amp;rcy;&amp;tcy;&amp;icy;&amp;ncy;&amp;kcy;&amp;icy; &amp;pcy;&amp;ocy; &amp;zcy;&amp;acy;&amp;pcy;&amp;rcy;&amp;ocy;&amp;scy;&amp;ucy; &amp;lcy;&amp;iecy;&amp;tcy;&amp;ncy;&amp;icy;&amp;iecy; &amp;pcy;&amp;rcy;&amp;ocy;&amp;fcy;&amp;icy;&amp;lcy;&amp;softcy;&amp;ncy;&amp;ycy;&amp;iecy; &amp;scy;&amp;mcy;&amp;iecy;&amp;ncy;&amp;ycy; &amp;ucy;&amp;ncy;&amp;icy;&amp;vcy;&amp;iecy;&amp;rcy;&amp;scy;&amp;icy;&amp;tcy;&amp;iecy;&amp;t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27" y="4064628"/>
            <a:ext cx="3150592" cy="209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http://babaevo-gazeta.ru/uploads/%CD%EE%E2%EE%F1%F2%E8/%E0%E7%E1%F3%EA%E0_%E1%E8%E7%ED%E5%F1%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30" y="4087310"/>
            <a:ext cx="2656257" cy="205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6" name="Picture 2" descr="Z:\ФОТО УРА\0v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49" y="1747094"/>
            <a:ext cx="2591546" cy="17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ФОТО УРА\IMG_79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5" y="1728072"/>
            <a:ext cx="2590532" cy="17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ФОТО УРА\у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60" y="1753760"/>
            <a:ext cx="2976283" cy="16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asu.ru/files/images.41/2015_12/DSC_0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99" y="4091685"/>
            <a:ext cx="2932160" cy="19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4123" y="407"/>
            <a:ext cx="3128526" cy="6858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EEAECCE-38FB-46FB-BA7A-27FE2DD421D4}"/>
              </a:ext>
            </a:extLst>
          </p:cNvPr>
          <p:cNvSpPr txBox="1"/>
          <p:nvPr/>
        </p:nvSpPr>
        <p:spPr>
          <a:xfrm>
            <a:off x="236939" y="550595"/>
            <a:ext cx="2891587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1" dirty="0" smtClean="0">
                <a:solidFill>
                  <a:schemeClr val="bg1"/>
                </a:solidFill>
              </a:rPr>
              <a:t>Лучшие практики по работе с талантами</a:t>
            </a:r>
            <a:endParaRPr lang="id-ID" sz="3200" b="1" spc="-15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20173" y="2955569"/>
            <a:ext cx="1730013" cy="2865285"/>
            <a:chOff x="2684083" y="-424270"/>
            <a:chExt cx="2824242" cy="517446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84083" y="872716"/>
              <a:ext cx="2808312" cy="2736304"/>
              <a:chOff x="2555776" y="3850357"/>
              <a:chExt cx="2808312" cy="2736304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8-конечная звезда 21"/>
              <p:cNvSpPr/>
              <p:nvPr/>
            </p:nvSpPr>
            <p:spPr>
              <a:xfrm>
                <a:off x="2555776" y="3850357"/>
                <a:ext cx="2808312" cy="2736304"/>
              </a:xfrm>
              <a:prstGeom prst="star8">
                <a:avLst>
                  <a:gd name="adj" fmla="val 47079"/>
                </a:avLst>
              </a:prstGeom>
              <a:gradFill flip="none" rotWithShape="1">
                <a:gsLst>
                  <a:gs pos="0">
                    <a:schemeClr val="accent1"/>
                  </a:gs>
                  <a:gs pos="50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Двойная стрелка вверх/вниз 22"/>
              <p:cNvSpPr/>
              <p:nvPr/>
            </p:nvSpPr>
            <p:spPr>
              <a:xfrm>
                <a:off x="3599892" y="3943747"/>
                <a:ext cx="684076" cy="2581597"/>
              </a:xfrm>
              <a:prstGeom prst="upDownArrow">
                <a:avLst>
                  <a:gd name="adj1" fmla="val 57065"/>
                  <a:gd name="adj2" fmla="val 50000"/>
                </a:avLst>
              </a:prstGeom>
              <a:gradFill>
                <a:gsLst>
                  <a:gs pos="0">
                    <a:schemeClr val="tx2"/>
                  </a:gs>
                  <a:gs pos="50000">
                    <a:schemeClr val="accent1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Двойная стрелка вверх/вниз 23"/>
              <p:cNvSpPr/>
              <p:nvPr/>
            </p:nvSpPr>
            <p:spPr>
              <a:xfrm rot="16200000">
                <a:off x="3571199" y="3951058"/>
                <a:ext cx="694767" cy="2581597"/>
              </a:xfrm>
              <a:prstGeom prst="upDownArrow">
                <a:avLst>
                  <a:gd name="adj1" fmla="val 52255"/>
                  <a:gd name="adj2" fmla="val 50000"/>
                </a:avLst>
              </a:prstGeom>
              <a:gradFill>
                <a:gsLst>
                  <a:gs pos="0">
                    <a:schemeClr val="tx2"/>
                  </a:gs>
                  <a:gs pos="50000">
                    <a:schemeClr val="accent1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 rot="18955070">
                <a:off x="3314926" y="4623633"/>
                <a:ext cx="1244050" cy="1237022"/>
              </a:xfrm>
              <a:prstGeom prst="rect">
                <a:avLst/>
              </a:prstGeom>
              <a:solidFill>
                <a:srgbClr val="F8F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053994" y="4581128"/>
                <a:ext cx="698026" cy="6003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4056276" y="5333918"/>
                <a:ext cx="576065" cy="6003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131840" y="5333919"/>
                <a:ext cx="749551" cy="6003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131840" y="4575016"/>
                <a:ext cx="720081" cy="6003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Picture 6" descr="https://www.recordunion.com/UserFiles/15132/CoverArt/c3c8d12352d441608b09124cb4c258a2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66" t="14804" r="10495" b="12910"/>
              <a:stretch/>
            </p:blipFill>
            <p:spPr bwMode="auto">
              <a:xfrm>
                <a:off x="3275856" y="4645685"/>
                <a:ext cx="490522" cy="4712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http://www.ridus.ru/images/2014/4/11/186333/large_242c5df1c2.jp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50" r="16151"/>
              <a:stretch/>
            </p:blipFill>
            <p:spPr bwMode="auto">
              <a:xfrm>
                <a:off x="4137668" y="4606844"/>
                <a:ext cx="578348" cy="53673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2" descr="http://thumbs.dreamstime.com/z/wissenschafts-und-chemie-ikonen-10577913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59" t="35620" b="28705"/>
              <a:stretch/>
            </p:blipFill>
            <p:spPr bwMode="auto">
              <a:xfrm>
                <a:off x="3281862" y="5333919"/>
                <a:ext cx="441751" cy="60039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4" descr="http://thumbs.dreamstime.com/z/%D1%82%D0%B5%D0%B0%D1%82%D1%80-%D1%81%D0%B8%D0%BC%D0%B2%D0%BE%D0%BB%D0%BE%D0%B2-%D0%BD%D0%BE%D1%82-%D0%B8%D1%81%D0%BA%D1%83%D1%81%D1%81%D1%82%D0%B2-20967169.jpg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701"/>
              <a:stretch/>
            </p:blipFill>
            <p:spPr bwMode="auto">
              <a:xfrm>
                <a:off x="4088239" y="5331211"/>
                <a:ext cx="663781" cy="6030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Прямоугольник 19"/>
            <p:cNvSpPr/>
            <p:nvPr/>
          </p:nvSpPr>
          <p:spPr>
            <a:xfrm>
              <a:off x="3080470" y="-424270"/>
              <a:ext cx="2015535" cy="10560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ПРОФ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685319" y="3916468"/>
              <a:ext cx="2823006" cy="8337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НАВИГАТОР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8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http://www.asu.ru/files/images/2017/12/25/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3"/>
          <a:stretch/>
        </p:blipFill>
        <p:spPr bwMode="auto">
          <a:xfrm>
            <a:off x="7814176" y="5022775"/>
            <a:ext cx="2976710" cy="157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asu.ru/files/images.41/2016_06/IMG_6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27" y="2509316"/>
            <a:ext cx="3284177" cy="22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asu.ru/files/images/editor/2015-04/olimp/olimp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6"/>
          <a:stretch/>
        </p:blipFill>
        <p:spPr bwMode="auto">
          <a:xfrm>
            <a:off x="4096871" y="5020293"/>
            <a:ext cx="2897922" cy="15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27" y="2701912"/>
            <a:ext cx="3021177" cy="201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58" y="347824"/>
            <a:ext cx="5195047" cy="207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.asu.ru/files/images/2017/03/children/0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/>
          <a:stretch/>
        </p:blipFill>
        <p:spPr bwMode="auto">
          <a:xfrm>
            <a:off x="4419600" y="343701"/>
            <a:ext cx="2356253" cy="20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389971" y="4478487"/>
            <a:ext cx="8828232" cy="47705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no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Клуб </a:t>
            </a:r>
            <a:r>
              <a:rPr lang="ru-RU" sz="2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олимпиадников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89492" y="1628801"/>
            <a:ext cx="6755781" cy="55470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ln w="6350">
                <a:noFill/>
              </a:ln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6672064" y="-27384"/>
            <a:ext cx="3960440" cy="172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hlinkClick r:id="rId8" action="ppaction://hlinkfile"/>
          </p:cNvPr>
          <p:cNvSpPr/>
          <p:nvPr/>
        </p:nvSpPr>
        <p:spPr>
          <a:xfrm>
            <a:off x="3152649" y="-47718"/>
            <a:ext cx="9055982" cy="4538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no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Слет одарённых </a:t>
            </a:r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школьников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307904" y="2421514"/>
            <a:ext cx="8884095" cy="46273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no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Парад звезд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123" y="407"/>
            <a:ext cx="3128526" cy="6858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EEAECCE-38FB-46FB-BA7A-27FE2DD421D4}"/>
              </a:ext>
            </a:extLst>
          </p:cNvPr>
          <p:cNvSpPr txBox="1"/>
          <p:nvPr/>
        </p:nvSpPr>
        <p:spPr>
          <a:xfrm>
            <a:off x="236939" y="550595"/>
            <a:ext cx="2891587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1" dirty="0" smtClean="0">
                <a:solidFill>
                  <a:schemeClr val="bg1"/>
                </a:solidFill>
              </a:rPr>
              <a:t>Лучшие практики по работе с талантами</a:t>
            </a:r>
            <a:endParaRPr lang="id-ID" sz="3200" b="1" spc="-151" dirty="0">
              <a:solidFill>
                <a:schemeClr val="bg1"/>
              </a:solidFill>
            </a:endParaRPr>
          </a:p>
        </p:txBody>
      </p:sp>
      <p:sp>
        <p:nvSpPr>
          <p:cNvPr id="4" name="AutoShape 10" descr="http://www.educaltai.ru/upload/medialibrary/542/dsc_04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5682734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Ректорский прием</a:t>
            </a:r>
            <a:endParaRPr lang="ru-RU" dirty="0"/>
          </a:p>
        </p:txBody>
      </p:sp>
      <p:pic>
        <p:nvPicPr>
          <p:cNvPr id="1043" name="Picture 19" descr="http://www.asu.ru/files/images/editor/2015-04/olimp/olimp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9" y="3824594"/>
            <a:ext cx="2860145" cy="19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1020</Words>
  <Application>Microsoft Office PowerPoint</Application>
  <PresentationFormat>Произвольный</PresentationFormat>
  <Paragraphs>189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УНИВЕРСИТЕТСКИЙ ЭКСПРЕСС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Коваленко</dc:creator>
  <cp:lastModifiedBy>Базина Наталья Валерьевна</cp:lastModifiedBy>
  <cp:revision>286</cp:revision>
  <dcterms:created xsi:type="dcterms:W3CDTF">2017-12-08T13:28:37Z</dcterms:created>
  <dcterms:modified xsi:type="dcterms:W3CDTF">2018-10-22T02:13:49Z</dcterms:modified>
</cp:coreProperties>
</file>