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743" r:id="rId3"/>
  </p:sldMasterIdLst>
  <p:notesMasterIdLst>
    <p:notesMasterId r:id="rId48"/>
  </p:notesMasterIdLst>
  <p:sldIdLst>
    <p:sldId id="269" r:id="rId4"/>
    <p:sldId id="278" r:id="rId5"/>
    <p:sldId id="402" r:id="rId6"/>
    <p:sldId id="403" r:id="rId7"/>
    <p:sldId id="310" r:id="rId8"/>
    <p:sldId id="311" r:id="rId9"/>
    <p:sldId id="312" r:id="rId10"/>
    <p:sldId id="445" r:id="rId11"/>
    <p:sldId id="446" r:id="rId12"/>
    <p:sldId id="447" r:id="rId13"/>
    <p:sldId id="448" r:id="rId14"/>
    <p:sldId id="404" r:id="rId15"/>
    <p:sldId id="406" r:id="rId16"/>
    <p:sldId id="409" r:id="rId17"/>
    <p:sldId id="413" r:id="rId18"/>
    <p:sldId id="414" r:id="rId19"/>
    <p:sldId id="415" r:id="rId20"/>
    <p:sldId id="417" r:id="rId21"/>
    <p:sldId id="418" r:id="rId22"/>
    <p:sldId id="419" r:id="rId23"/>
    <p:sldId id="420" r:id="rId24"/>
    <p:sldId id="429" r:id="rId25"/>
    <p:sldId id="430" r:id="rId26"/>
    <p:sldId id="431" r:id="rId27"/>
    <p:sldId id="432" r:id="rId28"/>
    <p:sldId id="449" r:id="rId29"/>
    <p:sldId id="450" r:id="rId30"/>
    <p:sldId id="452" r:id="rId31"/>
    <p:sldId id="466" r:id="rId32"/>
    <p:sldId id="433" r:id="rId33"/>
    <p:sldId id="453" r:id="rId34"/>
    <p:sldId id="435" r:id="rId35"/>
    <p:sldId id="460" r:id="rId36"/>
    <p:sldId id="461" r:id="rId37"/>
    <p:sldId id="462" r:id="rId38"/>
    <p:sldId id="463" r:id="rId39"/>
    <p:sldId id="464" r:id="rId40"/>
    <p:sldId id="465" r:id="rId41"/>
    <p:sldId id="421" r:id="rId42"/>
    <p:sldId id="441" r:id="rId43"/>
    <p:sldId id="444" r:id="rId44"/>
    <p:sldId id="442" r:id="rId45"/>
    <p:sldId id="443" r:id="rId46"/>
    <p:sldId id="45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632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AAE41-E6C4-4571-B870-698E7FA2FB8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35986-D4A3-485D-8442-471748644E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30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43826-F112-4833-B261-7537ED1700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B33D-9118-47B5-BBF8-FC13FC3AD1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565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FFCD-CD4A-420A-BF8E-85078E3F54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E448-E31B-4BAA-B332-64BEA27D65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932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1A04-518F-4F7B-8AB6-5B23C95A0D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3D17-DEAA-409C-9F4C-FD1B4AE088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835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B12F1-5AEF-484F-9F88-5BA428EE35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263AF-FD81-4F57-AEFB-D85CA96F66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10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3332-B6B4-4A94-B7FE-66F887B799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0AAC-A3AF-4FD6-ACCB-76B7E0949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054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5BAE1-781A-4E55-AD05-27F6CF6B82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2B5AF-8CEC-476F-ABE7-FE0F658F57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06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CE6E-E393-4F4E-968D-898D283A37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3A09-DCBD-48EF-96C7-5AEB9BB0F1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85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D3A6F-18ED-4915-9A11-9E2245963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343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89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89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2E220-152C-4FAD-897C-BA854CDAA6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8889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73A37-FA06-40A8-B121-883C0B03F3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833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2E687-6C1E-420A-8587-F7A2FDA638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77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AC98-9E20-4CE7-9E4A-59C300A836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8308-A8E1-4009-85CD-44DEF62129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0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02220-F3CB-461C-884D-B1D04977F6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748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4700C-4149-41E3-9788-DD5448EB64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649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DC5E8-0B8A-47A4-8D7A-94092713BA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312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A14E-6491-46D1-9B10-6DA3D0ACBD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78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0F78-992F-4296-8292-665BA58347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364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9A145-ADCF-4892-8160-21CC9B9870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584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DBCEA-24B2-409B-B5AB-03583DE0B25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627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D628-F618-4914-BBAA-9535F1566F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816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E9FC0-35DA-4CF0-9AFF-F1906E4B13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87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2D30A-86FB-46D3-A0BA-D8612EDC77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58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6966-C9F1-4B1A-B758-964F1198B4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8A339-BC90-407A-965F-F26EA2C173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849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A4ECE-0514-43CA-9D07-26694F1ED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232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01EC-5728-4870-88DF-56EF138D4E3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480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860F1-3159-4742-9F6A-0390FC305C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130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F39B4-06DB-42F8-B29D-FE683CEB07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2914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фоны и шаблоны\5be938ec37c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BF50-A7E3-4234-B6CC-133990272A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3F67-09F1-4595-A9E4-D6A90425A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123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CA27-554E-45BA-8807-9FE897C94D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55BD-56F5-4F8E-B9BA-84DA122C98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261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17D4-BC81-4B2E-AF46-027D9389AE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4D78-1E83-4FE6-A035-C1B47E890A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914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91494-953F-4468-9AF6-3031B2E1F0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E661-4531-4B16-B105-AD4C244311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791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94E7-51BA-4871-8FA1-611720661A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F1763-92AA-4F15-9C3C-7B70C4A8B0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759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5635-F998-482C-8E70-527CD28560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6B5B4-02CC-4F0F-9FB8-C2358FE14E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488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87BFA-29CD-4D85-981C-7212F6652A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FCE16-94E0-44FF-ADA3-FD5F3B49B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956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1CA1-9B87-4F31-8F97-4C1CCEE045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AEC91-C2D4-448E-A4BC-E3212A226A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386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3CE43-87AE-48CB-8AF2-DA11AC7C2B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D6989-48FF-4686-B8BF-5B8615777D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749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2A0D-51D7-47A4-B376-A327F4C453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E4C-F27A-42DE-B7B2-56A7C1EA3E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2327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B609-2493-4025-9A73-A58F7901C5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1CEB-4770-4B4E-BA33-26E39C9D87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064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482B9-2603-4AD0-8743-BBA41AAF9A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10B5C-7F4A-41E0-B5E1-C099512BE9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12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2CEF9-BE4B-4274-B401-1272B49E2F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15A3-BA25-4FB3-9A6A-777D12980C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57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1CF6-DB24-48EA-BD7D-6874E48E1A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33F8-D413-4920-8B1E-401C25959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619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A28E-F3FE-4ACD-BA15-0CFE82BA6A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1A6DE-4E72-44BD-B5F0-F6D45CDA26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22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BF97-57A3-4228-96D8-B06068A590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B4AA5-C501-4937-A4D3-5EE4F22BD9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82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4C1D-DAD7-4EA8-9C1C-CFBBB08BC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83236-0F8A-4115-80B2-B8910F6109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117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D89AE0-66FB-4563-82C1-E8D80DFC3F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30B476-F38C-46EA-AA70-3E48C08DB7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3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78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789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89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C95C2A-1525-456F-89B6-59142A7B9E1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80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15ED71-3FCB-4922-9F67-631FB863D8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DE6E92-2057-4787-8C32-1C95A071AE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2" descr="D:\фоны и шаблоны\5be938ec37c1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667"/>
          <a:stretch>
            <a:fillRect/>
          </a:stretch>
        </p:blipFill>
        <p:spPr bwMode="auto">
          <a:xfrm>
            <a:off x="0" y="0"/>
            <a:ext cx="9151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1537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3.png"/><Relationship Id="rId4" Type="http://schemas.openxmlformats.org/officeDocument/2006/relationships/package" Target="../embeddings/______Microsoft_Office_PowerPoint1.sld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slide" Target="slide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2400" cy="147002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Calibri"/>
              </a:rPr>
              <a:t>РЕГИОНАЛЬНАЯ ИННОВАЦИОННАЯ ПЛОЩАДКА</a:t>
            </a:r>
            <a:b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Calibri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Calibri"/>
              </a:rPr>
              <a:t>ГБОУ СОШ №2 «ОЦ» г. Нефтегорск (Самарская область)</a:t>
            </a:r>
            <a:r>
              <a:rPr lang="ru-RU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2357430"/>
            <a:ext cx="5040560" cy="3159802"/>
          </a:xfrm>
        </p:spPr>
        <p:txBody>
          <a:bodyPr/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Calibri"/>
              </a:rPr>
              <a:t>«Школа успешной личности» как эффективная модель для гармоничного (разностороннего) личностного развития и профессионального самоопределения обучающихся</a:t>
            </a:r>
            <a:r>
              <a:rPr lang="ru-RU" sz="2400" b="1" dirty="0" smtClean="0">
                <a:solidFill>
                  <a:schemeClr val="tx1"/>
                </a:solidFill>
                <a:ea typeface="Calibri"/>
              </a:rPr>
              <a:t>.</a:t>
            </a:r>
          </a:p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4941168"/>
            <a:ext cx="348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Попова Елена Викторовна,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зам. по воспитательной работе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ГБОУ СОШ №2 г. Нефтегорска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74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Oval 2"/>
          <p:cNvSpPr>
            <a:spLocks noChangeArrowheads="1"/>
          </p:cNvSpPr>
          <p:nvPr/>
        </p:nvSpPr>
        <p:spPr bwMode="auto">
          <a:xfrm>
            <a:off x="3059832" y="2924944"/>
            <a:ext cx="3312368" cy="122713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    ЦЕНТР ПРОФЕССИОНАЛЬНОГО                        САМООПРЕДЕЛЕНИЯ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771800" y="1268760"/>
            <a:ext cx="1243012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Отряд </a:t>
            </a:r>
            <a:r>
              <a:rPr lang="ru-RU" sz="1200" b="1" dirty="0" smtClean="0">
                <a:latin typeface="Times New Roman" pitchFamily="18" charset="0"/>
              </a:rPr>
              <a:t>ВОЖАТЫЙ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4932040" y="1268760"/>
            <a:ext cx="1872208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</a:rPr>
              <a:t>Отряд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</a:rPr>
              <a:t>ЭКОЛОГ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804248" y="3140968"/>
            <a:ext cx="1872208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ПРЕСС-ЦЕНТР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</a:rPr>
              <a:t>ШКОЛЬНАЯ ПАРАЛЛЕЛЬ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2123728" y="5085184"/>
            <a:ext cx="1675061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ЭКСКУРСИОННОЕ БЮРО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4283968" y="5085184"/>
            <a:ext cx="1244600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ВПК                 «ИМПУЛЬС»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6084168" y="5085184"/>
            <a:ext cx="124301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</a:t>
            </a:r>
            <a:r>
              <a:rPr lang="ru-RU" sz="1400" b="1" dirty="0" smtClean="0">
                <a:latin typeface="Times New Roman" pitchFamily="18" charset="0"/>
              </a:rPr>
              <a:t>Отряд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ЮИД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9578" name="AutoShape 10"/>
          <p:cNvCxnSpPr>
            <a:cxnSpLocks noChangeShapeType="1"/>
          </p:cNvCxnSpPr>
          <p:nvPr/>
        </p:nvCxnSpPr>
        <p:spPr bwMode="auto">
          <a:xfrm flipH="1" flipV="1">
            <a:off x="3563888" y="1988840"/>
            <a:ext cx="576064" cy="7200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9579" name="AutoShape 11"/>
          <p:cNvCxnSpPr>
            <a:cxnSpLocks noChangeShapeType="1"/>
          </p:cNvCxnSpPr>
          <p:nvPr/>
        </p:nvCxnSpPr>
        <p:spPr bwMode="auto">
          <a:xfrm flipV="1">
            <a:off x="5220072" y="1988840"/>
            <a:ext cx="360040" cy="7309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9580" name="AutoShape 12"/>
          <p:cNvCxnSpPr>
            <a:cxnSpLocks noChangeShapeType="1"/>
          </p:cNvCxnSpPr>
          <p:nvPr/>
        </p:nvCxnSpPr>
        <p:spPr bwMode="auto">
          <a:xfrm flipH="1">
            <a:off x="2699792" y="3573016"/>
            <a:ext cx="24923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5" name="AutoShape 12"/>
          <p:cNvCxnSpPr>
            <a:cxnSpLocks noChangeShapeType="1"/>
          </p:cNvCxnSpPr>
          <p:nvPr/>
        </p:nvCxnSpPr>
        <p:spPr bwMode="auto">
          <a:xfrm flipH="1">
            <a:off x="6444208" y="3501008"/>
            <a:ext cx="24923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9581" name="AutoShape 13"/>
          <p:cNvCxnSpPr>
            <a:cxnSpLocks noChangeShapeType="1"/>
          </p:cNvCxnSpPr>
          <p:nvPr/>
        </p:nvCxnSpPr>
        <p:spPr bwMode="auto">
          <a:xfrm flipV="1">
            <a:off x="3131840" y="4149080"/>
            <a:ext cx="648072" cy="7920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9582" name="AutoShape 14"/>
          <p:cNvCxnSpPr>
            <a:cxnSpLocks noChangeShapeType="1"/>
          </p:cNvCxnSpPr>
          <p:nvPr/>
        </p:nvCxnSpPr>
        <p:spPr bwMode="auto">
          <a:xfrm flipH="1" flipV="1">
            <a:off x="5724130" y="4149082"/>
            <a:ext cx="720078" cy="79208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9583" name="AutoShape 15"/>
          <p:cNvCxnSpPr>
            <a:cxnSpLocks noChangeShapeType="1"/>
          </p:cNvCxnSpPr>
          <p:nvPr/>
        </p:nvCxnSpPr>
        <p:spPr bwMode="auto">
          <a:xfrm flipV="1">
            <a:off x="4788024" y="4149081"/>
            <a:ext cx="0" cy="86409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2956759" cy="2448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3046821" cy="22832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928670"/>
            <a:ext cx="2500330" cy="1362075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987824" y="260648"/>
            <a:ext cx="2928958" cy="2071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Центр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«Красоты и здоровья»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357686" y="3929066"/>
            <a:ext cx="2143140" cy="2500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Летний пришкольный лагерь « Сказка»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утренняя  зарядка;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веселые старты;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летняя спортивная игра «Зарница»;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«Лето с футбольным мячом».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786578" y="2071678"/>
            <a:ext cx="1928826" cy="1285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Летняя площадка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Спортивные соревнования;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Веселые старты.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643702" y="142852"/>
            <a:ext cx="2357454" cy="1714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Спортивные секции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Волейбол - Мальцев П.С.;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Баскетбол - Акопов С.С.;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Бокс - Саламонов Ю.Ю.;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Лыжная подготовка – Французова Е.А.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85984" y="3929066"/>
            <a:ext cx="2000264" cy="26432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Акции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«Молодежь против курения»;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«Время быть здоровым»;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«Мы выбираем жизнь»;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«Спорт против наркотиков»;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«Спорт-альтернатива пагубным привычкам».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42844" y="3143248"/>
            <a:ext cx="2000264" cy="3571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Спортивно- оздоровительные мероприятия           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Дни здоровья;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Зимняя, военно-спортивная  игра « Зарница»;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Соревнования различного уровня;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Тестирование норм «ГТО»;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Президентские игры;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Президентские состязания;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</a:t>
            </a:r>
            <a:r>
              <a:rPr lang="ru-RU" sz="1400" dirty="0" err="1" smtClean="0">
                <a:solidFill>
                  <a:prstClr val="black"/>
                </a:solidFill>
              </a:rPr>
              <a:t>КЭС-баскет</a:t>
            </a:r>
            <a:r>
              <a:rPr lang="ru-RU" sz="1400" dirty="0" smtClean="0">
                <a:solidFill>
                  <a:prstClr val="black"/>
                </a:solidFill>
              </a:rPr>
              <a:t>»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42852"/>
            <a:ext cx="2071702" cy="2928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Внеурочная деятельность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- «ОФП» - Алиева С.М.;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«Спортивные игры с мячом» - Алиева С.М.;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«Олимпийский час» - Саламонов Ю.Ю.;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«Подвижные игры с элементами баскетбола» - Французова Е.А.;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</a:rPr>
              <a:t> «Настольный теннис» - Французова Е.А.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929322" y="85723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>
            <a:off x="2285984" y="92867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2928926" y="3000372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4572000" y="3000372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2250265" y="2607463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929322" y="2143116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660232" y="3933056"/>
            <a:ext cx="2143140" cy="2500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Клуб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Общения</a:t>
            </a:r>
            <a:endParaRPr lang="ru-RU" sz="1400" b="1" dirty="0" smtClean="0">
              <a:solidFill>
                <a:prstClr val="black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796136" y="2492896"/>
            <a:ext cx="100811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127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3000372"/>
            <a:ext cx="7100888" cy="46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ФИЗИКОВ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55875" y="3643313"/>
            <a:ext cx="3887788" cy="341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Рыбакова Т.А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750" y="620713"/>
            <a:ext cx="180022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Техники 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классы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0425" y="620713"/>
            <a:ext cx="180022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 в науку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классы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4143380"/>
            <a:ext cx="1689100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школа физиков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04063" y="620713"/>
            <a:ext cx="1511300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«Физика в фокусе»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3238" y="6156325"/>
            <a:ext cx="5383212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«Погружение»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6088" y="620713"/>
            <a:ext cx="165576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физики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1-5 классы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1277938" y="2092325"/>
            <a:ext cx="323850" cy="7604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4500562" y="2500306"/>
            <a:ext cx="323850" cy="431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7859713" y="2092325"/>
            <a:ext cx="323850" cy="688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>
            <a:off x="3814763" y="1660525"/>
            <a:ext cx="323850" cy="431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5272088" y="1660525"/>
            <a:ext cx="325437" cy="431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95638" y="2139950"/>
            <a:ext cx="2894012" cy="350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1214414" y="3571876"/>
            <a:ext cx="396875" cy="477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928794" y="5143512"/>
            <a:ext cx="395288" cy="477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85786" y="5143512"/>
            <a:ext cx="395288" cy="477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596" y="5715016"/>
            <a:ext cx="1062038" cy="908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лагерь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43042" y="5715016"/>
            <a:ext cx="1062037" cy="908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Каникулярная школа</a:t>
            </a:r>
          </a:p>
        </p:txBody>
      </p:sp>
      <p:pic>
        <p:nvPicPr>
          <p:cNvPr id="2069" name="Picture 4" descr="\\SERVER\Public\РЫБАКОВА Т.А\фото погружение\SAM_1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822825"/>
            <a:ext cx="15986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5" descr="\\SERVER\Public\РЫБАКОВА Т.А\фото погружение\SAM_1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5106988"/>
            <a:ext cx="1398587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6" descr="\\SERVER\Public\РЫБАКОВА Т.А\фото погружение\SAM_19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4784725"/>
            <a:ext cx="16478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" descr="\\SERVER\Public\РЫБАКОВА Т.А\фото погружение\SAM_1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40213"/>
            <a:ext cx="1233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3" descr="\\SERVER\Public\РЫБАКОВА Т.А\фото погружение\SAM_19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422116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61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227813" y="3078069"/>
            <a:ext cx="2529237" cy="159302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C:\Users\svega\Desktop\клу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88" y="1798127"/>
            <a:ext cx="4141388" cy="5059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53644" y="2382058"/>
            <a:ext cx="3888432" cy="14925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27089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Клуб любителей английского языка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34357" y="299880"/>
            <a:ext cx="2670092" cy="137772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55872" y="1196752"/>
            <a:ext cx="2664296" cy="165787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689520" y="299880"/>
            <a:ext cx="3024336" cy="158732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633111" y="4376935"/>
            <a:ext cx="2398476" cy="15121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1228" y="49846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Конкурс презентаций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5184" y="678043"/>
            <a:ext cx="262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Фестиваль английской песни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888" y="147972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Конкурсы знатоков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796" y="325092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 Праздники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          и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  традиции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002" y="5889105"/>
            <a:ext cx="523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Руководители: </a:t>
            </a:r>
            <a:r>
              <a:rPr lang="ru-RU" sz="2400" dirty="0" err="1" smtClean="0">
                <a:solidFill>
                  <a:prstClr val="black"/>
                </a:solidFill>
              </a:rPr>
              <a:t>Гайченкова</a:t>
            </a:r>
            <a:r>
              <a:rPr lang="ru-RU" sz="2400" dirty="0" smtClean="0">
                <a:solidFill>
                  <a:prstClr val="black"/>
                </a:solidFill>
              </a:rPr>
              <a:t> С.М.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5184" y="4656118"/>
            <a:ext cx="220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Сказочный английский</a:t>
            </a:r>
            <a:endParaRPr lang="ru-RU" sz="2400" dirty="0">
              <a:solidFill>
                <a:prstClr val="black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6228184" y="1677601"/>
            <a:ext cx="432048" cy="6450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2633112" y="2466092"/>
            <a:ext cx="620533" cy="2428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8" idx="6"/>
          </p:cNvCxnSpPr>
          <p:nvPr/>
        </p:nvCxnSpPr>
        <p:spPr>
          <a:xfrm flipH="1">
            <a:off x="2757050" y="3573018"/>
            <a:ext cx="496595" cy="3015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4309330" y="3851086"/>
            <a:ext cx="118655" cy="60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 flipH="1" flipV="1">
            <a:off x="4368656" y="1908001"/>
            <a:ext cx="169962" cy="4948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047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26" y="437917"/>
            <a:ext cx="5710237" cy="79580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Юный шахматист </a:t>
            </a:r>
            <a:endParaRPr lang="ru-RU" sz="4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87475" y="4221163"/>
            <a:ext cx="5105400" cy="555625"/>
            <a:chOff x="1248" y="1440"/>
            <a:chExt cx="3216" cy="350"/>
          </a:xfrm>
        </p:grpSpPr>
        <p:sp>
          <p:nvSpPr>
            <p:cNvPr id="16410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11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76393B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altLang="ru-RU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gray">
            <a:xfrm>
              <a:off x="1813" y="1454"/>
              <a:ext cx="250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Теоретические занятия</a:t>
              </a:r>
              <a:endParaRPr lang="en-US" sz="28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3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/>
                <a:t>4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35113" y="1760538"/>
            <a:ext cx="5105400" cy="555625"/>
            <a:chOff x="1248" y="2030"/>
            <a:chExt cx="3216" cy="350"/>
          </a:xfrm>
        </p:grpSpPr>
        <p:sp>
          <p:nvSpPr>
            <p:cNvPr id="16406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7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alt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1905" y="2044"/>
              <a:ext cx="2124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Практическая игра</a:t>
              </a:r>
              <a:endPara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9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/>
                <a:t>1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387475" y="2478088"/>
            <a:ext cx="7577138" cy="619125"/>
            <a:chOff x="1248" y="2600"/>
            <a:chExt cx="4773" cy="390"/>
          </a:xfrm>
        </p:grpSpPr>
        <p:sp>
          <p:nvSpPr>
            <p:cNvPr id="1640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alt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1632" y="2600"/>
              <a:ext cx="4389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Шахматные задачи, комбинации и этюды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/>
                <a:t>2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311275" y="3427413"/>
            <a:ext cx="7912100" cy="555625"/>
            <a:chOff x="1248" y="3230"/>
            <a:chExt cx="4984" cy="350"/>
          </a:xfrm>
        </p:grpSpPr>
        <p:sp>
          <p:nvSpPr>
            <p:cNvPr id="16398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9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alt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1659" y="3250"/>
              <a:ext cx="4573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Дидактические игры, игровые упражнения</a:t>
              </a:r>
              <a:endPara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1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/>
                <a:t>3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362075" y="4927600"/>
            <a:ext cx="7070725" cy="588963"/>
            <a:chOff x="1248" y="3230"/>
            <a:chExt cx="4454" cy="371"/>
          </a:xfrm>
        </p:grpSpPr>
        <p:sp>
          <p:nvSpPr>
            <p:cNvPr id="16394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95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altLang="ru-RU"/>
            </a:p>
          </p:txBody>
        </p:sp>
        <p:sp>
          <p:nvSpPr>
            <p:cNvPr id="101" name="Text Box 25"/>
            <p:cNvSpPr txBox="1">
              <a:spLocks noChangeArrowheads="1"/>
            </p:cNvSpPr>
            <p:nvPr/>
          </p:nvSpPr>
          <p:spPr bwMode="gray">
            <a:xfrm>
              <a:off x="1799" y="3271"/>
              <a:ext cx="3903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турнирах и соревнова</a:t>
              </a:r>
              <a:r>
                <a:rPr lang="ru-RU" sz="2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ниях</a:t>
              </a:r>
              <a:endPara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97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/>
                <a:t>5</a:t>
              </a:r>
            </a:p>
          </p:txBody>
        </p:sp>
      </p:grpSp>
      <p:pic>
        <p:nvPicPr>
          <p:cNvPr id="16392" name="Picture 5" descr="C:\Users\Владимирова\Desktop\shakhmaty-animatsionnaya-kartinka-00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188" y="266700"/>
            <a:ext cx="111442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" descr="C:\Documents and Settings\Admin\Рабочий стол\Шахматы\Картинки\1501957ywkikh8gc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0"/>
            <a:ext cx="247332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27584" y="620688"/>
            <a:ext cx="7239000" cy="8423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Приоритетные формы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воспитательно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деятельности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592" y="1556792"/>
            <a:ext cx="7488237" cy="18722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Деятельность объединений по научным интересам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Волонтёрское движение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Проектная деятельность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Фестивальное движение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http://womenmag.ru/forpics/2010/11/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132856"/>
            <a:ext cx="864096" cy="1258392"/>
          </a:xfrm>
          <a:prstGeom prst="rect">
            <a:avLst/>
          </a:prstGeom>
          <a:noFill/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331640" y="3645024"/>
            <a:ext cx="6840760" cy="223224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b="1" i="1" dirty="0"/>
          </a:p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Обеспечивают: </a:t>
            </a:r>
          </a:p>
          <a:p>
            <a:pPr>
              <a:buFont typeface="Arial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мажорный тон, </a:t>
            </a:r>
          </a:p>
          <a:p>
            <a:pPr>
              <a:buFont typeface="Arial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игровую инструментовку, </a:t>
            </a:r>
          </a:p>
          <a:p>
            <a:pPr>
              <a:buFont typeface="Arial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вариативность и событийность воспитательного процесса,</a:t>
            </a:r>
          </a:p>
          <a:p>
            <a:pPr>
              <a:buFont typeface="Arial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расширение пространства социального творчества, </a:t>
            </a:r>
          </a:p>
          <a:p>
            <a:pPr>
              <a:buFont typeface="Arial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формирование позитивного социального опыта.</a:t>
            </a:r>
          </a:p>
          <a:p>
            <a:endParaRPr lang="ru-RU" sz="1400" dirty="0">
              <a:solidFill>
                <a:schemeClr val="folHlink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139952" y="3284984"/>
            <a:ext cx="576064" cy="28803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250825" y="487363"/>
            <a:ext cx="86868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                    </a:t>
            </a:r>
            <a:r>
              <a:rPr lang="en-US" altLang="ru-RU" b="1" dirty="0" smtClean="0">
                <a:solidFill>
                  <a:srgbClr val="C00000"/>
                </a:solidFill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</a:rPr>
              <a:t>Фестиваль Дружбы</a:t>
            </a:r>
          </a:p>
        </p:txBody>
      </p:sp>
      <p:pic>
        <p:nvPicPr>
          <p:cNvPr id="10243" name="Picture 2" descr="C:\Users\user\Desktop\Классное руководство\фото класса 16-17 гг\фестиваль Дружбы\IMG_3578.JPG"/>
          <p:cNvPicPr>
            <a:picLocks noChangeAspect="1" noChangeArrowheads="1"/>
          </p:cNvPicPr>
          <p:nvPr/>
        </p:nvPicPr>
        <p:blipFill>
          <a:blip r:embed="rId2" cstate="print"/>
          <a:srcRect b="16057"/>
          <a:stretch>
            <a:fillRect/>
          </a:stretch>
        </p:blipFill>
        <p:spPr bwMode="auto">
          <a:xfrm>
            <a:off x="5004047" y="3789038"/>
            <a:ext cx="3096345" cy="19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Users\user\Desktop\Классное руководство\фото класса 16-17 гг\фестиваль Дружбы\IMG_3595.JPG"/>
          <p:cNvPicPr>
            <a:picLocks noChangeAspect="1" noChangeArrowheads="1"/>
          </p:cNvPicPr>
          <p:nvPr/>
        </p:nvPicPr>
        <p:blipFill>
          <a:blip r:embed="rId3" cstate="print"/>
          <a:srcRect b="15854"/>
          <a:stretch>
            <a:fillRect/>
          </a:stretch>
        </p:blipFill>
        <p:spPr bwMode="auto">
          <a:xfrm>
            <a:off x="5220072" y="1196752"/>
            <a:ext cx="338931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8" descr="D:\мои документы\Мои рисунки\2017-2018\3 день фестиваля\DSC08284.JPG"/>
          <p:cNvPicPr>
            <a:picLocks noChangeAspect="1" noChangeArrowheads="1"/>
          </p:cNvPicPr>
          <p:nvPr/>
        </p:nvPicPr>
        <p:blipFill>
          <a:blip r:embed="rId4" cstate="print"/>
          <a:srcRect l="15717" t="37555" r="15524" b="14410"/>
          <a:stretch>
            <a:fillRect/>
          </a:stretch>
        </p:blipFill>
        <p:spPr bwMode="auto">
          <a:xfrm>
            <a:off x="827584" y="1340768"/>
            <a:ext cx="40846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9" descr="H:\1 день фестиваля 2017\DSC08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7" y="3717032"/>
            <a:ext cx="3240361" cy="194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04664"/>
            <a:ext cx="7488832" cy="590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996666"/>
              </a:buClr>
              <a:buSzPct val="80000"/>
              <a:defRPr/>
            </a:pPr>
            <a:r>
              <a:rPr lang="en-US" altLang="ru-RU" sz="3600" b="1" kern="0" dirty="0">
                <a:solidFill>
                  <a:schemeClr val="accent2">
                    <a:lumMod val="25000"/>
                  </a:schemeClr>
                </a:solidFill>
                <a:latin typeface="Arial"/>
              </a:rPr>
              <a:t> </a:t>
            </a:r>
            <a:r>
              <a:rPr lang="ru-RU" altLang="ru-RU" sz="3600" b="1" kern="0" dirty="0">
                <a:solidFill>
                  <a:srgbClr val="C00000"/>
                </a:solidFill>
                <a:latin typeface="Arial"/>
              </a:rPr>
              <a:t>Математический фестиваль </a:t>
            </a:r>
          </a:p>
        </p:txBody>
      </p:sp>
      <p:pic>
        <p:nvPicPr>
          <p:cNvPr id="11267" name="Picture 2" descr="http://nschool2.ucoz.ru/_tbkp/fotografiya/matematika_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1" y="3860800"/>
            <a:ext cx="3240484" cy="223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6" descr="C:\Users\User\Desktop\рабочий стол\видео\2016-2017\фото математический фестиваль\DSC07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3533775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7" descr="C:\Users\User\Desktop\рабочий стол\видео\2016-2017\фото математический фестиваль\DSC07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933056"/>
            <a:ext cx="2952948" cy="221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8" descr="C:\Users\User\Desktop\рабочий стол\видео\2016-2017\фото математический фестиваль\DSC07094.JPG"/>
          <p:cNvPicPr>
            <a:picLocks noChangeAspect="1" noChangeArrowheads="1"/>
          </p:cNvPicPr>
          <p:nvPr/>
        </p:nvPicPr>
        <p:blipFill>
          <a:blip r:embed="rId5" cstate="print"/>
          <a:srcRect t="23103"/>
          <a:stretch>
            <a:fillRect/>
          </a:stretch>
        </p:blipFill>
        <p:spPr bwMode="auto">
          <a:xfrm>
            <a:off x="4644008" y="1124744"/>
            <a:ext cx="39608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827584" y="404664"/>
            <a:ext cx="770485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</a:rPr>
              <a:t> Фестиваль</a:t>
            </a:r>
          </a:p>
          <a:p>
            <a:pPr algn="ctr"/>
            <a:r>
              <a:rPr lang="ru-RU" altLang="ru-RU" sz="2800" b="1" dirty="0">
                <a:solidFill>
                  <a:srgbClr val="C00000"/>
                </a:solidFill>
              </a:rPr>
              <a:t>“</a:t>
            </a:r>
            <a:r>
              <a:rPr lang="ru-RU" altLang="ru-RU" sz="2800" b="1" dirty="0" err="1">
                <a:solidFill>
                  <a:srgbClr val="C00000"/>
                </a:solidFill>
              </a:rPr>
              <a:t>Креативность</a:t>
            </a:r>
            <a:r>
              <a:rPr lang="ru-RU" altLang="ru-RU" sz="2800" b="1" dirty="0">
                <a:solidFill>
                  <a:srgbClr val="C00000"/>
                </a:solidFill>
              </a:rPr>
              <a:t>. Творчество. Мышление”</a:t>
            </a:r>
            <a:endParaRPr lang="ru-RU" altLang="ru-RU" sz="2800" dirty="0">
              <a:solidFill>
                <a:srgbClr val="C00000"/>
              </a:solidFill>
            </a:endParaRPr>
          </a:p>
        </p:txBody>
      </p:sp>
      <p:pic>
        <p:nvPicPr>
          <p:cNvPr id="12291" name="Рисунок 5" descr="F:\2 Ломоносов\фото\SAM_6296.JPG"/>
          <p:cNvPicPr>
            <a:picLocks noChangeAspect="1" noChangeArrowheads="1"/>
          </p:cNvPicPr>
          <p:nvPr/>
        </p:nvPicPr>
        <p:blipFill>
          <a:blip r:embed="rId2" cstate="print"/>
          <a:srcRect b="6647"/>
          <a:stretch>
            <a:fillRect/>
          </a:stretch>
        </p:blipFill>
        <p:spPr bwMode="auto">
          <a:xfrm>
            <a:off x="971600" y="1484784"/>
            <a:ext cx="35274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6" descr="D:\мои документы\Мои рисунки\2016-2017\Фестиваль Погружение\SAM_8417.JPG"/>
          <p:cNvPicPr>
            <a:picLocks noChangeAspect="1" noChangeArrowheads="1"/>
          </p:cNvPicPr>
          <p:nvPr/>
        </p:nvPicPr>
        <p:blipFill>
          <a:blip r:embed="rId3" cstate="print"/>
          <a:srcRect l="9631" r="3966"/>
          <a:stretch>
            <a:fillRect/>
          </a:stretch>
        </p:blipFill>
        <p:spPr bwMode="auto">
          <a:xfrm>
            <a:off x="1907704" y="3933056"/>
            <a:ext cx="2736304" cy="237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7" descr="D:\мои документы\Мои рисунки\2016-2017\Фестиваль Погружение\SAM_8399.JPG"/>
          <p:cNvPicPr>
            <a:picLocks noChangeAspect="1" noChangeArrowheads="1"/>
          </p:cNvPicPr>
          <p:nvPr/>
        </p:nvPicPr>
        <p:blipFill>
          <a:blip r:embed="rId4" cstate="print"/>
          <a:srcRect l="17526" r="4099" b="8315"/>
          <a:stretch>
            <a:fillRect/>
          </a:stretch>
        </p:blipFill>
        <p:spPr bwMode="auto">
          <a:xfrm>
            <a:off x="4860032" y="3933056"/>
            <a:ext cx="2808312" cy="242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8" descr="D:\мои документы\Мои рисунки\2016-2017\Фестиваль Погружение\SAM_8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484313"/>
            <a:ext cx="3581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</a:rPr>
              <a:t>Фестиваль робототехники</a:t>
            </a:r>
          </a:p>
        </p:txBody>
      </p:sp>
      <p:pic>
        <p:nvPicPr>
          <p:cNvPr id="14339" name="Picture 2" descr="C:\Users\USER\Desktop\ehtap_sorevnovani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268760"/>
            <a:ext cx="3371850" cy="2592388"/>
          </a:xfrm>
          <a:noFill/>
        </p:spPr>
      </p:pic>
      <p:pic>
        <p:nvPicPr>
          <p:cNvPr id="14340" name="Picture 4" descr="C:\Users\USER\Desktop\robototekhnik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29527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4" descr="F:\роботы, видеоконференция\DSC05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61048"/>
            <a:ext cx="37941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5" descr="D:\мои документы\Мои рисунки\2016-2017\област парад собрание посадка лип\род собрание\DSC07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0322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403350" y="692695"/>
            <a:ext cx="68421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/>
              <a:t>ТИПОЛОГИЯ </a:t>
            </a:r>
            <a:r>
              <a:rPr lang="ru-RU" altLang="ru-RU" sz="2000" b="1" dirty="0"/>
              <a:t>ВОСПИТАТЕЛЬНОЙ СИСТЕМЫ </a:t>
            </a:r>
            <a:endParaRPr lang="ru-RU" altLang="ru-RU" sz="2000" dirty="0"/>
          </a:p>
          <a:p>
            <a:pPr algn="ctr"/>
            <a:r>
              <a:rPr lang="ru-RU" altLang="ru-RU" sz="2000" b="1" dirty="0" smtClean="0"/>
              <a:t>ГБОУ </a:t>
            </a:r>
            <a:r>
              <a:rPr lang="ru-RU" altLang="ru-RU" sz="2000" b="1" dirty="0"/>
              <a:t>СОШ №2 г. Нефтегорска</a:t>
            </a:r>
            <a:endParaRPr lang="ru-RU" altLang="ru-RU" sz="2000" dirty="0"/>
          </a:p>
          <a:p>
            <a:endParaRPr lang="ru-RU" altLang="ru-RU" sz="4800" b="1" dirty="0">
              <a:solidFill>
                <a:srgbClr val="000066"/>
              </a:solidFill>
            </a:endParaRP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539552" y="1484784"/>
            <a:ext cx="82153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altLang="ru-RU" sz="2000" b="1"/>
              <a:t>Типология воспитательной системы: </a:t>
            </a:r>
            <a:r>
              <a:rPr lang="ru-RU" altLang="ru-RU" sz="2000"/>
              <a:t>воспитательная система рационально-познавательной ориентации. </a:t>
            </a:r>
            <a:r>
              <a:rPr lang="ru-RU" altLang="ru-RU" sz="2000" dirty="0"/>
              <a:t>В основе лежит комплекс приоритетных ценностей: </a:t>
            </a:r>
            <a:r>
              <a:rPr lang="ru-RU" altLang="ru-RU" sz="2000" i="1" dirty="0"/>
              <a:t>знание; познание; истина; интеллект, разум; наука.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altLang="ru-RU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altLang="ru-RU" sz="2000" b="1" dirty="0"/>
              <a:t>Воспитание</a:t>
            </a:r>
            <a:r>
              <a:rPr lang="ru-RU" altLang="ru-RU" sz="2000" dirty="0"/>
              <a:t> трактуется как процесс развития интеллектуальной сферы воспитанников школы через передачу полезной информации и освоение навыков решения проблем различной степени сложности.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altLang="ru-RU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altLang="ru-RU" sz="2000" b="1" dirty="0"/>
              <a:t>Цель</a:t>
            </a:r>
            <a:r>
              <a:rPr lang="ru-RU" altLang="ru-RU" sz="2000" dirty="0"/>
              <a:t>: создание условий для перехода образовательного учреждения в режим развития воспитательной системы, основанной на ценности знания и связанных с ним других ценностей духовно-нравственной ориентации.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350" y="404813"/>
            <a:ext cx="56530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 kern="0" dirty="0">
                <a:solidFill>
                  <a:srgbClr val="C00000"/>
                </a:solidFill>
                <a:latin typeface="Arial"/>
              </a:rPr>
              <a:t>Фестиваль «Город мастеров»</a:t>
            </a:r>
            <a:r>
              <a:rPr lang="ru-RU" altLang="ru-RU" sz="2800" b="1" kern="0" dirty="0">
                <a:latin typeface="Arial"/>
              </a:rPr>
              <a:t> </a:t>
            </a:r>
            <a:endParaRPr lang="ru-RU" sz="2800" dirty="0"/>
          </a:p>
        </p:txBody>
      </p:sp>
      <p:pic>
        <p:nvPicPr>
          <p:cNvPr id="15363" name="Рисунок 5" descr="C:\Users\User\Desktop\рабочий стол\школа\видео и фото\город мастеров\DSC03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484313"/>
            <a:ext cx="34559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5" descr="C:\Users\User\Desktop\рабочий стол\видео\2016-2017\город мастеров\DSC06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292600"/>
            <a:ext cx="36734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C:\Users\User\Desktop\рабочий стол\видео\2016-2017\город мастеров\IMG_20161102_142612.jpg"/>
          <p:cNvPicPr>
            <a:picLocks noChangeAspect="1" noChangeArrowheads="1"/>
          </p:cNvPicPr>
          <p:nvPr/>
        </p:nvPicPr>
        <p:blipFill>
          <a:blip r:embed="rId4" cstate="print"/>
          <a:srcRect l="4076" t="5345" r="12880" b="19827"/>
          <a:stretch>
            <a:fillRect/>
          </a:stretch>
        </p:blipFill>
        <p:spPr bwMode="auto">
          <a:xfrm>
            <a:off x="5003800" y="4365625"/>
            <a:ext cx="34528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7" descr="C:\Users\User\Desktop\рабочий стол\видео\2016-2017\город мастеров\DSC06187.JPG"/>
          <p:cNvPicPr>
            <a:picLocks noChangeAspect="1" noChangeArrowheads="1"/>
          </p:cNvPicPr>
          <p:nvPr/>
        </p:nvPicPr>
        <p:blipFill>
          <a:blip r:embed="rId5" cstate="print"/>
          <a:srcRect r="33183"/>
          <a:stretch>
            <a:fillRect/>
          </a:stretch>
        </p:blipFill>
        <p:spPr bwMode="auto">
          <a:xfrm>
            <a:off x="1042988" y="1412875"/>
            <a:ext cx="30972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ВОСПИТЫВАЮЩЕЕ ПРОСТРАНСТВО</a:t>
            </a:r>
            <a:endParaRPr lang="ru-RU" altLang="ru-RU" sz="3600" dirty="0" smtClean="0"/>
          </a:p>
        </p:txBody>
      </p:sp>
      <p:sp>
        <p:nvSpPr>
          <p:cNvPr id="23555" name="Прямоугольник 1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924800" cy="1762125"/>
          </a:xfr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ru-RU" sz="2400" b="1" smtClean="0">
                <a:latin typeface="Times New Roman" pitchFamily="18" charset="0"/>
                <a:cs typeface="Arial" charset="0"/>
              </a:rPr>
              <a:t>1) </a:t>
            </a:r>
            <a:r>
              <a:rPr lang="ru-RU" altLang="ru-RU" sz="2400" b="1" smtClean="0">
                <a:latin typeface="Times New Roman" pitchFamily="18" charset="0"/>
                <a:cs typeface="Arial" charset="0"/>
              </a:rPr>
              <a:t>эстетизация пространства школьного помещения и пришкольной территории;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ru-RU" sz="2400" b="1" smtClean="0">
                <a:latin typeface="Times New Roman" pitchFamily="18" charset="0"/>
                <a:cs typeface="Arial" charset="0"/>
              </a:rPr>
              <a:t>2) </a:t>
            </a:r>
            <a:r>
              <a:rPr lang="ru-RU" altLang="ru-RU" sz="2400" b="1" smtClean="0">
                <a:latin typeface="Times New Roman" pitchFamily="18" charset="0"/>
                <a:cs typeface="Arial" charset="0"/>
              </a:rPr>
              <a:t>создание зон развития воспитанников.</a:t>
            </a:r>
          </a:p>
        </p:txBody>
      </p:sp>
      <p:pic>
        <p:nvPicPr>
          <p:cNvPr id="4" name="Рисунок 3" descr="F:\DCIM\101MSDCF\DSC08824.JPG"/>
          <p:cNvPicPr>
            <a:picLocks noChangeAspect="1" noChangeArrowheads="1"/>
          </p:cNvPicPr>
          <p:nvPr/>
        </p:nvPicPr>
        <p:blipFill>
          <a:blip r:embed="rId2" cstate="print"/>
          <a:srcRect t="12128" b="3191"/>
          <a:stretch>
            <a:fillRect/>
          </a:stretch>
        </p:blipFill>
        <p:spPr bwMode="auto">
          <a:xfrm>
            <a:off x="468313" y="3335338"/>
            <a:ext cx="38655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 descr="F:\DCIM\101MSDCF\DSC08826.JPG"/>
          <p:cNvPicPr>
            <a:picLocks noChangeAspect="1" noChangeArrowheads="1"/>
          </p:cNvPicPr>
          <p:nvPr/>
        </p:nvPicPr>
        <p:blipFill>
          <a:blip r:embed="rId3" cstate="print"/>
          <a:srcRect l="15569" t="5571" r="8534" b="4399"/>
          <a:stretch>
            <a:fillRect/>
          </a:stretch>
        </p:blipFill>
        <p:spPr bwMode="auto">
          <a:xfrm>
            <a:off x="5292725" y="3343275"/>
            <a:ext cx="33845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1MSDCF\DSC08841.JPG"/>
          <p:cNvPicPr>
            <a:picLocks noChangeAspect="1" noChangeArrowheads="1"/>
          </p:cNvPicPr>
          <p:nvPr/>
        </p:nvPicPr>
        <p:blipFill>
          <a:blip r:embed="rId4" cstate="print"/>
          <a:srcRect l="18257" t="19110" r="13329" b="19896"/>
          <a:stretch>
            <a:fillRect/>
          </a:stretch>
        </p:blipFill>
        <p:spPr bwMode="auto">
          <a:xfrm>
            <a:off x="467544" y="3356992"/>
            <a:ext cx="41910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1-3.userapi.com/c840534/v840534900/5f603/ZKoF9Qcuq3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84263"/>
            <a:ext cx="84486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44408" cy="534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-17140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Аллея выпускников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1033" y="620688"/>
            <a:ext cx="8712967" cy="170994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750"/>
              </a:spcAft>
              <a:buNone/>
            </a:pP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Пройдись по залам школьного музея,</a:t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Навстречу с прошлым поспеши,</a:t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перед памятью благоговея,</a:t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Экскурсию неспешно соверши.</a:t>
            </a:r>
            <a:endParaRPr lang="ru-RU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Хайрулина\Desktop\МУЗЕЙ ШКОЛЫ\IMG_6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Хайрулина\Desktop\МУЗЕЙ ШКОЛЫ\IMG_6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33256" y="-1313284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Хайрулина\Desktop\МУЗЕЙ ШКОЛЫ\IMG_6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4008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67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айрулина\Desktop\МУЗЕЙ ШКОЛЫ\IMG_6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Хайрулина\Desktop\МУЗЕЙ ШКОЛЫ\IMG_6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33256" y="-1313284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Хайрулина\Desktop\МУЗЕЙ ШКОЛЫ\фотос выставки\фотос выставки\IMG_66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7" r="5854"/>
          <a:stretch/>
        </p:blipFill>
        <p:spPr bwMode="auto">
          <a:xfrm>
            <a:off x="4860032" y="3886886"/>
            <a:ext cx="41605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Хайрулина\Desktop\МУЗЕЙ ШКОЛЫ\фотос выставки\фотос выставки\IMG_6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55"/>
          <a:stretch/>
        </p:blipFill>
        <p:spPr bwMode="auto">
          <a:xfrm>
            <a:off x="77798" y="836712"/>
            <a:ext cx="464050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Хайрулина\Desktop\МУЗЕЙ ШКОЛЫ\фотос выставки\фотос выставки\IMG_66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39" r="-1"/>
          <a:stretch/>
        </p:blipFill>
        <p:spPr bwMode="auto">
          <a:xfrm>
            <a:off x="4788024" y="836712"/>
            <a:ext cx="41959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Хайрулина\Desktop\МУЗЕЙ ШКОЛЫ\фотос выставки\фотос выставки\IMG_66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8"/>
          <a:stretch/>
        </p:blipFill>
        <p:spPr bwMode="auto">
          <a:xfrm>
            <a:off x="77798" y="3886886"/>
            <a:ext cx="46531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179513" y="0"/>
            <a:ext cx="8964487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Экскурсия по страницам школьного музея</a:t>
            </a:r>
            <a:endParaRPr kumimoji="0" lang="ru-RU" sz="32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9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Художественная галерея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80227-155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846"/>
          <a:stretch>
            <a:fillRect/>
          </a:stretch>
        </p:blipFill>
        <p:spPr>
          <a:xfrm>
            <a:off x="323528" y="2060848"/>
            <a:ext cx="8620506" cy="4323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79388" y="-171400"/>
            <a:ext cx="8964612" cy="808038"/>
          </a:xfrm>
        </p:spPr>
        <p:txBody>
          <a:bodyPr/>
          <a:lstStyle/>
          <a:p>
            <a:r>
              <a:rPr lang="ru-RU" alt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Лаборатория чудес</a:t>
            </a:r>
          </a:p>
        </p:txBody>
      </p:sp>
      <p:pic>
        <p:nvPicPr>
          <p:cNvPr id="10244" name="Picture 9" descr="https://pp.userapi.com/c847020/v847020075/51e0d/GlC73W4CX1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990135" cy="299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https://pp.userapi.com/c831109/v831109075/101812/6eG3zRt79Y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004257" cy="30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https://pp.userapi.com/c834101/v834101075/14278f/Zr0z5GgrOM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69060"/>
            <a:ext cx="3851920" cy="28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s://pp.userapi.com/c847216/v847216075/4edac/WCGkF6D9Jk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95672"/>
            <a:ext cx="3815854" cy="28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110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692696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Традиционные общешкольные дела распределены по тематическим</a:t>
            </a:r>
            <a:r>
              <a:rPr lang="en-US" alt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периодам учебного года:</a:t>
            </a:r>
            <a:endParaRPr lang="en-US" altLang="ru-RU" sz="2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сентябрь 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alt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Фестиваль Дружбы </a:t>
            </a:r>
            <a:endParaRPr lang="ru-RU" altLang="ru-RU" sz="2400" b="1" i="1" dirty="0" smtClean="0">
              <a:solidFill>
                <a:schemeClr val="accent6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октябрь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alt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Праздник школы </a:t>
            </a:r>
            <a:endParaRPr lang="ru-RU" altLang="ru-RU" sz="2400" b="1" i="1" dirty="0" smtClean="0">
              <a:solidFill>
                <a:schemeClr val="accent5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ноябр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 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Фестиваль Город мастеров</a:t>
            </a:r>
            <a:endParaRPr lang="ru-RU" altLang="ru-RU" sz="2400" b="1" i="1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декабрь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alt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Новогодний калейдоскоп</a:t>
            </a:r>
            <a:endParaRPr lang="ru-RU" altLang="ru-RU" sz="2400" b="1" i="1" dirty="0" smtClean="0"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январь –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Стань школьной звездой</a:t>
            </a:r>
            <a:endParaRPr lang="ru-RU" altLang="ru-RU" sz="2400" b="1" i="1" dirty="0" smtClean="0">
              <a:solidFill>
                <a:srgbClr val="7030A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февраль 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Патриотический марафон</a:t>
            </a:r>
            <a:endParaRPr lang="ru-RU" altLang="ru-RU" sz="2400" b="1" i="1" dirty="0" smtClean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март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Интеллектуальный марафон</a:t>
            </a:r>
            <a:endParaRPr lang="ru-RU" altLang="ru-RU" sz="2400" b="1" i="1" dirty="0" smtClean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апрель -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altLang="ru-RU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Весенняя Неделя Добра</a:t>
            </a:r>
            <a:endParaRPr lang="ru-RU" altLang="ru-RU" sz="2400" b="1" i="1" dirty="0" smtClean="0">
              <a:solidFill>
                <a:srgbClr val="00B05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tabLst>
                <a:tab pos="685800" algn="l"/>
              </a:tabLst>
            </a:pPr>
            <a:r>
              <a:rPr lang="ru-RU" alt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 </a:t>
            </a:r>
            <a:r>
              <a:rPr lang="ru-RU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alt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Страна </a:t>
            </a:r>
            <a:r>
              <a:rPr lang="ru-RU" altLang="ru-RU" sz="2400" b="1" i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БезОпасности</a:t>
            </a:r>
            <a:endParaRPr lang="ru-RU" altLang="ru-RU" sz="2400" b="1" i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2286000" y="1949450"/>
            <a:ext cx="45720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4" name="Прямоугольник 2"/>
          <p:cNvSpPr>
            <a:spLocks noChangeArrowheads="1"/>
          </p:cNvSpPr>
          <p:nvPr/>
        </p:nvSpPr>
        <p:spPr bwMode="auto">
          <a:xfrm>
            <a:off x="255588" y="1055688"/>
            <a:ext cx="25876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Тема:                          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endParaRPr lang="ru-RU"/>
          </a:p>
        </p:txBody>
      </p:sp>
      <p:pic>
        <p:nvPicPr>
          <p:cNvPr id="5125" name="Picture 14" descr="C:\Users\дом\Desktop\IMG_20180130_075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6843713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Интеллектуальный </a:t>
            </a:r>
            <a:r>
              <a:rPr lang="ru-RU" alt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игромир</a:t>
            </a:r>
            <a:endParaRPr lang="ru-RU" altLang="ru-RU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student\Desktop\ФОТО ПРОЕКТ\Фото проект\20180212_133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79930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Уголок юного пешехода</a:t>
            </a:r>
            <a:endParaRPr lang="ru-RU" altLang="ru-RU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499992" y="836712"/>
            <a:ext cx="3672408" cy="1143000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Музея книги</a:t>
            </a:r>
          </a:p>
        </p:txBody>
      </p:sp>
      <p:pic>
        <p:nvPicPr>
          <p:cNvPr id="8195" name="Picture 2" descr="https://pp.userapi.com/c824701/v824701932/d122a/V0H4lbQqe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319587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5153" name="Object 1"/>
          <p:cNvGraphicFramePr>
            <a:graphicFrameLocks noChangeAspect="1"/>
          </p:cNvGraphicFramePr>
          <p:nvPr/>
        </p:nvGraphicFramePr>
        <p:xfrm>
          <a:off x="3554812" y="2636912"/>
          <a:ext cx="5589188" cy="4221088"/>
        </p:xfrm>
        <a:graphic>
          <a:graphicData uri="http://schemas.openxmlformats.org/presentationml/2006/ole">
            <p:oleObj spid="_x0000_s305153" name="Слайд" r:id="rId4" imgW="4570551" imgH="3427315" progId="PowerPoint.Slide.12">
              <p:embed/>
            </p:oleObj>
          </a:graphicData>
        </a:graphic>
      </p:graphicFrame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9814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733800"/>
            <a:ext cx="7543800" cy="2209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endParaRPr lang="ru-RU" sz="1600" dirty="0" smtClean="0">
              <a:latin typeface="+mj-lt"/>
            </a:endParaRPr>
          </a:p>
        </p:txBody>
      </p:sp>
      <p:pic>
        <p:nvPicPr>
          <p:cNvPr id="4098" name="Picture 2" descr="E:\шахматы\IMG_9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737"/>
            <a:ext cx="4800600" cy="3314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шахматы\IMG_9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0400" y="2218141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шахматы\IMG_9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2732965"/>
            <a:ext cx="5477301" cy="4107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0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выбираю шахматы!</a:t>
            </a:r>
          </a:p>
        </p:txBody>
      </p:sp>
    </p:spTree>
    <p:extLst>
      <p:ext uri="{BB962C8B-B14F-4D97-AF65-F5344CB8AC3E}">
        <p14:creationId xmlns="" xmlns:p14="http://schemas.microsoft.com/office/powerpoint/2010/main" val="4585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0"/>
            <a:ext cx="7620000" cy="703997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</a:rPr>
              <a:t>Я выбираю шахматы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733800"/>
            <a:ext cx="7543800" cy="2209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endParaRPr lang="ru-RU" sz="1600" dirty="0" smtClean="0">
              <a:latin typeface="+mj-lt"/>
            </a:endParaRPr>
          </a:p>
        </p:txBody>
      </p:sp>
      <p:pic>
        <p:nvPicPr>
          <p:cNvPr id="5122" name="Picture 2" descr="E:\шахматы\IMG_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шахматы\IMG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8128" y="2320309"/>
            <a:ext cx="4673600" cy="429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908720"/>
            <a:ext cx="33390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>
                    <a:lumMod val="50000"/>
                  </a:srgbClr>
                </a:solidFill>
                <a:latin typeface="Times New Roman"/>
                <a:ea typeface="Times New Roman"/>
              </a:rPr>
              <a:t>Разработка </a:t>
            </a:r>
            <a:r>
              <a:rPr lang="ru-RU" sz="2800" b="1" dirty="0" smtClean="0">
                <a:solidFill>
                  <a:srgbClr val="FF0000">
                    <a:lumMod val="50000"/>
                  </a:srgbClr>
                </a:solidFill>
                <a:latin typeface="Times New Roman"/>
                <a:ea typeface="Times New Roman"/>
              </a:rPr>
              <a:t>эскизов</a:t>
            </a:r>
            <a:endParaRPr lang="en-US" sz="2800" b="1" dirty="0" smtClean="0">
              <a:solidFill>
                <a:srgbClr val="FF0000">
                  <a:lumMod val="50000"/>
                </a:srgbClr>
              </a:solidFill>
              <a:latin typeface="Times New Roman"/>
              <a:ea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>
                    <a:lumMod val="5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FF0000">
                    <a:lumMod val="50000"/>
                  </a:srgbClr>
                </a:solidFill>
                <a:latin typeface="Times New Roman"/>
                <a:ea typeface="Times New Roman"/>
              </a:rPr>
              <a:t>шахматных фигур</a:t>
            </a:r>
            <a:endParaRPr lang="ru-RU" sz="2800" b="1" dirty="0">
              <a:solidFill>
                <a:srgbClr val="FF0000">
                  <a:lumMod val="50000"/>
                </a:srgbClr>
              </a:solidFill>
            </a:endParaRPr>
          </a:p>
        </p:txBody>
      </p:sp>
      <p:pic>
        <p:nvPicPr>
          <p:cNvPr id="2050" name="Picture 2" descr="G:\шахматик\шахматы\IMG_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04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1363639" y="-192206"/>
            <a:ext cx="7772400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FF0000"/>
                </a:solidFill>
              </a:rPr>
              <a:t>Я выбираю шахматы</a:t>
            </a:r>
            <a:endParaRPr lang="ru-RU" sz="3800" dirty="0" smtClean="0">
              <a:solidFill>
                <a:srgbClr val="FF0000"/>
              </a:solidFill>
            </a:endParaRPr>
          </a:p>
        </p:txBody>
      </p:sp>
      <p:pic>
        <p:nvPicPr>
          <p:cNvPr id="6146" name="Picture 2" descr="E:\шахматы\IMG_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949"/>
            <a:ext cx="46482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шахматы\TRBB4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6712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шахматы\IMG_01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7649"/>
            <a:ext cx="4267200" cy="2800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шахматы\IMG_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20678"/>
            <a:ext cx="4564038" cy="2737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17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905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7030A0"/>
                </a:solidFill>
              </a:rPr>
              <a:t/>
            </a:r>
            <a:br>
              <a:rPr lang="en-US" sz="44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Я выбираю шахматы</a:t>
            </a:r>
            <a: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rgbClr val="FF0000"/>
                </a:solidFill>
                <a:ea typeface="Calibri"/>
                <a:cs typeface="Times New Roman"/>
              </a:rPr>
            </a:b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sz="3800" dirty="0" smtClean="0"/>
          </a:p>
        </p:txBody>
      </p:sp>
      <p:pic>
        <p:nvPicPr>
          <p:cNvPr id="5122" name="Picture 2" descr="G:\шахматик\шахматы\IMG_0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531"/>
            <a:ext cx="3028950" cy="403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шахматик\шахматы\IMG_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 descr="C:\Users\Пользователь\Desktop\шахматы\IMG_014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1"/>
            <a:ext cx="3886200" cy="2869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038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7030A0"/>
                </a:solidFill>
              </a:rPr>
              <a:t/>
            </a:r>
            <a:br>
              <a:rPr lang="en-US" sz="44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Мастер-класс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a typeface="Calibri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Calibri"/>
              </a:rPr>
              <a:t>на областном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a typeface="Calibri"/>
              </a:rPr>
              <a:t>семинаре 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sz="3800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шахматик\шахматы\IMG_0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шахматик\шахматы\IMG_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0792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39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18197"/>
            <a:ext cx="7772400" cy="1371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Мастер-класс в клубе выходного дня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Пользователь\AppData\Local\Microsoft\Windows\Temporary Internet Files\Content.Word\IMG_077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3"/>
            <a:ext cx="5566370" cy="346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75458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Пользователь\Desktop\выборы\IMG_077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07670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796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87624" y="1988840"/>
          <a:ext cx="6675015" cy="2682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34306"/>
                <a:gridCol w="1335003"/>
                <a:gridCol w="1335003"/>
                <a:gridCol w="1335003"/>
                <a:gridCol w="13357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Класс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Устойчиво- позитивное отношение.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Ситуативно-позитивное отношение.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Ситуативно-негативное отношение.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Устойчиво –негативное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отношение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11-е классы 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21%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58%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21%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10-е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60%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33%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highlight>
                            <a:srgbClr val="00FFFF"/>
                          </a:highlight>
                          <a:latin typeface="Times New Roman"/>
                          <a:ea typeface="Times New Roman"/>
                        </a:rPr>
                        <a:t>7%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9 –е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39%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49%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12%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8-е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57%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34%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9%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7-е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45%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49%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highlight>
                            <a:srgbClr val="00FFFF"/>
                          </a:highlight>
                          <a:latin typeface="Times New Roman"/>
                          <a:ea typeface="Times New Roman"/>
                        </a:rPr>
                        <a:t>6%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6-е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28%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60%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12%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5-е классы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41%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53%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/>
                          <a:ea typeface="Times New Roman"/>
                        </a:rPr>
                        <a:t>5%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>
                          <a:effectLst/>
                          <a:latin typeface="Times New Roman"/>
                          <a:ea typeface="Times New Roman"/>
                        </a:rPr>
                        <a:t>1%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</a:rPr>
                        <a:t>Итого :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42</a:t>
                      </a:r>
                      <a:r>
                        <a:rPr lang="ru-RU" sz="1600" b="1" i="1" dirty="0" smtClean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% (</a:t>
                      </a: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+</a:t>
                      </a: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%)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48%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10%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603" name="Объект 3"/>
          <p:cNvGraphicFramePr>
            <a:graphicFrameLocks/>
          </p:cNvGraphicFramePr>
          <p:nvPr/>
        </p:nvGraphicFramePr>
        <p:xfrm>
          <a:off x="1331913" y="4511675"/>
          <a:ext cx="6480175" cy="2589213"/>
        </p:xfrm>
        <a:graphic>
          <a:graphicData uri="http://schemas.openxmlformats.org/presentationml/2006/ole">
            <p:oleObj spid="_x0000_s289794" name="Диаграмма" r:id="rId3" imgW="8581941" imgH="3972010" progId="Excel.Sheet.8">
              <p:embed/>
            </p:oleObj>
          </a:graphicData>
        </a:graphic>
      </p:graphicFrame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611188" y="1412875"/>
            <a:ext cx="741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Отношение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знаниям</a:t>
            </a:r>
            <a:endParaRPr lang="ru-RU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48680"/>
            <a:ext cx="799306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Результаты, с которыми коллектив школы подошел  </a:t>
            </a:r>
            <a:endParaRPr lang="ru-RU" sz="2400" b="1" kern="0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 </a:t>
            </a:r>
            <a:r>
              <a:rPr lang="ru-RU" sz="24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3 году реализации проекта: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 УСПЕШНОЙ ЛИЧНОСТИ –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ШКОЛА  ДЕЯТЕЛЬНОСТИ!</a:t>
            </a:r>
            <a:endParaRPr lang="ru-RU" sz="2400" dirty="0"/>
          </a:p>
        </p:txBody>
      </p:sp>
      <p:pic>
        <p:nvPicPr>
          <p:cNvPr id="3" name="Рисунок 2" descr="http://newvv.net/images/stories/news/236850/2/zno_c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764704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ыноска со стрелкой вверх 3"/>
          <p:cNvSpPr>
            <a:spLocks noChangeArrowheads="1"/>
          </p:cNvSpPr>
          <p:nvPr/>
        </p:nvSpPr>
        <p:spPr bwMode="auto">
          <a:xfrm>
            <a:off x="683568" y="1916832"/>
            <a:ext cx="1656184" cy="2952328"/>
          </a:xfrm>
          <a:prstGeom prst="upArrowCallout">
            <a:avLst>
              <a:gd name="adj1" fmla="val 25000"/>
              <a:gd name="adj2" fmla="val 25000"/>
              <a:gd name="adj3" fmla="val 25426"/>
              <a:gd name="adj4" fmla="val 64977"/>
            </a:avLst>
          </a:prstGeom>
          <a:solidFill>
            <a:srgbClr val="00B0F0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Урочная деятельность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льный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потенциал урока)</a:t>
            </a:r>
          </a:p>
        </p:txBody>
      </p:sp>
      <p:sp>
        <p:nvSpPr>
          <p:cNvPr id="5" name="Выноска со стрелкой вверх 3"/>
          <p:cNvSpPr>
            <a:spLocks noChangeArrowheads="1"/>
          </p:cNvSpPr>
          <p:nvPr/>
        </p:nvSpPr>
        <p:spPr bwMode="auto">
          <a:xfrm>
            <a:off x="2699792" y="1988840"/>
            <a:ext cx="1800200" cy="3384376"/>
          </a:xfrm>
          <a:prstGeom prst="upArrowCallout">
            <a:avLst>
              <a:gd name="adj1" fmla="val 25000"/>
              <a:gd name="adj2" fmla="val 25000"/>
              <a:gd name="adj3" fmla="val 24515"/>
              <a:gd name="adj4" fmla="val 64977"/>
            </a:avLst>
          </a:prstGeom>
          <a:solidFill>
            <a:srgbClr val="00B050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Дополнитель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ное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образование,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КТД)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верх 5"/>
          <p:cNvSpPr>
            <a:spLocks noChangeArrowheads="1"/>
          </p:cNvSpPr>
          <p:nvPr/>
        </p:nvSpPr>
        <p:spPr bwMode="auto">
          <a:xfrm>
            <a:off x="4716016" y="1988840"/>
            <a:ext cx="1657324" cy="3393868"/>
          </a:xfrm>
          <a:prstGeom prst="upArrowCallout">
            <a:avLst>
              <a:gd name="adj1" fmla="val 25000"/>
              <a:gd name="adj2" fmla="val 25000"/>
              <a:gd name="adj3" fmla="val 27577"/>
              <a:gd name="adj4" fmla="val 64977"/>
            </a:avLst>
          </a:prstGeom>
          <a:solidFill>
            <a:srgbClr val="FFC000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Социально-значимая деятельность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(Соц. проекты, акции, профильные отряды)</a:t>
            </a:r>
            <a:endParaRPr lang="ru-RU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верх 5"/>
          <p:cNvSpPr>
            <a:spLocks noChangeArrowheads="1"/>
          </p:cNvSpPr>
          <p:nvPr/>
        </p:nvSpPr>
        <p:spPr bwMode="auto">
          <a:xfrm>
            <a:off x="6588224" y="2060848"/>
            <a:ext cx="1656183" cy="3312368"/>
          </a:xfrm>
          <a:prstGeom prst="upArrowCallout">
            <a:avLst>
              <a:gd name="adj1" fmla="val 25000"/>
              <a:gd name="adj2" fmla="val 25000"/>
              <a:gd name="adj3" fmla="val 27577"/>
              <a:gd name="adj4" fmla="val 64977"/>
            </a:avLst>
          </a:prstGeom>
          <a:solidFill>
            <a:schemeClr val="accent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Внешкольная деятельность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(Соц. пробы, практика, экскурсии, работа с семьей)</a:t>
            </a:r>
            <a:endParaRPr lang="ru-RU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015288" cy="503907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Результаты, с которыми коллектив школы подошел  </a:t>
            </a:r>
            <a:b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3 году реализации проекта:</a:t>
            </a:r>
            <a: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 b="1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684213" y="1412875"/>
            <a:ext cx="6408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в сфере развития: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0609537"/>
              </p:ext>
            </p:extLst>
          </p:nvPr>
        </p:nvGraphicFramePr>
        <p:xfrm>
          <a:off x="4932363" y="1670050"/>
          <a:ext cx="3240037" cy="1296924"/>
        </p:xfrm>
        <a:graphic>
          <a:graphicData uri="http://schemas.openxmlformats.org/drawingml/2006/table">
            <a:tbl>
              <a:tblPr/>
              <a:tblGrid>
                <a:gridCol w="1054806"/>
                <a:gridCol w="1056922"/>
                <a:gridCol w="1128309"/>
              </a:tblGrid>
              <a:tr h="70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39" name="Прямоугольник 5"/>
          <p:cNvSpPr>
            <a:spLocks noChangeArrowheads="1"/>
          </p:cNvSpPr>
          <p:nvPr/>
        </p:nvSpPr>
        <p:spPr bwMode="auto">
          <a:xfrm>
            <a:off x="485775" y="1844675"/>
            <a:ext cx="4179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Победители и призёры окружного этапа Всероссийской олимпиады школьников</a:t>
            </a:r>
            <a:endParaRPr lang="ru-RU" alt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0" name="Прямоугольник 6"/>
          <p:cNvSpPr>
            <a:spLocks noChangeArrowheads="1"/>
          </p:cNvSpPr>
          <p:nvPr/>
        </p:nvSpPr>
        <p:spPr bwMode="auto">
          <a:xfrm>
            <a:off x="523875" y="3092450"/>
            <a:ext cx="4103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Победители и призёры окружного этапа научной конференции обучающихся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8983337"/>
              </p:ext>
            </p:extLst>
          </p:nvPr>
        </p:nvGraphicFramePr>
        <p:xfrm>
          <a:off x="4932363" y="3105150"/>
          <a:ext cx="3240037" cy="1194435"/>
        </p:xfrm>
        <a:graphic>
          <a:graphicData uri="http://schemas.openxmlformats.org/drawingml/2006/table">
            <a:tbl>
              <a:tblPr/>
              <a:tblGrid>
                <a:gridCol w="1054806"/>
                <a:gridCol w="1056922"/>
                <a:gridCol w="1128309"/>
              </a:tblGrid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2017-2018 уч.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2" name="Прямоугольник 8"/>
          <p:cNvSpPr>
            <a:spLocks noChangeArrowheads="1"/>
          </p:cNvSpPr>
          <p:nvPr/>
        </p:nvSpPr>
        <p:spPr bwMode="auto">
          <a:xfrm>
            <a:off x="611188" y="422116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Победители и призёры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межокружной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предметной олимпиады младших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школьников «Путь к успеху»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5846568"/>
              </p:ext>
            </p:extLst>
          </p:nvPr>
        </p:nvGraphicFramePr>
        <p:xfrm>
          <a:off x="4932041" y="4505325"/>
          <a:ext cx="3240359" cy="1296924"/>
        </p:xfrm>
        <a:graphic>
          <a:graphicData uri="http://schemas.openxmlformats.org/drawingml/2006/table">
            <a:tbl>
              <a:tblPr/>
              <a:tblGrid>
                <a:gridCol w="1151084"/>
                <a:gridCol w="1080382"/>
                <a:gridCol w="1008893"/>
              </a:tblGrid>
              <a:tr h="70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69850"/>
            <a:ext cx="8229600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Созвездие</a:t>
            </a:r>
            <a:r>
              <a:rPr lang="en-US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IQ</a:t>
            </a:r>
            <a:endParaRPr lang="ru-RU" altLang="ru-RU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Рыбакова\Desktop\выставка\logo-small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43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C:\Users\Рыбакова\Desktop\выставка\kfXWBsbTd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836613"/>
            <a:ext cx="34528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C:\Users\Рыбакова\Desktop\выставка\kkoborpVPy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213"/>
            <a:ext cx="2411413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C:\Users\Рыбакова\Desktop\выставка\IMG_2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233988"/>
            <a:ext cx="2230437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Рыбакова\Desktop\выставка\IMG_2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6175"/>
            <a:ext cx="23320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C:\Users\Рыбакова\Desktop\выставка\IMG_26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146175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C:\Users\Рыбакова\Desktop\выставка\IMG_26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811463"/>
            <a:ext cx="30035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C:\Users\Рыбакова\Desktop\выставка\второй_день_Зарядка_Открытие_Кейсы-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8924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C:\Users\Рыбакова\Desktop\выставка\второй_день_Зарядка_Открытие_Кейсы-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284538"/>
            <a:ext cx="28924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 descr="C:\Users\Рыбакова\Downloads\IMG_26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5097463"/>
            <a:ext cx="22590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лево 1">
            <a:hlinkClick r:id="rId12" action="ppaction://hlinksldjump"/>
          </p:cNvPr>
          <p:cNvSpPr/>
          <p:nvPr/>
        </p:nvSpPr>
        <p:spPr>
          <a:xfrm>
            <a:off x="1452563" y="11113"/>
            <a:ext cx="977900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0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015288" cy="626517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Результаты, с которыми коллектив школы подошел  </a:t>
            </a:r>
            <a:b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3 году реализации проекта:</a:t>
            </a:r>
            <a: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 b="1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684213" y="1412875"/>
            <a:ext cx="6408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в сфере развития:</a:t>
            </a:r>
          </a:p>
        </p:txBody>
      </p:sp>
      <p:sp>
        <p:nvSpPr>
          <p:cNvPr id="27652" name="Прямоугольник 1"/>
          <p:cNvSpPr>
            <a:spLocks noChangeArrowheads="1"/>
          </p:cNvSpPr>
          <p:nvPr/>
        </p:nvSpPr>
        <p:spPr bwMode="auto">
          <a:xfrm>
            <a:off x="684213" y="1768475"/>
            <a:ext cx="75596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Результаты внеурочной деятельности обучающихся 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конкурсах творческой направленности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4258795"/>
              </p:ext>
            </p:extLst>
          </p:nvPr>
        </p:nvGraphicFramePr>
        <p:xfrm>
          <a:off x="827088" y="2492375"/>
          <a:ext cx="7345362" cy="1219200"/>
        </p:xfrm>
        <a:graphic>
          <a:graphicData uri="http://schemas.openxmlformats.org/drawingml/2006/table">
            <a:tbl>
              <a:tblPr/>
              <a:tblGrid>
                <a:gridCol w="1836737"/>
                <a:gridCol w="1835150"/>
                <a:gridCol w="1836738"/>
                <a:gridCol w="1836737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округ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 уч. год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 уч. год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9714542"/>
              </p:ext>
            </p:extLst>
          </p:nvPr>
        </p:nvGraphicFramePr>
        <p:xfrm>
          <a:off x="971550" y="4149725"/>
          <a:ext cx="7272338" cy="1355233"/>
        </p:xfrm>
        <a:graphic>
          <a:graphicData uri="http://schemas.openxmlformats.org/drawingml/2006/table">
            <a:tbl>
              <a:tblPr/>
              <a:tblGrid>
                <a:gridCol w="1830388"/>
                <a:gridCol w="1843087"/>
                <a:gridCol w="1844675"/>
                <a:gridCol w="1754188"/>
              </a:tblGrid>
              <a:tr h="22392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 уч. год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 уч. год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 уч.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015288" cy="482501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Результаты, с которыми коллектив школы подошел  </a:t>
            </a:r>
            <a:b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3 году реализации проекта:</a:t>
            </a:r>
            <a: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 b="1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684213" y="1412875"/>
            <a:ext cx="6408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</a:rPr>
              <a:t>в сфере воспитания: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6100130"/>
              </p:ext>
            </p:extLst>
          </p:nvPr>
        </p:nvGraphicFramePr>
        <p:xfrm>
          <a:off x="468313" y="2349500"/>
          <a:ext cx="8064500" cy="1463040"/>
        </p:xfrm>
        <a:graphic>
          <a:graphicData uri="http://schemas.openxmlformats.org/drawingml/2006/table">
            <a:tbl>
              <a:tblPr/>
              <a:tblGrid>
                <a:gridCol w="1611312"/>
                <a:gridCol w="1612900"/>
                <a:gridCol w="1612900"/>
                <a:gridCol w="1612900"/>
                <a:gridCol w="161448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Устойчиво- позитивное отношение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Ситуативно-позитивное отношение.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Ситуативно-негативное отношение.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 –негативное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2" name="Rectangle 2"/>
          <p:cNvSpPr>
            <a:spLocks noChangeArrowheads="1"/>
          </p:cNvSpPr>
          <p:nvPr/>
        </p:nvSpPr>
        <p:spPr bwMode="auto">
          <a:xfrm>
            <a:off x="1042988" y="1909763"/>
            <a:ext cx="712946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1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уровня воспитанности учащихся </a:t>
            </a:r>
            <a:endParaRPr lang="ru-RU" altLang="ru-RU" sz="1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altLang="ru-RU"/>
          </a:p>
        </p:txBody>
      </p:sp>
      <p:graphicFrame>
        <p:nvGraphicFramePr>
          <p:cNvPr id="28703" name="Объект 11"/>
          <p:cNvGraphicFramePr>
            <a:graphicFrameLocks noChangeAspect="1"/>
          </p:cNvGraphicFramePr>
          <p:nvPr/>
        </p:nvGraphicFramePr>
        <p:xfrm>
          <a:off x="1116013" y="4076700"/>
          <a:ext cx="6696075" cy="1914525"/>
        </p:xfrm>
        <a:graphic>
          <a:graphicData uri="http://schemas.openxmlformats.org/presentationml/2006/ole">
            <p:oleObj spid="_x0000_s391170" name="Диаграмма" r:id="rId3" imgW="5295852" imgH="1266683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Презентации системы воспитания родителям на родительских собраниях, на научно-практических конференциях</a:t>
            </a:r>
            <a:endParaRPr lang="ru-RU" sz="2400" b="1" dirty="0"/>
          </a:p>
        </p:txBody>
      </p:sp>
      <p:pic>
        <p:nvPicPr>
          <p:cNvPr id="3" name="Рисунок 2" descr="C:\Users\User\Desktop\IMG_0634.jpg"/>
          <p:cNvPicPr/>
          <p:nvPr/>
        </p:nvPicPr>
        <p:blipFill>
          <a:blip r:embed="rId2" cstate="print"/>
          <a:srcRect l="10152" t="13732"/>
          <a:stretch>
            <a:fillRect/>
          </a:stretch>
        </p:blipFill>
        <p:spPr bwMode="auto">
          <a:xfrm>
            <a:off x="539552" y="1556792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2016-2017\фото конференция в Самаре 27 декабря\DSC06745.JPG"/>
          <p:cNvPicPr/>
          <p:nvPr/>
        </p:nvPicPr>
        <p:blipFill>
          <a:blip r:embed="rId3" cstate="print"/>
          <a:srcRect l="33747" t="12284" r="3500" b="7087"/>
          <a:stretch>
            <a:fillRect/>
          </a:stretch>
        </p:blipFill>
        <p:spPr bwMode="auto">
          <a:xfrm>
            <a:off x="4211960" y="1556792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семинар\DSC08846.JPG"/>
          <p:cNvPicPr/>
          <p:nvPr/>
        </p:nvPicPr>
        <p:blipFill>
          <a:blip r:embed="rId4" cstate="print"/>
          <a:srcRect l="16415" t="18101" r="7546" b="15961"/>
          <a:stretch>
            <a:fillRect/>
          </a:stretch>
        </p:blipFill>
        <p:spPr bwMode="auto">
          <a:xfrm>
            <a:off x="1187624" y="4221088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403350" y="692695"/>
            <a:ext cx="68421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Девиз школы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«Будущее начинается здесь и теперь» </a:t>
            </a: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400" b="1" dirty="0" smtClean="0"/>
              <a:t>АКТУАЛЬНОСТЬ МОДЕЛИ ВС</a:t>
            </a: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«ШКОЛА УСПЕШНОЙ ЛИНОСТИ»</a:t>
            </a:r>
            <a:endParaRPr lang="ru-RU" altLang="ru-RU" sz="2400" b="1" dirty="0">
              <a:solidFill>
                <a:srgbClr val="C00000"/>
              </a:solidFill>
            </a:endParaRPr>
          </a:p>
          <a:p>
            <a:endParaRPr lang="ru-RU" altLang="ru-RU" sz="4800" b="1" dirty="0">
              <a:solidFill>
                <a:srgbClr val="000066"/>
              </a:solidFill>
            </a:endParaRP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475656" y="3068960"/>
            <a:ext cx="69847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/>
            <a:r>
              <a:rPr lang="ru-RU" sz="2800" dirty="0" smtClean="0"/>
              <a:t>Представленная модель воспитательной системы является актуальной с позиций ее отличительных особенностей, так как компенсирует отсутствие развитых воспитательных систем, ориентированных на ценность знания, успешного человека.</a:t>
            </a:r>
            <a:endParaRPr lang="ru-RU" alt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03848" y="836712"/>
            <a:ext cx="2989262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СТРАНА ОТКРЫТИЙ И ЗНАНИЙ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         (начальная школа)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635896" y="2420888"/>
            <a:ext cx="2086223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ШКОЛА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  УСПЕШНОЙ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   ЛИЧНОСТИ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43608" y="2780928"/>
            <a:ext cx="1625600" cy="768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     Центр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«ЗНАНИЕ – СИЛА»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588224" y="2636912"/>
            <a:ext cx="1625600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     Центр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СОЦИАЛЬНО-ЗНАЧИМОЙ             ДЕЯТЕЛЬНОСТИ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835696" y="4077072"/>
            <a:ext cx="1625600" cy="1162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Центр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КРАСОТЫ И               ЗДОРОВЬЯ               ЧЕЛОВЕКА XXI 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23928" y="4797152"/>
            <a:ext cx="1625600" cy="971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Центр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«ДОСУГ – НАШ ДРУГ»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940152" y="4293096"/>
            <a:ext cx="2163763" cy="1080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       Центр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ПРОФЕССИОНАЛЬНОГО САМООПРЕДЕЛЕНИЯ ЛИЧНОСТИ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1" name="AutoShape 13"/>
          <p:cNvCxnSpPr>
            <a:cxnSpLocks noChangeShapeType="1"/>
          </p:cNvCxnSpPr>
          <p:nvPr/>
        </p:nvCxnSpPr>
        <p:spPr bwMode="auto">
          <a:xfrm>
            <a:off x="4572000" y="1628800"/>
            <a:ext cx="0" cy="6480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" name="AutoShape 13"/>
          <p:cNvCxnSpPr>
            <a:cxnSpLocks noChangeShapeType="1"/>
          </p:cNvCxnSpPr>
          <p:nvPr/>
        </p:nvCxnSpPr>
        <p:spPr bwMode="auto">
          <a:xfrm>
            <a:off x="4716016" y="3861048"/>
            <a:ext cx="0" cy="86409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4" name="AutoShape 18"/>
          <p:cNvCxnSpPr>
            <a:cxnSpLocks noChangeShapeType="1"/>
          </p:cNvCxnSpPr>
          <p:nvPr/>
        </p:nvCxnSpPr>
        <p:spPr bwMode="auto">
          <a:xfrm flipH="1">
            <a:off x="2843808" y="3140968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6" name="AutoShape 18"/>
          <p:cNvCxnSpPr>
            <a:cxnSpLocks noChangeShapeType="1"/>
          </p:cNvCxnSpPr>
          <p:nvPr/>
        </p:nvCxnSpPr>
        <p:spPr bwMode="auto">
          <a:xfrm flipH="1">
            <a:off x="5868144" y="3140968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7" name="AutoShape 15"/>
          <p:cNvCxnSpPr>
            <a:cxnSpLocks noChangeShapeType="1"/>
          </p:cNvCxnSpPr>
          <p:nvPr/>
        </p:nvCxnSpPr>
        <p:spPr bwMode="auto">
          <a:xfrm flipH="1">
            <a:off x="2915816" y="3789040"/>
            <a:ext cx="720080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9" name="AutoShape 16"/>
          <p:cNvCxnSpPr>
            <a:cxnSpLocks noChangeShapeType="1"/>
          </p:cNvCxnSpPr>
          <p:nvPr/>
        </p:nvCxnSpPr>
        <p:spPr bwMode="auto">
          <a:xfrm>
            <a:off x="5652120" y="3789040"/>
            <a:ext cx="864096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AutoShape 13"/>
          <p:cNvCxnSpPr>
            <a:cxnSpLocks noChangeShapeType="1"/>
          </p:cNvCxnSpPr>
          <p:nvPr/>
        </p:nvCxnSpPr>
        <p:spPr bwMode="auto">
          <a:xfrm>
            <a:off x="4572000" y="1628800"/>
            <a:ext cx="0" cy="6480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" name="AutoShape 13"/>
          <p:cNvCxnSpPr>
            <a:cxnSpLocks noChangeShapeType="1"/>
          </p:cNvCxnSpPr>
          <p:nvPr/>
        </p:nvCxnSpPr>
        <p:spPr bwMode="auto">
          <a:xfrm>
            <a:off x="4716016" y="3501008"/>
            <a:ext cx="0" cy="13681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4" name="AutoShape 18"/>
          <p:cNvCxnSpPr>
            <a:cxnSpLocks noChangeShapeType="1"/>
          </p:cNvCxnSpPr>
          <p:nvPr/>
        </p:nvCxnSpPr>
        <p:spPr bwMode="auto">
          <a:xfrm flipH="1">
            <a:off x="2771800" y="3068960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6" name="AutoShape 18"/>
          <p:cNvCxnSpPr>
            <a:cxnSpLocks noChangeShapeType="1"/>
          </p:cNvCxnSpPr>
          <p:nvPr/>
        </p:nvCxnSpPr>
        <p:spPr bwMode="auto">
          <a:xfrm flipH="1">
            <a:off x="6012160" y="3068960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7" name="AutoShape 15"/>
          <p:cNvCxnSpPr>
            <a:cxnSpLocks noChangeShapeType="1"/>
          </p:cNvCxnSpPr>
          <p:nvPr/>
        </p:nvCxnSpPr>
        <p:spPr bwMode="auto">
          <a:xfrm flipH="1">
            <a:off x="3131840" y="3501008"/>
            <a:ext cx="792088" cy="86409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9" name="AutoShape 16"/>
          <p:cNvCxnSpPr>
            <a:cxnSpLocks noChangeShapeType="1"/>
          </p:cNvCxnSpPr>
          <p:nvPr/>
        </p:nvCxnSpPr>
        <p:spPr bwMode="auto">
          <a:xfrm>
            <a:off x="5364088" y="3501008"/>
            <a:ext cx="792088" cy="7920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06498" name="Овал 81"/>
          <p:cNvSpPr>
            <a:spLocks noChangeArrowheads="1"/>
          </p:cNvSpPr>
          <p:nvPr/>
        </p:nvSpPr>
        <p:spPr bwMode="auto">
          <a:xfrm>
            <a:off x="3347864" y="2492896"/>
            <a:ext cx="2578100" cy="101079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          ЦЕНТР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«ЗНАНИЕ – СИЛА»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907704" y="980728"/>
            <a:ext cx="124301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 НОУ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300192" y="4293096"/>
            <a:ext cx="1243012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КЛУБ                 ЗНАТОКОВ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851920" y="980728"/>
            <a:ext cx="124301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КЛУБ            ФИЗИКОВ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1403648" y="2780928"/>
            <a:ext cx="1368152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АНГЛИЙСКИЙ  КЛУБ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6588224" y="2780928"/>
            <a:ext cx="1512168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КЛУБ                МАТЕМАТИКОВ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1835696" y="4437112"/>
            <a:ext cx="124301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МУЗЕЙ                 КНИГИ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3779912" y="4941168"/>
            <a:ext cx="1872208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КЛУБ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</a:rPr>
              <a:t>«УМНАЯ СОВА»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6300192" y="1052736"/>
            <a:ext cx="124301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МАЛАЯ АКАДЕМИЯ НАУК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Oval 2"/>
          <p:cNvSpPr>
            <a:spLocks noChangeArrowheads="1"/>
          </p:cNvSpPr>
          <p:nvPr/>
        </p:nvSpPr>
        <p:spPr bwMode="auto">
          <a:xfrm>
            <a:off x="3419872" y="3861048"/>
            <a:ext cx="2664296" cy="144016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</a:rPr>
              <a:t>ЦЕНТР СОЦИАЛЬНО- ЗНАЧИМОЙ                              ДЕЯТЕЛЬНОСТИ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187624" y="4365104"/>
            <a:ext cx="1531045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Деятельность волонтеров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7020272" y="4293096"/>
            <a:ext cx="1368152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Социальные акции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3491880" y="5877272"/>
            <a:ext cx="2566987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СОЦИАЛЬНО-ЗНАЧИМЫЕ             ПРОЕКТЫ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AutoShape 7"/>
          <p:cNvCxnSpPr>
            <a:cxnSpLocks noChangeShapeType="1"/>
            <a:endCxn id="108546" idx="4"/>
          </p:cNvCxnSpPr>
          <p:nvPr/>
        </p:nvCxnSpPr>
        <p:spPr bwMode="auto">
          <a:xfrm flipV="1">
            <a:off x="4752020" y="5301208"/>
            <a:ext cx="0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8552" name="AutoShape 8"/>
          <p:cNvCxnSpPr>
            <a:cxnSpLocks noChangeShapeType="1"/>
          </p:cNvCxnSpPr>
          <p:nvPr/>
        </p:nvCxnSpPr>
        <p:spPr bwMode="auto">
          <a:xfrm flipH="1">
            <a:off x="2214563" y="8323263"/>
            <a:ext cx="24923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1" name="AutoShape 18"/>
          <p:cNvCxnSpPr>
            <a:cxnSpLocks noChangeShapeType="1"/>
          </p:cNvCxnSpPr>
          <p:nvPr/>
        </p:nvCxnSpPr>
        <p:spPr bwMode="auto">
          <a:xfrm flipH="1">
            <a:off x="2843808" y="4581128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" name="AutoShape 18"/>
          <p:cNvCxnSpPr>
            <a:cxnSpLocks noChangeShapeType="1"/>
          </p:cNvCxnSpPr>
          <p:nvPr/>
        </p:nvCxnSpPr>
        <p:spPr bwMode="auto">
          <a:xfrm flipH="1">
            <a:off x="6156176" y="4509120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662362" cy="24193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650" y="0"/>
            <a:ext cx="3689350" cy="24622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916832"/>
            <a:ext cx="5400675" cy="19192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AutoShape 13"/>
          <p:cNvCxnSpPr>
            <a:cxnSpLocks noChangeShapeType="1"/>
          </p:cNvCxnSpPr>
          <p:nvPr/>
        </p:nvCxnSpPr>
        <p:spPr bwMode="auto">
          <a:xfrm>
            <a:off x="4716016" y="1988840"/>
            <a:ext cx="0" cy="6480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2" name="AutoShape 13"/>
          <p:cNvCxnSpPr>
            <a:cxnSpLocks noChangeShapeType="1"/>
          </p:cNvCxnSpPr>
          <p:nvPr/>
        </p:nvCxnSpPr>
        <p:spPr bwMode="auto">
          <a:xfrm>
            <a:off x="5004048" y="3861048"/>
            <a:ext cx="504056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4" name="AutoShape 18"/>
          <p:cNvCxnSpPr>
            <a:cxnSpLocks noChangeShapeType="1"/>
          </p:cNvCxnSpPr>
          <p:nvPr/>
        </p:nvCxnSpPr>
        <p:spPr bwMode="auto">
          <a:xfrm flipH="1">
            <a:off x="2411760" y="3140968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6" name="AutoShape 18"/>
          <p:cNvCxnSpPr>
            <a:cxnSpLocks noChangeShapeType="1"/>
          </p:cNvCxnSpPr>
          <p:nvPr/>
        </p:nvCxnSpPr>
        <p:spPr bwMode="auto">
          <a:xfrm flipH="1">
            <a:off x="6372200" y="3140968"/>
            <a:ext cx="57606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4" name="AutoShape 15"/>
          <p:cNvCxnSpPr>
            <a:cxnSpLocks noChangeShapeType="1"/>
          </p:cNvCxnSpPr>
          <p:nvPr/>
        </p:nvCxnSpPr>
        <p:spPr bwMode="auto">
          <a:xfrm flipH="1">
            <a:off x="3707904" y="3861048"/>
            <a:ext cx="432048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07528" name="Oval 8"/>
          <p:cNvSpPr>
            <a:spLocks noChangeArrowheads="1"/>
          </p:cNvSpPr>
          <p:nvPr/>
        </p:nvSpPr>
        <p:spPr bwMode="auto">
          <a:xfrm>
            <a:off x="2987824" y="2492896"/>
            <a:ext cx="3240360" cy="1296144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ЦЕНТР ДОСУГОВОЙ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ДЕЯТЕЛЬНОСТИ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3995936" y="1340768"/>
            <a:ext cx="1512168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ШКОЛА            ОРГАНИЗАТОРОВ ДОСУГА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1115616" y="2852936"/>
            <a:ext cx="1244600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КЛУБ              ЮНЫЙ ШАХМАТИСТ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7020272" y="2852936"/>
            <a:ext cx="1584176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</a:rPr>
              <a:t>ИНТЕЛЛЕКТУАЛЬНЫЙ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</a:rPr>
              <a:t>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ГРО-МИР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2699792" y="4365104"/>
            <a:ext cx="1477863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ТВОРЧЕСКИЕ ОБЪЕДИНЕНИЯ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5148064" y="4365104"/>
            <a:ext cx="1243012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ДИСКОКЛУБ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o5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1161</Words>
  <Application>Microsoft Office PowerPoint</Application>
  <PresentationFormat>Экран (4:3)</PresentationFormat>
  <Paragraphs>336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pero5</vt:lpstr>
      <vt:lpstr>Слои</vt:lpstr>
      <vt:lpstr>Тема Office</vt:lpstr>
      <vt:lpstr>Слайд</vt:lpstr>
      <vt:lpstr>Диаграмма</vt:lpstr>
      <vt:lpstr>РЕГИОНАЛЬНАЯ ИННОВАЦИОННАЯ ПЛОЩАДКА ГБОУ СОШ №2 «ОЦ» г. Нефтегорск (Самарская область)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</vt:lpstr>
      <vt:lpstr>Слайд 12</vt:lpstr>
      <vt:lpstr>Слайд 13</vt:lpstr>
      <vt:lpstr>Юный шахматист </vt:lpstr>
      <vt:lpstr>Слайд 15</vt:lpstr>
      <vt:lpstr>Слайд 16</vt:lpstr>
      <vt:lpstr>Слайд 17</vt:lpstr>
      <vt:lpstr>Слайд 18</vt:lpstr>
      <vt:lpstr>Фестиваль робототехники</vt:lpstr>
      <vt:lpstr>Слайд 20</vt:lpstr>
      <vt:lpstr>ВОСПИТЫВАЮЩЕЕ ПРОСТРАНСТВО</vt:lpstr>
      <vt:lpstr>Слайд 22</vt:lpstr>
      <vt:lpstr>Слайд 23</vt:lpstr>
      <vt:lpstr>Слайд 24</vt:lpstr>
      <vt:lpstr>Слайд 25</vt:lpstr>
      <vt:lpstr>Пройдись по залам школьного музея, Навстречу с прошлым поспеши, И перед памятью благоговея, Экскурсию неспешно соверши.</vt:lpstr>
      <vt:lpstr>Слайд 27</vt:lpstr>
      <vt:lpstr>Художественная галерея  </vt:lpstr>
      <vt:lpstr>Лаборатория чудес</vt:lpstr>
      <vt:lpstr>Интеллектуальный игромир</vt:lpstr>
      <vt:lpstr>Уголок юного пешехода</vt:lpstr>
      <vt:lpstr>Открытие  Музея книги</vt:lpstr>
      <vt:lpstr>Слайд 33</vt:lpstr>
      <vt:lpstr>Я выбираю шахматы</vt:lpstr>
      <vt:lpstr>Я выбираю шахматы</vt:lpstr>
      <vt:lpstr> Я выбираю шахматы  </vt:lpstr>
      <vt:lpstr> Мастер-класс на областном семинаре  </vt:lpstr>
      <vt:lpstr>Мастер-класс в клубе выходного дня</vt:lpstr>
      <vt:lpstr>Слайд 39</vt:lpstr>
      <vt:lpstr>Результаты, с которыми коллектив школы подошел   к 3 году реализации проекта: </vt:lpstr>
      <vt:lpstr>Созвездие IQ</vt:lpstr>
      <vt:lpstr>Результаты, с которыми коллектив школы подошел   к 3 году реализации проекта: </vt:lpstr>
      <vt:lpstr>Результаты, с которыми коллектив школы подошел   к 3 году реализации проекта: </vt:lpstr>
      <vt:lpstr>Презентации системы воспитания родителям на родительских собраниях, на научно-практических конференциях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Кузьмина</dc:creator>
  <cp:lastModifiedBy>User</cp:lastModifiedBy>
  <cp:revision>126</cp:revision>
  <dcterms:created xsi:type="dcterms:W3CDTF">2016-02-03T06:02:02Z</dcterms:created>
  <dcterms:modified xsi:type="dcterms:W3CDTF">2018-09-25T18:26:12Z</dcterms:modified>
</cp:coreProperties>
</file>