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96" r:id="rId2"/>
    <p:sldId id="273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4" r:id="rId18"/>
    <p:sldId id="291" r:id="rId19"/>
    <p:sldId id="292" r:id="rId20"/>
    <p:sldId id="295" r:id="rId21"/>
    <p:sldId id="293" r:id="rId22"/>
    <p:sldId id="257" r:id="rId23"/>
  </p:sldIdLst>
  <p:sldSz cx="9144000" cy="5715000" type="screen16x1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3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2C25"/>
    <a:srgbClr val="04819E"/>
    <a:srgbClr val="2E507A"/>
    <a:srgbClr val="28466A"/>
    <a:srgbClr val="EEEEEE"/>
    <a:srgbClr val="004A5E"/>
    <a:srgbClr val="4C7FB9"/>
    <a:srgbClr val="006666"/>
    <a:srgbClr val="3B3735"/>
    <a:srgbClr val="00A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15" autoAdjust="0"/>
    <p:restoredTop sz="84055" autoAdjust="0"/>
  </p:normalViewPr>
  <p:slideViewPr>
    <p:cSldViewPr>
      <p:cViewPr varScale="1">
        <p:scale>
          <a:sx n="132" d="100"/>
          <a:sy n="132" d="100"/>
        </p:scale>
        <p:origin x="1212" y="96"/>
      </p:cViewPr>
      <p:guideLst>
        <p:guide orient="horz" pos="1620"/>
        <p:guide pos="2880"/>
        <p:guide orient="horz" pos="3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D6C436-B0A6-49D9-9DD1-330C989033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A00275-52E4-4951-B8A9-51BE3AD3C19F}">
      <dgm:prSet phldrT="[Текст]" custT="1"/>
      <dgm:spPr>
        <a:solidFill>
          <a:srgbClr val="EEEEEE"/>
        </a:solidFill>
        <a:ln>
          <a:noFill/>
        </a:ln>
      </dgm:spPr>
      <dgm:t>
        <a:bodyPr/>
        <a:lstStyle/>
        <a:p>
          <a:r>
            <a:rPr lang="ru-RU" sz="1600" b="1" dirty="0">
              <a:solidFill>
                <a:schemeClr val="accent1"/>
              </a:solidFill>
            </a:rPr>
            <a:t>ФЗ «Об образовании в Российской Федерации» п.5, ст.20:</a:t>
          </a:r>
        </a:p>
      </dgm:t>
    </dgm:pt>
    <dgm:pt modelId="{02C56F66-0102-4CA3-8C81-FE511FC2E885}" type="parTrans" cxnId="{700EBDB1-9459-43F9-A1E6-8911FB3A6026}">
      <dgm:prSet/>
      <dgm:spPr/>
      <dgm:t>
        <a:bodyPr/>
        <a:lstStyle/>
        <a:p>
          <a:endParaRPr lang="ru-RU" sz="1600"/>
        </a:p>
      </dgm:t>
    </dgm:pt>
    <dgm:pt modelId="{DA58C5AD-B448-41FF-B8E5-35FC526E5793}" type="sibTrans" cxnId="{700EBDB1-9459-43F9-A1E6-8911FB3A6026}">
      <dgm:prSet/>
      <dgm:spPr/>
      <dgm:t>
        <a:bodyPr/>
        <a:lstStyle/>
        <a:p>
          <a:endParaRPr lang="ru-RU" sz="1600"/>
        </a:p>
      </dgm:t>
    </dgm:pt>
    <dgm:pt modelId="{E3635D6D-25A9-4E34-999B-BBF28DF88B24}">
      <dgm:prSet phldrT="[Текст]" custT="1"/>
      <dgm:spPr/>
      <dgm:t>
        <a:bodyPr/>
        <a:lstStyle/>
        <a:p>
          <a:r>
            <a:rPr lang="ru-RU" sz="1600" dirty="0"/>
            <a:t>Инновационная деятельность ориентирована на </a:t>
          </a:r>
          <a:r>
            <a:rPr lang="ru-RU" sz="1600" b="1" dirty="0"/>
            <a:t>совершенствование</a:t>
          </a:r>
          <a:r>
            <a:rPr lang="ru-RU" sz="1600" dirty="0"/>
            <a:t> научно-педагогического, учебно-методического, организационного обеспечения системы образования и </a:t>
          </a:r>
          <a:r>
            <a:rPr lang="ru-RU" sz="1600" b="1" dirty="0"/>
            <a:t>создание условий </a:t>
          </a:r>
          <a:r>
            <a:rPr lang="ru-RU" sz="1600" dirty="0"/>
            <a:t>для ее реализации является полномочием субъектов РФ</a:t>
          </a:r>
        </a:p>
      </dgm:t>
    </dgm:pt>
    <dgm:pt modelId="{8D42CCBB-957A-44C8-8914-31C75A0D2005}" type="parTrans" cxnId="{855A0077-BAC6-4FCD-BC49-82163FFA9DBE}">
      <dgm:prSet/>
      <dgm:spPr/>
      <dgm:t>
        <a:bodyPr/>
        <a:lstStyle/>
        <a:p>
          <a:endParaRPr lang="ru-RU" sz="1600"/>
        </a:p>
      </dgm:t>
    </dgm:pt>
    <dgm:pt modelId="{6A8661FF-87EC-47DB-B343-268884AE90A0}" type="sibTrans" cxnId="{855A0077-BAC6-4FCD-BC49-82163FFA9DBE}">
      <dgm:prSet/>
      <dgm:spPr/>
      <dgm:t>
        <a:bodyPr/>
        <a:lstStyle/>
        <a:p>
          <a:endParaRPr lang="ru-RU" sz="1600"/>
        </a:p>
      </dgm:t>
    </dgm:pt>
    <dgm:pt modelId="{590DA2B2-4E2A-4035-BE34-322479619B18}">
      <dgm:prSet phldrT="[Текст]" custT="1"/>
      <dgm:spPr>
        <a:solidFill>
          <a:srgbClr val="EEEEEE"/>
        </a:solidFill>
        <a:ln>
          <a:noFill/>
        </a:ln>
      </dgm:spPr>
      <dgm:t>
        <a:bodyPr/>
        <a:lstStyle/>
        <a:p>
          <a:r>
            <a:rPr lang="ru-RU" sz="1600" b="1" dirty="0">
              <a:solidFill>
                <a:schemeClr val="accent1"/>
              </a:solidFill>
            </a:rPr>
            <a:t>Прогноз научно-технологического развития РФ на период до 2030 года, одобренный на заседании межведомственной комиссии по технологическому прогнозированию Президиума Совета при Президенте РФ по модернизации экономики и инновационному развитию России</a:t>
          </a:r>
        </a:p>
      </dgm:t>
    </dgm:pt>
    <dgm:pt modelId="{BB915F04-8259-42CD-9211-D923584D398F}" type="parTrans" cxnId="{A366C884-5B40-4F35-BAB6-69E9230BF457}">
      <dgm:prSet/>
      <dgm:spPr/>
      <dgm:t>
        <a:bodyPr/>
        <a:lstStyle/>
        <a:p>
          <a:endParaRPr lang="ru-RU" sz="1600"/>
        </a:p>
      </dgm:t>
    </dgm:pt>
    <dgm:pt modelId="{5D5E9AEF-64FF-4BB6-A24B-339D69020FC7}" type="sibTrans" cxnId="{A366C884-5B40-4F35-BAB6-69E9230BF457}">
      <dgm:prSet/>
      <dgm:spPr/>
      <dgm:t>
        <a:bodyPr/>
        <a:lstStyle/>
        <a:p>
          <a:endParaRPr lang="ru-RU" sz="1600"/>
        </a:p>
      </dgm:t>
    </dgm:pt>
    <dgm:pt modelId="{287B57F1-2737-4F22-80AE-F68CC40DB3FF}">
      <dgm:prSet phldrT="[Текст]" custT="1"/>
      <dgm:spPr/>
      <dgm:t>
        <a:bodyPr/>
        <a:lstStyle/>
        <a:p>
          <a:r>
            <a:rPr lang="ru-RU" sz="1600" dirty="0"/>
            <a:t>В </a:t>
          </a:r>
          <a:r>
            <a:rPr lang="ru-RU" sz="1600" b="1" dirty="0"/>
            <a:t>инновационную инфраструктуру </a:t>
          </a:r>
          <a:r>
            <a:rPr lang="ru-RU" sz="1600" dirty="0"/>
            <a:t>системы российского образования включены </a:t>
          </a:r>
          <a:r>
            <a:rPr lang="ru-RU" sz="1600" b="1" dirty="0"/>
            <a:t>инновационные проекты и программы</a:t>
          </a:r>
          <a:r>
            <a:rPr lang="ru-RU" sz="1600" dirty="0"/>
            <a:t>, которые реализуются образовательными организациями</a:t>
          </a:r>
        </a:p>
      </dgm:t>
    </dgm:pt>
    <dgm:pt modelId="{03877EC9-968F-4372-8BFD-1E9E2C682A89}" type="parTrans" cxnId="{815E8C95-B9BF-4EC8-8030-16B9C1608563}">
      <dgm:prSet/>
      <dgm:spPr/>
      <dgm:t>
        <a:bodyPr/>
        <a:lstStyle/>
        <a:p>
          <a:endParaRPr lang="ru-RU" sz="1600"/>
        </a:p>
      </dgm:t>
    </dgm:pt>
    <dgm:pt modelId="{DA5CB46C-076D-4945-8B08-D79214CE9C75}" type="sibTrans" cxnId="{815E8C95-B9BF-4EC8-8030-16B9C1608563}">
      <dgm:prSet/>
      <dgm:spPr/>
      <dgm:t>
        <a:bodyPr/>
        <a:lstStyle/>
        <a:p>
          <a:endParaRPr lang="ru-RU" sz="1600"/>
        </a:p>
      </dgm:t>
    </dgm:pt>
    <dgm:pt modelId="{2EA31FCC-01C4-4D56-99D6-F1B566739143}">
      <dgm:prSet phldrT="[Текст]" custT="1"/>
      <dgm:spPr>
        <a:solidFill>
          <a:srgbClr val="EEEEEE"/>
        </a:solidFill>
        <a:ln>
          <a:noFill/>
        </a:ln>
      </dgm:spPr>
      <dgm:t>
        <a:bodyPr/>
        <a:lstStyle/>
        <a:p>
          <a:r>
            <a:rPr lang="ru-RU" sz="1600" b="1" dirty="0">
              <a:solidFill>
                <a:schemeClr val="accent1"/>
              </a:solidFill>
            </a:rPr>
            <a:t>Указ президента Российской Федерации «О национальных целях и стратегических задачах развития Российской Федерации на период до 2024 года»</a:t>
          </a:r>
        </a:p>
      </dgm:t>
    </dgm:pt>
    <dgm:pt modelId="{A760716A-080A-4327-929E-F31D45B44251}" type="parTrans" cxnId="{6558C1F1-3C76-44A5-BF0B-DBC0210D317E}">
      <dgm:prSet/>
      <dgm:spPr/>
      <dgm:t>
        <a:bodyPr/>
        <a:lstStyle/>
        <a:p>
          <a:endParaRPr lang="ru-RU" sz="1600"/>
        </a:p>
      </dgm:t>
    </dgm:pt>
    <dgm:pt modelId="{A4257E08-49D0-48C2-8803-E292BAAAD4CA}" type="sibTrans" cxnId="{6558C1F1-3C76-44A5-BF0B-DBC0210D317E}">
      <dgm:prSet/>
      <dgm:spPr/>
      <dgm:t>
        <a:bodyPr/>
        <a:lstStyle/>
        <a:p>
          <a:endParaRPr lang="ru-RU" sz="1600"/>
        </a:p>
      </dgm:t>
    </dgm:pt>
    <dgm:pt modelId="{F877E8F2-E09B-4FAB-9968-5B3018935B9B}">
      <dgm:prSet phldrT="[Текст]" custT="1"/>
      <dgm:spPr/>
      <dgm:t>
        <a:bodyPr/>
        <a:lstStyle/>
        <a:p>
          <a:r>
            <a:rPr lang="ru-RU" sz="1600" dirty="0"/>
            <a:t>Обусловливают суть и содержание процесса развития инноваций в образовании </a:t>
          </a:r>
          <a:endParaRPr lang="ru-RU" sz="1600" b="1" dirty="0">
            <a:solidFill>
              <a:schemeClr val="accent1"/>
            </a:solidFill>
          </a:endParaRPr>
        </a:p>
      </dgm:t>
    </dgm:pt>
    <dgm:pt modelId="{B2BA68D7-FC62-48BF-B709-53F7BC7675C8}" type="parTrans" cxnId="{6FFAAED4-361A-47BC-8D75-C9E96776489E}">
      <dgm:prSet/>
      <dgm:spPr/>
      <dgm:t>
        <a:bodyPr/>
        <a:lstStyle/>
        <a:p>
          <a:endParaRPr lang="ru-RU"/>
        </a:p>
      </dgm:t>
    </dgm:pt>
    <dgm:pt modelId="{7B1C07DC-006A-4841-9D70-5BD536BD6768}" type="sibTrans" cxnId="{6FFAAED4-361A-47BC-8D75-C9E96776489E}">
      <dgm:prSet/>
      <dgm:spPr/>
      <dgm:t>
        <a:bodyPr/>
        <a:lstStyle/>
        <a:p>
          <a:endParaRPr lang="ru-RU"/>
        </a:p>
      </dgm:t>
    </dgm:pt>
    <dgm:pt modelId="{DED7C6CC-6EBE-4509-A87F-4E977253648E}" type="pres">
      <dgm:prSet presAssocID="{88D6C436-B0A6-49D9-9DD1-330C9890333D}" presName="linear" presStyleCnt="0">
        <dgm:presLayoutVars>
          <dgm:animLvl val="lvl"/>
          <dgm:resizeHandles val="exact"/>
        </dgm:presLayoutVars>
      </dgm:prSet>
      <dgm:spPr/>
    </dgm:pt>
    <dgm:pt modelId="{85733533-78D0-44F4-9A34-FFC81BDBA86F}" type="pres">
      <dgm:prSet presAssocID="{CEA00275-52E4-4951-B8A9-51BE3AD3C19F}" presName="parentText" presStyleLbl="node1" presStyleIdx="0" presStyleCnt="3" custScaleY="60527">
        <dgm:presLayoutVars>
          <dgm:chMax val="0"/>
          <dgm:bulletEnabled val="1"/>
        </dgm:presLayoutVars>
      </dgm:prSet>
      <dgm:spPr/>
    </dgm:pt>
    <dgm:pt modelId="{62C76499-A4B1-4A45-A04A-49D49956598B}" type="pres">
      <dgm:prSet presAssocID="{CEA00275-52E4-4951-B8A9-51BE3AD3C19F}" presName="childText" presStyleLbl="revTx" presStyleIdx="0" presStyleCnt="2">
        <dgm:presLayoutVars>
          <dgm:bulletEnabled val="1"/>
        </dgm:presLayoutVars>
      </dgm:prSet>
      <dgm:spPr/>
    </dgm:pt>
    <dgm:pt modelId="{050737BB-D106-4856-BC2D-7949DCA6889E}" type="pres">
      <dgm:prSet presAssocID="{590DA2B2-4E2A-4035-BE34-322479619B18}" presName="parentText" presStyleLbl="node1" presStyleIdx="1" presStyleCnt="3" custScaleY="99671">
        <dgm:presLayoutVars>
          <dgm:chMax val="0"/>
          <dgm:bulletEnabled val="1"/>
        </dgm:presLayoutVars>
      </dgm:prSet>
      <dgm:spPr/>
    </dgm:pt>
    <dgm:pt modelId="{4AAA93BD-9BBF-4DB8-B32C-01A38FB48CA6}" type="pres">
      <dgm:prSet presAssocID="{5D5E9AEF-64FF-4BB6-A24B-339D69020FC7}" presName="spacer" presStyleCnt="0"/>
      <dgm:spPr/>
    </dgm:pt>
    <dgm:pt modelId="{61424B81-E716-4615-8C6E-69F0B3EB2106}" type="pres">
      <dgm:prSet presAssocID="{2EA31FCC-01C4-4D56-99D6-F1B566739143}" presName="parentText" presStyleLbl="node1" presStyleIdx="2" presStyleCnt="3" custScaleY="80593" custLinFactNeighborX="252" custLinFactNeighborY="-65111">
        <dgm:presLayoutVars>
          <dgm:chMax val="0"/>
          <dgm:bulletEnabled val="1"/>
        </dgm:presLayoutVars>
      </dgm:prSet>
      <dgm:spPr/>
    </dgm:pt>
    <dgm:pt modelId="{05972AB0-0F3E-42BB-BDED-927A8642B7BD}" type="pres">
      <dgm:prSet presAssocID="{2EA31FCC-01C4-4D56-99D6-F1B56673914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3159807-0950-4A77-8FD2-C6B2E96F664B}" type="presOf" srcId="{F877E8F2-E09B-4FAB-9968-5B3018935B9B}" destId="{05972AB0-0F3E-42BB-BDED-927A8642B7BD}" srcOrd="0" destOrd="0" presId="urn:microsoft.com/office/officeart/2005/8/layout/vList2"/>
    <dgm:cxn modelId="{BA93D639-FD2F-4B72-AF0F-5E9C83731838}" type="presOf" srcId="{287B57F1-2737-4F22-80AE-F68CC40DB3FF}" destId="{62C76499-A4B1-4A45-A04A-49D49956598B}" srcOrd="0" destOrd="1" presId="urn:microsoft.com/office/officeart/2005/8/layout/vList2"/>
    <dgm:cxn modelId="{855A0077-BAC6-4FCD-BC49-82163FFA9DBE}" srcId="{CEA00275-52E4-4951-B8A9-51BE3AD3C19F}" destId="{E3635D6D-25A9-4E34-999B-BBF28DF88B24}" srcOrd="0" destOrd="0" parTransId="{8D42CCBB-957A-44C8-8914-31C75A0D2005}" sibTransId="{6A8661FF-87EC-47DB-B343-268884AE90A0}"/>
    <dgm:cxn modelId="{993BF777-D654-4E52-86BF-5A5F2C133F18}" type="presOf" srcId="{88D6C436-B0A6-49D9-9DD1-330C9890333D}" destId="{DED7C6CC-6EBE-4509-A87F-4E977253648E}" srcOrd="0" destOrd="0" presId="urn:microsoft.com/office/officeart/2005/8/layout/vList2"/>
    <dgm:cxn modelId="{A366C884-5B40-4F35-BAB6-69E9230BF457}" srcId="{88D6C436-B0A6-49D9-9DD1-330C9890333D}" destId="{590DA2B2-4E2A-4035-BE34-322479619B18}" srcOrd="1" destOrd="0" parTransId="{BB915F04-8259-42CD-9211-D923584D398F}" sibTransId="{5D5E9AEF-64FF-4BB6-A24B-339D69020FC7}"/>
    <dgm:cxn modelId="{173A028B-36BB-47F3-A983-17F1E957EA80}" type="presOf" srcId="{2EA31FCC-01C4-4D56-99D6-F1B566739143}" destId="{61424B81-E716-4615-8C6E-69F0B3EB2106}" srcOrd="0" destOrd="0" presId="urn:microsoft.com/office/officeart/2005/8/layout/vList2"/>
    <dgm:cxn modelId="{815E8C95-B9BF-4EC8-8030-16B9C1608563}" srcId="{CEA00275-52E4-4951-B8A9-51BE3AD3C19F}" destId="{287B57F1-2737-4F22-80AE-F68CC40DB3FF}" srcOrd="1" destOrd="0" parTransId="{03877EC9-968F-4372-8BFD-1E9E2C682A89}" sibTransId="{DA5CB46C-076D-4945-8B08-D79214CE9C75}"/>
    <dgm:cxn modelId="{700EBDB1-9459-43F9-A1E6-8911FB3A6026}" srcId="{88D6C436-B0A6-49D9-9DD1-330C9890333D}" destId="{CEA00275-52E4-4951-B8A9-51BE3AD3C19F}" srcOrd="0" destOrd="0" parTransId="{02C56F66-0102-4CA3-8C81-FE511FC2E885}" sibTransId="{DA58C5AD-B448-41FF-B8E5-35FC526E5793}"/>
    <dgm:cxn modelId="{A285D5BB-A8D5-4DD2-8BEF-680E44159191}" type="presOf" srcId="{E3635D6D-25A9-4E34-999B-BBF28DF88B24}" destId="{62C76499-A4B1-4A45-A04A-49D49956598B}" srcOrd="0" destOrd="0" presId="urn:microsoft.com/office/officeart/2005/8/layout/vList2"/>
    <dgm:cxn modelId="{6FFAAED4-361A-47BC-8D75-C9E96776489E}" srcId="{2EA31FCC-01C4-4D56-99D6-F1B566739143}" destId="{F877E8F2-E09B-4FAB-9968-5B3018935B9B}" srcOrd="0" destOrd="0" parTransId="{B2BA68D7-FC62-48BF-B709-53F7BC7675C8}" sibTransId="{7B1C07DC-006A-4841-9D70-5BD536BD6768}"/>
    <dgm:cxn modelId="{6558C1F1-3C76-44A5-BF0B-DBC0210D317E}" srcId="{88D6C436-B0A6-49D9-9DD1-330C9890333D}" destId="{2EA31FCC-01C4-4D56-99D6-F1B566739143}" srcOrd="2" destOrd="0" parTransId="{A760716A-080A-4327-929E-F31D45B44251}" sibTransId="{A4257E08-49D0-48C2-8803-E292BAAAD4CA}"/>
    <dgm:cxn modelId="{2D3465FB-CBD5-4EB4-AC67-919BB3A1B1DD}" type="presOf" srcId="{590DA2B2-4E2A-4035-BE34-322479619B18}" destId="{050737BB-D106-4856-BC2D-7949DCA6889E}" srcOrd="0" destOrd="0" presId="urn:microsoft.com/office/officeart/2005/8/layout/vList2"/>
    <dgm:cxn modelId="{A979D1FD-E82B-45E1-8942-2DDE20FA7416}" type="presOf" srcId="{CEA00275-52E4-4951-B8A9-51BE3AD3C19F}" destId="{85733533-78D0-44F4-9A34-FFC81BDBA86F}" srcOrd="0" destOrd="0" presId="urn:microsoft.com/office/officeart/2005/8/layout/vList2"/>
    <dgm:cxn modelId="{97436207-B87F-46B6-89C1-BE0B95F8D286}" type="presParOf" srcId="{DED7C6CC-6EBE-4509-A87F-4E977253648E}" destId="{85733533-78D0-44F4-9A34-FFC81BDBA86F}" srcOrd="0" destOrd="0" presId="urn:microsoft.com/office/officeart/2005/8/layout/vList2"/>
    <dgm:cxn modelId="{39B5799A-ECBF-4A06-91E4-D403761DAFC5}" type="presParOf" srcId="{DED7C6CC-6EBE-4509-A87F-4E977253648E}" destId="{62C76499-A4B1-4A45-A04A-49D49956598B}" srcOrd="1" destOrd="0" presId="urn:microsoft.com/office/officeart/2005/8/layout/vList2"/>
    <dgm:cxn modelId="{5E8AA930-66CC-4DAF-ADB2-315E951690B8}" type="presParOf" srcId="{DED7C6CC-6EBE-4509-A87F-4E977253648E}" destId="{050737BB-D106-4856-BC2D-7949DCA6889E}" srcOrd="2" destOrd="0" presId="urn:microsoft.com/office/officeart/2005/8/layout/vList2"/>
    <dgm:cxn modelId="{073134FE-43F6-4E39-824E-E31DD17F3AD1}" type="presParOf" srcId="{DED7C6CC-6EBE-4509-A87F-4E977253648E}" destId="{4AAA93BD-9BBF-4DB8-B32C-01A38FB48CA6}" srcOrd="3" destOrd="0" presId="urn:microsoft.com/office/officeart/2005/8/layout/vList2"/>
    <dgm:cxn modelId="{F585A8C7-D92C-4CD0-9CDE-FD5649BE3952}" type="presParOf" srcId="{DED7C6CC-6EBE-4509-A87F-4E977253648E}" destId="{61424B81-E716-4615-8C6E-69F0B3EB2106}" srcOrd="4" destOrd="0" presId="urn:microsoft.com/office/officeart/2005/8/layout/vList2"/>
    <dgm:cxn modelId="{7994B621-1E14-4710-9781-76E7C5BF1A21}" type="presParOf" srcId="{DED7C6CC-6EBE-4509-A87F-4E977253648E}" destId="{05972AB0-0F3E-42BB-BDED-927A8642B7B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240582-65C8-4DCA-B019-92DF6E3146D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CD35181-C09D-4091-A288-25F7659125C2}">
      <dgm:prSet phldrT="[Текст]" custT="1"/>
      <dgm:spPr>
        <a:solidFill>
          <a:schemeClr val="bg1">
            <a:alpha val="50000"/>
          </a:schemeClr>
        </a:solidFill>
        <a:ln w="28575">
          <a:solidFill>
            <a:schemeClr val="accent1"/>
          </a:solidFill>
          <a:prstDash val="sysDash"/>
        </a:ln>
      </dgm:spPr>
      <dgm:t>
        <a:bodyPr/>
        <a:lstStyle/>
        <a:p>
          <a:r>
            <a:rPr lang="ru-RU" sz="1600" dirty="0"/>
            <a:t>Реализация инновационных проектов</a:t>
          </a:r>
        </a:p>
      </dgm:t>
    </dgm:pt>
    <dgm:pt modelId="{5CF7AEC5-F333-4321-8417-06EC1A899E48}" type="parTrans" cxnId="{E6CF01FD-47E7-44B8-AF35-1CDDD2029A71}">
      <dgm:prSet/>
      <dgm:spPr/>
      <dgm:t>
        <a:bodyPr/>
        <a:lstStyle/>
        <a:p>
          <a:endParaRPr lang="ru-RU" sz="1600"/>
        </a:p>
      </dgm:t>
    </dgm:pt>
    <dgm:pt modelId="{FAF87F07-2A6D-42CF-AFBE-2BC544E21831}" type="sibTrans" cxnId="{E6CF01FD-47E7-44B8-AF35-1CDDD2029A71}">
      <dgm:prSet/>
      <dgm:spPr/>
      <dgm:t>
        <a:bodyPr/>
        <a:lstStyle/>
        <a:p>
          <a:endParaRPr lang="ru-RU" sz="1600"/>
        </a:p>
      </dgm:t>
    </dgm:pt>
    <dgm:pt modelId="{C9BB1557-DCFF-4FB6-8381-D6CF1891C612}">
      <dgm:prSet phldrT="[Текст]" custT="1"/>
      <dgm:spPr>
        <a:noFill/>
        <a:ln w="28575">
          <a:solidFill>
            <a:schemeClr val="accent1"/>
          </a:solidFill>
          <a:prstDash val="sysDash"/>
        </a:ln>
      </dgm:spPr>
      <dgm:t>
        <a:bodyPr/>
        <a:lstStyle/>
        <a:p>
          <a:r>
            <a:rPr lang="ru-RU" sz="1600" dirty="0"/>
            <a:t>Осуществление инновационных программ</a:t>
          </a:r>
        </a:p>
      </dgm:t>
    </dgm:pt>
    <dgm:pt modelId="{BE18BC9F-51BB-449F-BC83-00B3E3FD08D4}" type="parTrans" cxnId="{E872578D-AC6D-476C-81FC-FEEB49DE8C2F}">
      <dgm:prSet/>
      <dgm:spPr/>
      <dgm:t>
        <a:bodyPr/>
        <a:lstStyle/>
        <a:p>
          <a:endParaRPr lang="ru-RU" sz="1600"/>
        </a:p>
      </dgm:t>
    </dgm:pt>
    <dgm:pt modelId="{1E90BAF8-A977-4275-8DE3-2E9AD14440BF}" type="sibTrans" cxnId="{E872578D-AC6D-476C-81FC-FEEB49DE8C2F}">
      <dgm:prSet/>
      <dgm:spPr/>
      <dgm:t>
        <a:bodyPr/>
        <a:lstStyle/>
        <a:p>
          <a:endParaRPr lang="ru-RU" sz="1600"/>
        </a:p>
      </dgm:t>
    </dgm:pt>
    <dgm:pt modelId="{3DF3574E-4CDF-435A-88C6-C7EBFA37F88F}" type="pres">
      <dgm:prSet presAssocID="{74240582-65C8-4DCA-B019-92DF6E3146DD}" presName="compositeShape" presStyleCnt="0">
        <dgm:presLayoutVars>
          <dgm:chMax val="7"/>
          <dgm:dir/>
          <dgm:resizeHandles val="exact"/>
        </dgm:presLayoutVars>
      </dgm:prSet>
      <dgm:spPr/>
    </dgm:pt>
    <dgm:pt modelId="{4A0CAE5D-4E3A-4633-B993-4433FB4C1551}" type="pres">
      <dgm:prSet presAssocID="{2CD35181-C09D-4091-A288-25F7659125C2}" presName="circ1" presStyleLbl="vennNode1" presStyleIdx="0" presStyleCnt="2"/>
      <dgm:spPr/>
    </dgm:pt>
    <dgm:pt modelId="{0B55542F-7044-46E3-9D5B-BE5EE7BBA851}" type="pres">
      <dgm:prSet presAssocID="{2CD35181-C09D-4091-A288-25F7659125C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1930E75-391E-4079-8C46-3A6EE7C6F2E5}" type="pres">
      <dgm:prSet presAssocID="{C9BB1557-DCFF-4FB6-8381-D6CF1891C612}" presName="circ2" presStyleLbl="vennNode1" presStyleIdx="1" presStyleCnt="2"/>
      <dgm:spPr/>
    </dgm:pt>
    <dgm:pt modelId="{6790D1DB-2A08-4696-AC21-ABA2B00C32CE}" type="pres">
      <dgm:prSet presAssocID="{C9BB1557-DCFF-4FB6-8381-D6CF1891C61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9E45D31-5DC4-4239-BAFC-371BDB7060EB}" type="presOf" srcId="{2CD35181-C09D-4091-A288-25F7659125C2}" destId="{4A0CAE5D-4E3A-4633-B993-4433FB4C1551}" srcOrd="0" destOrd="0" presId="urn:microsoft.com/office/officeart/2005/8/layout/venn1"/>
    <dgm:cxn modelId="{F85C2883-B79F-4E2A-94FC-A1DE9DFF4258}" type="presOf" srcId="{C9BB1557-DCFF-4FB6-8381-D6CF1891C612}" destId="{6790D1DB-2A08-4696-AC21-ABA2B00C32CE}" srcOrd="1" destOrd="0" presId="urn:microsoft.com/office/officeart/2005/8/layout/venn1"/>
    <dgm:cxn modelId="{E872578D-AC6D-476C-81FC-FEEB49DE8C2F}" srcId="{74240582-65C8-4DCA-B019-92DF6E3146DD}" destId="{C9BB1557-DCFF-4FB6-8381-D6CF1891C612}" srcOrd="1" destOrd="0" parTransId="{BE18BC9F-51BB-449F-BC83-00B3E3FD08D4}" sibTransId="{1E90BAF8-A977-4275-8DE3-2E9AD14440BF}"/>
    <dgm:cxn modelId="{6046ED94-EE75-44A5-BD2E-9058CCBEFAB1}" type="presOf" srcId="{2CD35181-C09D-4091-A288-25F7659125C2}" destId="{0B55542F-7044-46E3-9D5B-BE5EE7BBA851}" srcOrd="1" destOrd="0" presId="urn:microsoft.com/office/officeart/2005/8/layout/venn1"/>
    <dgm:cxn modelId="{ACA4BCCB-60BB-4E8F-A63A-ADB1DCA1D795}" type="presOf" srcId="{74240582-65C8-4DCA-B019-92DF6E3146DD}" destId="{3DF3574E-4CDF-435A-88C6-C7EBFA37F88F}" srcOrd="0" destOrd="0" presId="urn:microsoft.com/office/officeart/2005/8/layout/venn1"/>
    <dgm:cxn modelId="{79AF7CFB-86F4-4CB6-BD8F-1B418107A770}" type="presOf" srcId="{C9BB1557-DCFF-4FB6-8381-D6CF1891C612}" destId="{21930E75-391E-4079-8C46-3A6EE7C6F2E5}" srcOrd="0" destOrd="0" presId="urn:microsoft.com/office/officeart/2005/8/layout/venn1"/>
    <dgm:cxn modelId="{E6CF01FD-47E7-44B8-AF35-1CDDD2029A71}" srcId="{74240582-65C8-4DCA-B019-92DF6E3146DD}" destId="{2CD35181-C09D-4091-A288-25F7659125C2}" srcOrd="0" destOrd="0" parTransId="{5CF7AEC5-F333-4321-8417-06EC1A899E48}" sibTransId="{FAF87F07-2A6D-42CF-AFBE-2BC544E21831}"/>
    <dgm:cxn modelId="{38CBB11D-A952-43F2-B200-E9815A5C6619}" type="presParOf" srcId="{3DF3574E-4CDF-435A-88C6-C7EBFA37F88F}" destId="{4A0CAE5D-4E3A-4633-B993-4433FB4C1551}" srcOrd="0" destOrd="0" presId="urn:microsoft.com/office/officeart/2005/8/layout/venn1"/>
    <dgm:cxn modelId="{2FB172FA-8DF8-4404-ACD7-5C41ACCCA52D}" type="presParOf" srcId="{3DF3574E-4CDF-435A-88C6-C7EBFA37F88F}" destId="{0B55542F-7044-46E3-9D5B-BE5EE7BBA851}" srcOrd="1" destOrd="0" presId="urn:microsoft.com/office/officeart/2005/8/layout/venn1"/>
    <dgm:cxn modelId="{1C8ED866-DDE7-4025-89D9-891D432A7BD5}" type="presParOf" srcId="{3DF3574E-4CDF-435A-88C6-C7EBFA37F88F}" destId="{21930E75-391E-4079-8C46-3A6EE7C6F2E5}" srcOrd="2" destOrd="0" presId="urn:microsoft.com/office/officeart/2005/8/layout/venn1"/>
    <dgm:cxn modelId="{314854A0-0D12-4D0F-8FC6-4D8550200A46}" type="presParOf" srcId="{3DF3574E-4CDF-435A-88C6-C7EBFA37F88F}" destId="{6790D1DB-2A08-4696-AC21-ABA2B00C32CE}" srcOrd="3" destOrd="0" presId="urn:microsoft.com/office/officeart/2005/8/layout/ven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7B86DF-2B6F-42B5-A320-42ED9934B1C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F04026-DBBF-44A3-93D4-4DFA6F39BEFD}">
      <dgm:prSet phldrT="[Текст]" custT="1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 Формирование финансовой инфраструктуры, обеспечивающей поддержку инноваций</a:t>
          </a:r>
        </a:p>
      </dgm:t>
    </dgm:pt>
    <dgm:pt modelId="{CF16B2E7-2C13-4EA5-AAA2-D7B12E055F5B}" type="parTrans" cxnId="{336BAE7C-31C3-4F2B-B4E5-6E17F0F2762C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15F42822-CCEF-45C3-B3B3-3C87A79945B2}" type="sibTrans" cxnId="{336BAE7C-31C3-4F2B-B4E5-6E17F0F2762C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DB7E7EB0-AFC2-4261-82E0-C705B3C09F9D}">
      <dgm:prSet phldrT="[Текст]" custT="1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Развитие венчурного капитала</a:t>
          </a:r>
        </a:p>
      </dgm:t>
    </dgm:pt>
    <dgm:pt modelId="{4695CA5B-B1BF-4981-8F41-38341314CA61}" type="sibTrans" cxnId="{B3970ACE-4106-429A-8FF1-9E628F4EB9AC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16A7A9CD-9A09-4027-A1F2-D84A629B7C5B}" type="parTrans" cxnId="{B3970ACE-4106-429A-8FF1-9E628F4EB9AC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EC5DCE07-59A6-4DA8-9DFD-799E00A3F22E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 Появление </a:t>
          </a:r>
          <a:r>
            <a:rPr lang="ru-RU" sz="1600" dirty="0" err="1">
              <a:solidFill>
                <a:schemeClr val="tx1"/>
              </a:solidFill>
            </a:rPr>
            <a:t>частно</a:t>
          </a:r>
          <a:r>
            <a:rPr lang="ru-RU" sz="1600" dirty="0">
              <a:solidFill>
                <a:schemeClr val="tx1"/>
              </a:solidFill>
            </a:rPr>
            <a:t>-государственных фондов прямого инвестирования инноваций и инновационного бизнеса</a:t>
          </a:r>
        </a:p>
      </dgm:t>
    </dgm:pt>
    <dgm:pt modelId="{DB26B048-4374-4AA5-8DDB-72916C52CE1B}" type="sibTrans" cxnId="{101559A9-69F7-445A-8106-99FFAA744FDF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C9DB141B-10A3-41F3-8024-17454AA86C0F}" type="parTrans" cxnId="{101559A9-69F7-445A-8106-99FFAA744FDF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98DC2A45-1C77-4B27-8442-E4A492D010F0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Снижение административных барьеров</a:t>
          </a:r>
        </a:p>
      </dgm:t>
    </dgm:pt>
    <dgm:pt modelId="{9AE88D24-3FF6-44C1-AA20-2DA54F8DAAB8}" type="parTrans" cxnId="{15E67001-7F88-4814-A96F-A47D86697B14}">
      <dgm:prSet/>
      <dgm:spPr/>
      <dgm:t>
        <a:bodyPr/>
        <a:lstStyle/>
        <a:p>
          <a:endParaRPr lang="ru-RU"/>
        </a:p>
      </dgm:t>
    </dgm:pt>
    <dgm:pt modelId="{72BD232E-781F-4DE4-AE35-0C7681D54D31}" type="sibTrans" cxnId="{15E67001-7F88-4814-A96F-A47D86697B14}">
      <dgm:prSet/>
      <dgm:spPr/>
      <dgm:t>
        <a:bodyPr/>
        <a:lstStyle/>
        <a:p>
          <a:endParaRPr lang="ru-RU"/>
        </a:p>
      </dgm:t>
    </dgm:pt>
    <dgm:pt modelId="{1B2D8220-60B3-4456-A6A9-949A86C42071}">
      <dgm:prSet phldrT="[Текст]" custT="1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Изменение нормативно-правового обеспечения, содержащего новые стандарты и правила</a:t>
          </a:r>
        </a:p>
      </dgm:t>
    </dgm:pt>
    <dgm:pt modelId="{F3DF52DA-172E-4F55-954A-72C5ABCA9C32}" type="parTrans" cxnId="{19CD817B-01C5-4E86-95E7-F887A7930258}">
      <dgm:prSet/>
      <dgm:spPr/>
      <dgm:t>
        <a:bodyPr/>
        <a:lstStyle/>
        <a:p>
          <a:endParaRPr lang="ru-RU"/>
        </a:p>
      </dgm:t>
    </dgm:pt>
    <dgm:pt modelId="{F6E292A1-DFB4-4342-93AE-4100A580B406}" type="sibTrans" cxnId="{19CD817B-01C5-4E86-95E7-F887A7930258}">
      <dgm:prSet/>
      <dgm:spPr/>
      <dgm:t>
        <a:bodyPr/>
        <a:lstStyle/>
        <a:p>
          <a:endParaRPr lang="ru-RU"/>
        </a:p>
      </dgm:t>
    </dgm:pt>
    <dgm:pt modelId="{80A87AE5-1505-4EF3-97F9-D16AB6E9E9D7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Стимулирование взаимодействия научных, образовательных организаций и частных компаний в инновационной сфере</a:t>
          </a:r>
        </a:p>
      </dgm:t>
    </dgm:pt>
    <dgm:pt modelId="{F906A416-20B0-4E46-84C0-E35EF9435CAC}" type="parTrans" cxnId="{4FA4CBB3-83E8-40C0-9C0E-B598A1148745}">
      <dgm:prSet/>
      <dgm:spPr/>
      <dgm:t>
        <a:bodyPr/>
        <a:lstStyle/>
        <a:p>
          <a:endParaRPr lang="ru-RU"/>
        </a:p>
      </dgm:t>
    </dgm:pt>
    <dgm:pt modelId="{7790A31F-E75A-4EF9-8518-E6E068B5DE3E}" type="sibTrans" cxnId="{4FA4CBB3-83E8-40C0-9C0E-B598A1148745}">
      <dgm:prSet/>
      <dgm:spPr/>
      <dgm:t>
        <a:bodyPr/>
        <a:lstStyle/>
        <a:p>
          <a:endParaRPr lang="ru-RU"/>
        </a:p>
      </dgm:t>
    </dgm:pt>
    <dgm:pt modelId="{E74D7C7A-76C0-4DE6-9D8A-FB62AE9DE114}" type="pres">
      <dgm:prSet presAssocID="{FF7B86DF-2B6F-42B5-A320-42ED9934B1C0}" presName="linearFlow" presStyleCnt="0">
        <dgm:presLayoutVars>
          <dgm:dir/>
          <dgm:resizeHandles val="exact"/>
        </dgm:presLayoutVars>
      </dgm:prSet>
      <dgm:spPr/>
    </dgm:pt>
    <dgm:pt modelId="{AF5E3D3A-3573-4059-93F9-9A1B6DEDCB8F}" type="pres">
      <dgm:prSet presAssocID="{E6F04026-DBBF-44A3-93D4-4DFA6F39BEFD}" presName="composite" presStyleCnt="0"/>
      <dgm:spPr/>
    </dgm:pt>
    <dgm:pt modelId="{72D934A2-2B6D-4D48-80AD-5A77B28E7F4F}" type="pres">
      <dgm:prSet presAssocID="{E6F04026-DBBF-44A3-93D4-4DFA6F39BEFD}" presName="imgShp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CA76C7-93EF-408A-B5F3-A77411912CAA}" type="pres">
      <dgm:prSet presAssocID="{E6F04026-DBBF-44A3-93D4-4DFA6F39BEFD}" presName="txShp" presStyleLbl="node1" presStyleIdx="0" presStyleCnt="6">
        <dgm:presLayoutVars>
          <dgm:bulletEnabled val="1"/>
        </dgm:presLayoutVars>
      </dgm:prSet>
      <dgm:spPr/>
    </dgm:pt>
    <dgm:pt modelId="{E500ADB1-ADCE-425E-9B97-9956E042A142}" type="pres">
      <dgm:prSet presAssocID="{15F42822-CCEF-45C3-B3B3-3C87A79945B2}" presName="spacing" presStyleCnt="0"/>
      <dgm:spPr/>
    </dgm:pt>
    <dgm:pt modelId="{BB744565-0066-4997-8A0B-3071C9293D77}" type="pres">
      <dgm:prSet presAssocID="{EC5DCE07-59A6-4DA8-9DFD-799E00A3F22E}" presName="composite" presStyleCnt="0"/>
      <dgm:spPr/>
    </dgm:pt>
    <dgm:pt modelId="{05D17F55-AB9B-498F-9F77-D980BAE774AB}" type="pres">
      <dgm:prSet presAssocID="{EC5DCE07-59A6-4DA8-9DFD-799E00A3F22E}" presName="imgShp" presStyleLbl="fgImgPlace1" presStyleIdx="1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CD8726E-F076-43E3-9211-AE036992DDDF}" type="pres">
      <dgm:prSet presAssocID="{EC5DCE07-59A6-4DA8-9DFD-799E00A3F22E}" presName="txShp" presStyleLbl="node1" presStyleIdx="1" presStyleCnt="6">
        <dgm:presLayoutVars>
          <dgm:bulletEnabled val="1"/>
        </dgm:presLayoutVars>
      </dgm:prSet>
      <dgm:spPr/>
    </dgm:pt>
    <dgm:pt modelId="{16CDB7E2-D9A4-45FB-8F56-72B2E82AEDC0}" type="pres">
      <dgm:prSet presAssocID="{DB26B048-4374-4AA5-8DDB-72916C52CE1B}" presName="spacing" presStyleCnt="0"/>
      <dgm:spPr/>
    </dgm:pt>
    <dgm:pt modelId="{B4A921BD-91CA-47E7-B8CB-D9D31942F044}" type="pres">
      <dgm:prSet presAssocID="{DB7E7EB0-AFC2-4261-82E0-C705B3C09F9D}" presName="composite" presStyleCnt="0"/>
      <dgm:spPr/>
    </dgm:pt>
    <dgm:pt modelId="{2BBBA979-3676-481E-A90B-51E149257CDC}" type="pres">
      <dgm:prSet presAssocID="{DB7E7EB0-AFC2-4261-82E0-C705B3C09F9D}" presName="imgShp" presStyleLbl="fgImgPlace1" presStyleIdx="2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5098550-02CE-45D7-B347-6B0A0DB6FAB7}" type="pres">
      <dgm:prSet presAssocID="{DB7E7EB0-AFC2-4261-82E0-C705B3C09F9D}" presName="txShp" presStyleLbl="node1" presStyleIdx="2" presStyleCnt="6">
        <dgm:presLayoutVars>
          <dgm:bulletEnabled val="1"/>
        </dgm:presLayoutVars>
      </dgm:prSet>
      <dgm:spPr/>
    </dgm:pt>
    <dgm:pt modelId="{87F6FCA1-FD3E-4601-A703-74BADAF56612}" type="pres">
      <dgm:prSet presAssocID="{4695CA5B-B1BF-4981-8F41-38341314CA61}" presName="spacing" presStyleCnt="0"/>
      <dgm:spPr/>
    </dgm:pt>
    <dgm:pt modelId="{BA6B6277-59F3-421F-B683-5D46AD2B89DF}" type="pres">
      <dgm:prSet presAssocID="{98DC2A45-1C77-4B27-8442-E4A492D010F0}" presName="composite" presStyleCnt="0"/>
      <dgm:spPr/>
    </dgm:pt>
    <dgm:pt modelId="{9FDE1B34-E160-4E17-ADBD-C9012A3A0BF7}" type="pres">
      <dgm:prSet presAssocID="{98DC2A45-1C77-4B27-8442-E4A492D010F0}" presName="imgShp" presStyleLbl="fgImgPlace1" presStyleIdx="3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C496070-D4E3-43FE-B350-7E72E1551F18}" type="pres">
      <dgm:prSet presAssocID="{98DC2A45-1C77-4B27-8442-E4A492D010F0}" presName="txShp" presStyleLbl="node1" presStyleIdx="3" presStyleCnt="6">
        <dgm:presLayoutVars>
          <dgm:bulletEnabled val="1"/>
        </dgm:presLayoutVars>
      </dgm:prSet>
      <dgm:spPr/>
    </dgm:pt>
    <dgm:pt modelId="{EEA8401A-1E92-49C4-BFE1-C3F3CB45A77C}" type="pres">
      <dgm:prSet presAssocID="{72BD232E-781F-4DE4-AE35-0C7681D54D31}" presName="spacing" presStyleCnt="0"/>
      <dgm:spPr/>
    </dgm:pt>
    <dgm:pt modelId="{6327948A-82DC-4654-8738-959366E90E60}" type="pres">
      <dgm:prSet presAssocID="{1B2D8220-60B3-4456-A6A9-949A86C42071}" presName="composite" presStyleCnt="0"/>
      <dgm:spPr/>
    </dgm:pt>
    <dgm:pt modelId="{F14C3C42-56C7-405B-B65D-17657CEA469A}" type="pres">
      <dgm:prSet presAssocID="{1B2D8220-60B3-4456-A6A9-949A86C42071}" presName="imgShp" presStyleLbl="fgImgPlace1" presStyleIdx="4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257CB01-F961-4610-99E8-E05DE7625515}" type="pres">
      <dgm:prSet presAssocID="{1B2D8220-60B3-4456-A6A9-949A86C42071}" presName="txShp" presStyleLbl="node1" presStyleIdx="4" presStyleCnt="6">
        <dgm:presLayoutVars>
          <dgm:bulletEnabled val="1"/>
        </dgm:presLayoutVars>
      </dgm:prSet>
      <dgm:spPr/>
    </dgm:pt>
    <dgm:pt modelId="{DDC4E6D3-179C-4CF0-B6B3-1414E5ABE14A}" type="pres">
      <dgm:prSet presAssocID="{F6E292A1-DFB4-4342-93AE-4100A580B406}" presName="spacing" presStyleCnt="0"/>
      <dgm:spPr/>
    </dgm:pt>
    <dgm:pt modelId="{01F92F1A-CDB0-45F1-BE79-858C0878A86D}" type="pres">
      <dgm:prSet presAssocID="{80A87AE5-1505-4EF3-97F9-D16AB6E9E9D7}" presName="composite" presStyleCnt="0"/>
      <dgm:spPr/>
    </dgm:pt>
    <dgm:pt modelId="{54BAB247-FBAB-4B0E-AA37-2E8D1AD4599C}" type="pres">
      <dgm:prSet presAssocID="{80A87AE5-1505-4EF3-97F9-D16AB6E9E9D7}" presName="imgShp" presStyleLbl="fgImgPlace1" presStyleIdx="5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4331BAF-698F-4186-BBAE-D2CB0F368A5B}" type="pres">
      <dgm:prSet presAssocID="{80A87AE5-1505-4EF3-97F9-D16AB6E9E9D7}" presName="txShp" presStyleLbl="node1" presStyleIdx="5" presStyleCnt="6">
        <dgm:presLayoutVars>
          <dgm:bulletEnabled val="1"/>
        </dgm:presLayoutVars>
      </dgm:prSet>
      <dgm:spPr/>
    </dgm:pt>
  </dgm:ptLst>
  <dgm:cxnLst>
    <dgm:cxn modelId="{15E67001-7F88-4814-A96F-A47D86697B14}" srcId="{FF7B86DF-2B6F-42B5-A320-42ED9934B1C0}" destId="{98DC2A45-1C77-4B27-8442-E4A492D010F0}" srcOrd="3" destOrd="0" parTransId="{9AE88D24-3FF6-44C1-AA20-2DA54F8DAAB8}" sibTransId="{72BD232E-781F-4DE4-AE35-0C7681D54D31}"/>
    <dgm:cxn modelId="{94C5FA13-1424-44FD-92D0-075CA3D04011}" type="presOf" srcId="{DB7E7EB0-AFC2-4261-82E0-C705B3C09F9D}" destId="{A5098550-02CE-45D7-B347-6B0A0DB6FAB7}" srcOrd="0" destOrd="0" presId="urn:microsoft.com/office/officeart/2005/8/layout/vList3"/>
    <dgm:cxn modelId="{0E04C633-9D10-47DA-84C1-6B706C913CA0}" type="presOf" srcId="{80A87AE5-1505-4EF3-97F9-D16AB6E9E9D7}" destId="{24331BAF-698F-4186-BBAE-D2CB0F368A5B}" srcOrd="0" destOrd="0" presId="urn:microsoft.com/office/officeart/2005/8/layout/vList3"/>
    <dgm:cxn modelId="{19CD817B-01C5-4E86-95E7-F887A7930258}" srcId="{FF7B86DF-2B6F-42B5-A320-42ED9934B1C0}" destId="{1B2D8220-60B3-4456-A6A9-949A86C42071}" srcOrd="4" destOrd="0" parTransId="{F3DF52DA-172E-4F55-954A-72C5ABCA9C32}" sibTransId="{F6E292A1-DFB4-4342-93AE-4100A580B406}"/>
    <dgm:cxn modelId="{336BAE7C-31C3-4F2B-B4E5-6E17F0F2762C}" srcId="{FF7B86DF-2B6F-42B5-A320-42ED9934B1C0}" destId="{E6F04026-DBBF-44A3-93D4-4DFA6F39BEFD}" srcOrd="0" destOrd="0" parTransId="{CF16B2E7-2C13-4EA5-AAA2-D7B12E055F5B}" sibTransId="{15F42822-CCEF-45C3-B3B3-3C87A79945B2}"/>
    <dgm:cxn modelId="{28ACFDA5-1695-4A24-B71D-9DE3BF24A83A}" type="presOf" srcId="{98DC2A45-1C77-4B27-8442-E4A492D010F0}" destId="{4C496070-D4E3-43FE-B350-7E72E1551F18}" srcOrd="0" destOrd="0" presId="urn:microsoft.com/office/officeart/2005/8/layout/vList3"/>
    <dgm:cxn modelId="{101559A9-69F7-445A-8106-99FFAA744FDF}" srcId="{FF7B86DF-2B6F-42B5-A320-42ED9934B1C0}" destId="{EC5DCE07-59A6-4DA8-9DFD-799E00A3F22E}" srcOrd="1" destOrd="0" parTransId="{C9DB141B-10A3-41F3-8024-17454AA86C0F}" sibTransId="{DB26B048-4374-4AA5-8DDB-72916C52CE1B}"/>
    <dgm:cxn modelId="{4FA4CBB3-83E8-40C0-9C0E-B598A1148745}" srcId="{FF7B86DF-2B6F-42B5-A320-42ED9934B1C0}" destId="{80A87AE5-1505-4EF3-97F9-D16AB6E9E9D7}" srcOrd="5" destOrd="0" parTransId="{F906A416-20B0-4E46-84C0-E35EF9435CAC}" sibTransId="{7790A31F-E75A-4EF9-8518-E6E068B5DE3E}"/>
    <dgm:cxn modelId="{0D6580C4-9202-46CA-8632-6ACAC16E0461}" type="presOf" srcId="{FF7B86DF-2B6F-42B5-A320-42ED9934B1C0}" destId="{E74D7C7A-76C0-4DE6-9D8A-FB62AE9DE114}" srcOrd="0" destOrd="0" presId="urn:microsoft.com/office/officeart/2005/8/layout/vList3"/>
    <dgm:cxn modelId="{FB073ACD-AF82-4C18-8385-FA8080E70DF7}" type="presOf" srcId="{1B2D8220-60B3-4456-A6A9-949A86C42071}" destId="{5257CB01-F961-4610-99E8-E05DE7625515}" srcOrd="0" destOrd="0" presId="urn:microsoft.com/office/officeart/2005/8/layout/vList3"/>
    <dgm:cxn modelId="{B3970ACE-4106-429A-8FF1-9E628F4EB9AC}" srcId="{FF7B86DF-2B6F-42B5-A320-42ED9934B1C0}" destId="{DB7E7EB0-AFC2-4261-82E0-C705B3C09F9D}" srcOrd="2" destOrd="0" parTransId="{16A7A9CD-9A09-4027-A1F2-D84A629B7C5B}" sibTransId="{4695CA5B-B1BF-4981-8F41-38341314CA61}"/>
    <dgm:cxn modelId="{2104F8D5-72D1-4823-BF2E-2571E524548B}" type="presOf" srcId="{E6F04026-DBBF-44A3-93D4-4DFA6F39BEFD}" destId="{72CA76C7-93EF-408A-B5F3-A77411912CAA}" srcOrd="0" destOrd="0" presId="urn:microsoft.com/office/officeart/2005/8/layout/vList3"/>
    <dgm:cxn modelId="{36C431F6-4F8D-4F04-9AD4-C5E7FBFEAAA4}" type="presOf" srcId="{EC5DCE07-59A6-4DA8-9DFD-799E00A3F22E}" destId="{DCD8726E-F076-43E3-9211-AE036992DDDF}" srcOrd="0" destOrd="0" presId="urn:microsoft.com/office/officeart/2005/8/layout/vList3"/>
    <dgm:cxn modelId="{16E192A0-DBBA-4170-A552-957A900444B2}" type="presParOf" srcId="{E74D7C7A-76C0-4DE6-9D8A-FB62AE9DE114}" destId="{AF5E3D3A-3573-4059-93F9-9A1B6DEDCB8F}" srcOrd="0" destOrd="0" presId="urn:microsoft.com/office/officeart/2005/8/layout/vList3"/>
    <dgm:cxn modelId="{D9D9520C-607C-46B1-B5D6-F1F6DFC4F468}" type="presParOf" srcId="{AF5E3D3A-3573-4059-93F9-9A1B6DEDCB8F}" destId="{72D934A2-2B6D-4D48-80AD-5A77B28E7F4F}" srcOrd="0" destOrd="0" presId="urn:microsoft.com/office/officeart/2005/8/layout/vList3"/>
    <dgm:cxn modelId="{360727D6-3E83-4949-BA97-90AF27B66EB2}" type="presParOf" srcId="{AF5E3D3A-3573-4059-93F9-9A1B6DEDCB8F}" destId="{72CA76C7-93EF-408A-B5F3-A77411912CAA}" srcOrd="1" destOrd="0" presId="urn:microsoft.com/office/officeart/2005/8/layout/vList3"/>
    <dgm:cxn modelId="{92C00B6E-DE28-498B-8AF3-1973273026B4}" type="presParOf" srcId="{E74D7C7A-76C0-4DE6-9D8A-FB62AE9DE114}" destId="{E500ADB1-ADCE-425E-9B97-9956E042A142}" srcOrd="1" destOrd="0" presId="urn:microsoft.com/office/officeart/2005/8/layout/vList3"/>
    <dgm:cxn modelId="{92C4F95C-CE60-4531-8FB3-5DEEFBEDDD13}" type="presParOf" srcId="{E74D7C7A-76C0-4DE6-9D8A-FB62AE9DE114}" destId="{BB744565-0066-4997-8A0B-3071C9293D77}" srcOrd="2" destOrd="0" presId="urn:microsoft.com/office/officeart/2005/8/layout/vList3"/>
    <dgm:cxn modelId="{95E24421-0F29-4EF0-AB9A-A7B1EC633AE8}" type="presParOf" srcId="{BB744565-0066-4997-8A0B-3071C9293D77}" destId="{05D17F55-AB9B-498F-9F77-D980BAE774AB}" srcOrd="0" destOrd="0" presId="urn:microsoft.com/office/officeart/2005/8/layout/vList3"/>
    <dgm:cxn modelId="{79816D2C-072F-4480-92FC-E848DEEA4513}" type="presParOf" srcId="{BB744565-0066-4997-8A0B-3071C9293D77}" destId="{DCD8726E-F076-43E3-9211-AE036992DDDF}" srcOrd="1" destOrd="0" presId="urn:microsoft.com/office/officeart/2005/8/layout/vList3"/>
    <dgm:cxn modelId="{2B1261A9-41FC-4EE7-9768-0AE8CC4E3176}" type="presParOf" srcId="{E74D7C7A-76C0-4DE6-9D8A-FB62AE9DE114}" destId="{16CDB7E2-D9A4-45FB-8F56-72B2E82AEDC0}" srcOrd="3" destOrd="0" presId="urn:microsoft.com/office/officeart/2005/8/layout/vList3"/>
    <dgm:cxn modelId="{41520FE3-9129-4CB9-9316-940DF8956B0C}" type="presParOf" srcId="{E74D7C7A-76C0-4DE6-9D8A-FB62AE9DE114}" destId="{B4A921BD-91CA-47E7-B8CB-D9D31942F044}" srcOrd="4" destOrd="0" presId="urn:microsoft.com/office/officeart/2005/8/layout/vList3"/>
    <dgm:cxn modelId="{101E102C-621A-4FA8-B077-AD5F17C563C4}" type="presParOf" srcId="{B4A921BD-91CA-47E7-B8CB-D9D31942F044}" destId="{2BBBA979-3676-481E-A90B-51E149257CDC}" srcOrd="0" destOrd="0" presId="urn:microsoft.com/office/officeart/2005/8/layout/vList3"/>
    <dgm:cxn modelId="{AD3781BF-B1FC-47A8-9923-3525B55D34B1}" type="presParOf" srcId="{B4A921BD-91CA-47E7-B8CB-D9D31942F044}" destId="{A5098550-02CE-45D7-B347-6B0A0DB6FAB7}" srcOrd="1" destOrd="0" presId="urn:microsoft.com/office/officeart/2005/8/layout/vList3"/>
    <dgm:cxn modelId="{AEBFA4D1-4223-4600-801C-B386DB248AAA}" type="presParOf" srcId="{E74D7C7A-76C0-4DE6-9D8A-FB62AE9DE114}" destId="{87F6FCA1-FD3E-4601-A703-74BADAF56612}" srcOrd="5" destOrd="0" presId="urn:microsoft.com/office/officeart/2005/8/layout/vList3"/>
    <dgm:cxn modelId="{3DA281A7-D1DC-45D8-80C9-DB031BB1C90E}" type="presParOf" srcId="{E74D7C7A-76C0-4DE6-9D8A-FB62AE9DE114}" destId="{BA6B6277-59F3-421F-B683-5D46AD2B89DF}" srcOrd="6" destOrd="0" presId="urn:microsoft.com/office/officeart/2005/8/layout/vList3"/>
    <dgm:cxn modelId="{C758E977-6703-4B95-9D21-945D8EB8E129}" type="presParOf" srcId="{BA6B6277-59F3-421F-B683-5D46AD2B89DF}" destId="{9FDE1B34-E160-4E17-ADBD-C9012A3A0BF7}" srcOrd="0" destOrd="0" presId="urn:microsoft.com/office/officeart/2005/8/layout/vList3"/>
    <dgm:cxn modelId="{654D1830-62A4-4569-8698-7594E90F69A0}" type="presParOf" srcId="{BA6B6277-59F3-421F-B683-5D46AD2B89DF}" destId="{4C496070-D4E3-43FE-B350-7E72E1551F18}" srcOrd="1" destOrd="0" presId="urn:microsoft.com/office/officeart/2005/8/layout/vList3"/>
    <dgm:cxn modelId="{B352090F-DA76-4B5C-9550-3D737B124484}" type="presParOf" srcId="{E74D7C7A-76C0-4DE6-9D8A-FB62AE9DE114}" destId="{EEA8401A-1E92-49C4-BFE1-C3F3CB45A77C}" srcOrd="7" destOrd="0" presId="urn:microsoft.com/office/officeart/2005/8/layout/vList3"/>
    <dgm:cxn modelId="{E8335301-D8F6-4395-935A-7DAFDAAA50C6}" type="presParOf" srcId="{E74D7C7A-76C0-4DE6-9D8A-FB62AE9DE114}" destId="{6327948A-82DC-4654-8738-959366E90E60}" srcOrd="8" destOrd="0" presId="urn:microsoft.com/office/officeart/2005/8/layout/vList3"/>
    <dgm:cxn modelId="{E85C52CC-D027-4A7A-91AE-E2F61BD4D60D}" type="presParOf" srcId="{6327948A-82DC-4654-8738-959366E90E60}" destId="{F14C3C42-56C7-405B-B65D-17657CEA469A}" srcOrd="0" destOrd="0" presId="urn:microsoft.com/office/officeart/2005/8/layout/vList3"/>
    <dgm:cxn modelId="{3772711E-2D72-474E-B590-6FA72B74A335}" type="presParOf" srcId="{6327948A-82DC-4654-8738-959366E90E60}" destId="{5257CB01-F961-4610-99E8-E05DE7625515}" srcOrd="1" destOrd="0" presId="urn:microsoft.com/office/officeart/2005/8/layout/vList3"/>
    <dgm:cxn modelId="{F56FF1FD-1BA4-4362-BE6D-AB4760C33DCE}" type="presParOf" srcId="{E74D7C7A-76C0-4DE6-9D8A-FB62AE9DE114}" destId="{DDC4E6D3-179C-4CF0-B6B3-1414E5ABE14A}" srcOrd="9" destOrd="0" presId="urn:microsoft.com/office/officeart/2005/8/layout/vList3"/>
    <dgm:cxn modelId="{8183E509-A953-4AB7-8198-A288451D390E}" type="presParOf" srcId="{E74D7C7A-76C0-4DE6-9D8A-FB62AE9DE114}" destId="{01F92F1A-CDB0-45F1-BE79-858C0878A86D}" srcOrd="10" destOrd="0" presId="urn:microsoft.com/office/officeart/2005/8/layout/vList3"/>
    <dgm:cxn modelId="{C5227857-5B4E-4D4F-8A3A-B57A62BE5216}" type="presParOf" srcId="{01F92F1A-CDB0-45F1-BE79-858C0878A86D}" destId="{54BAB247-FBAB-4B0E-AA37-2E8D1AD4599C}" srcOrd="0" destOrd="0" presId="urn:microsoft.com/office/officeart/2005/8/layout/vList3"/>
    <dgm:cxn modelId="{9C857A98-4537-4806-AED2-D4B867D49401}" type="presParOf" srcId="{01F92F1A-CDB0-45F1-BE79-858C0878A86D}" destId="{24331BAF-698F-4186-BBAE-D2CB0F368A5B}" srcOrd="1" destOrd="0" presId="urn:microsoft.com/office/officeart/2005/8/layout/vList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5EF4B2-43FB-4E32-9C8C-CB9ED48EC0D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B7D468-00F2-4479-8A66-7D4352B8A091}">
      <dgm:prSet phldrT="[Текст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Нестабильная динамика численности ФИП в разные годы</a:t>
          </a:r>
        </a:p>
      </dgm:t>
    </dgm:pt>
    <dgm:pt modelId="{5C253E58-4937-4544-9D77-F1A96AFD0E00}" type="parTrans" cxnId="{35645BF1-6E40-453B-A018-081A89513BE3}">
      <dgm:prSet/>
      <dgm:spPr/>
      <dgm:t>
        <a:bodyPr/>
        <a:lstStyle/>
        <a:p>
          <a:endParaRPr lang="ru-RU" sz="1600"/>
        </a:p>
      </dgm:t>
    </dgm:pt>
    <dgm:pt modelId="{67D59016-1C29-4045-83F4-157B7568D3F6}" type="sibTrans" cxnId="{35645BF1-6E40-453B-A018-081A89513BE3}">
      <dgm:prSet/>
      <dgm:spPr/>
      <dgm:t>
        <a:bodyPr/>
        <a:lstStyle/>
        <a:p>
          <a:endParaRPr lang="ru-RU" sz="1600"/>
        </a:p>
      </dgm:t>
    </dgm:pt>
    <dgm:pt modelId="{1482BAC2-92D2-44BE-A0B4-6CB8AF6C920E}">
      <dgm:prSet phldrT="[Текст]" custT="1"/>
      <dgm:spPr>
        <a:ln>
          <a:noFill/>
        </a:ln>
      </dgm:spPr>
      <dgm:t>
        <a:bodyPr/>
        <a:lstStyle/>
        <a:p>
          <a:r>
            <a:rPr lang="ru-RU" sz="1600" dirty="0"/>
            <a:t>Абстрактность направлений инновационной деятельности</a:t>
          </a:r>
        </a:p>
      </dgm:t>
    </dgm:pt>
    <dgm:pt modelId="{BA350E36-4B48-4C73-AA77-42F217CE5BBE}" type="parTrans" cxnId="{BBFBD827-6659-401A-AF67-95B23563B229}">
      <dgm:prSet/>
      <dgm:spPr/>
      <dgm:t>
        <a:bodyPr/>
        <a:lstStyle/>
        <a:p>
          <a:endParaRPr lang="ru-RU" sz="1600"/>
        </a:p>
      </dgm:t>
    </dgm:pt>
    <dgm:pt modelId="{AA2DBBC7-2827-4B2D-A3D6-A6E72367E2B7}" type="sibTrans" cxnId="{BBFBD827-6659-401A-AF67-95B23563B229}">
      <dgm:prSet/>
      <dgm:spPr/>
      <dgm:t>
        <a:bodyPr/>
        <a:lstStyle/>
        <a:p>
          <a:endParaRPr lang="ru-RU" sz="1600"/>
        </a:p>
      </dgm:t>
    </dgm:pt>
    <dgm:pt modelId="{68DE23E2-0A3F-4F25-A437-584F2C8A5F29}">
      <dgm:prSet phldrT="[Текст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Проблема подготовки кадров для реализации инновационной деятельности</a:t>
          </a:r>
        </a:p>
      </dgm:t>
    </dgm:pt>
    <dgm:pt modelId="{438E5EDA-C310-4515-A9AC-0CBEB1DF6F34}" type="parTrans" cxnId="{253635F9-4B93-466F-A536-142D6B3714F8}">
      <dgm:prSet/>
      <dgm:spPr/>
      <dgm:t>
        <a:bodyPr/>
        <a:lstStyle/>
        <a:p>
          <a:endParaRPr lang="ru-RU" sz="1600"/>
        </a:p>
      </dgm:t>
    </dgm:pt>
    <dgm:pt modelId="{79FBB1BF-A0F7-45C1-9D8A-897B8DBD5CDA}" type="sibTrans" cxnId="{253635F9-4B93-466F-A536-142D6B3714F8}">
      <dgm:prSet/>
      <dgm:spPr/>
      <dgm:t>
        <a:bodyPr/>
        <a:lstStyle/>
        <a:p>
          <a:endParaRPr lang="ru-RU" sz="1600"/>
        </a:p>
      </dgm:t>
    </dgm:pt>
    <dgm:pt modelId="{E76B46AC-6814-40B1-A0E8-548C1F53DFEC}">
      <dgm:prSet phldrT="[Текст]" custT="1"/>
      <dgm:spPr>
        <a:ln>
          <a:noFill/>
        </a:ln>
      </dgm:spPr>
      <dgm:t>
        <a:bodyPr/>
        <a:lstStyle/>
        <a:p>
          <a:r>
            <a:rPr lang="ru-RU" sz="1600" dirty="0"/>
            <a:t>Недостаточный уровень информационной открытости </a:t>
          </a:r>
        </a:p>
      </dgm:t>
    </dgm:pt>
    <dgm:pt modelId="{D2775B50-2540-43E8-A31D-9C79E4F1E059}" type="parTrans" cxnId="{48C2533E-62E5-4B5B-BD2E-A55AB0AEB010}">
      <dgm:prSet/>
      <dgm:spPr/>
      <dgm:t>
        <a:bodyPr/>
        <a:lstStyle/>
        <a:p>
          <a:endParaRPr lang="ru-RU" sz="1600"/>
        </a:p>
      </dgm:t>
    </dgm:pt>
    <dgm:pt modelId="{36D7F345-8227-42FC-8CF5-0B4A1C193CDF}" type="sibTrans" cxnId="{48C2533E-62E5-4B5B-BD2E-A55AB0AEB010}">
      <dgm:prSet/>
      <dgm:spPr/>
      <dgm:t>
        <a:bodyPr/>
        <a:lstStyle/>
        <a:p>
          <a:endParaRPr lang="ru-RU" sz="1600"/>
        </a:p>
      </dgm:t>
    </dgm:pt>
    <dgm:pt modelId="{7A783759-580B-4E41-8385-CFB0F28637A3}">
      <dgm:prSet phldrT="[Текст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Слабая представленность сферы дошкольного образования</a:t>
          </a:r>
        </a:p>
      </dgm:t>
    </dgm:pt>
    <dgm:pt modelId="{6EBF6F21-F8BB-4E4A-86FF-BC9F5904220B}" type="parTrans" cxnId="{9C505D51-24C3-42F2-941E-068023FAAEFA}">
      <dgm:prSet/>
      <dgm:spPr/>
      <dgm:t>
        <a:bodyPr/>
        <a:lstStyle/>
        <a:p>
          <a:endParaRPr lang="ru-RU" sz="1600"/>
        </a:p>
      </dgm:t>
    </dgm:pt>
    <dgm:pt modelId="{58AF63BB-37FB-447E-9649-7362EC9CA83C}" type="sibTrans" cxnId="{9C505D51-24C3-42F2-941E-068023FAAEFA}">
      <dgm:prSet/>
      <dgm:spPr/>
      <dgm:t>
        <a:bodyPr/>
        <a:lstStyle/>
        <a:p>
          <a:endParaRPr lang="ru-RU" sz="1600"/>
        </a:p>
      </dgm:t>
    </dgm:pt>
    <dgm:pt modelId="{1157B746-7EE8-4F54-AAF2-50AB9865E4DD}">
      <dgm:prSet phldrT="[Текст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Проблема цифровизации образования</a:t>
          </a:r>
        </a:p>
      </dgm:t>
    </dgm:pt>
    <dgm:pt modelId="{A928BE63-DFFD-4063-B435-A0E84BD2BA15}" type="parTrans" cxnId="{11053E3D-DA20-4433-8B75-EAE33D66694E}">
      <dgm:prSet/>
      <dgm:spPr/>
      <dgm:t>
        <a:bodyPr/>
        <a:lstStyle/>
        <a:p>
          <a:endParaRPr lang="ru-RU"/>
        </a:p>
      </dgm:t>
    </dgm:pt>
    <dgm:pt modelId="{471BC6A8-A30A-41A1-A13C-9C71F1ED0325}" type="sibTrans" cxnId="{11053E3D-DA20-4433-8B75-EAE33D66694E}">
      <dgm:prSet/>
      <dgm:spPr/>
      <dgm:t>
        <a:bodyPr/>
        <a:lstStyle/>
        <a:p>
          <a:endParaRPr lang="ru-RU"/>
        </a:p>
      </dgm:t>
    </dgm:pt>
    <dgm:pt modelId="{B2618CFD-261E-4885-AD62-3E21AE8F9A3B}">
      <dgm:prSet phldrT="[Текст]" custT="1"/>
      <dgm:spPr/>
      <dgm:t>
        <a:bodyPr/>
        <a:lstStyle/>
        <a:p>
          <a:r>
            <a:rPr lang="ru-RU" sz="1600" dirty="0"/>
            <a:t>Географическая централизация</a:t>
          </a:r>
        </a:p>
      </dgm:t>
    </dgm:pt>
    <dgm:pt modelId="{764B46FF-A9A1-49CB-9C95-81DDF7A55669}" type="parTrans" cxnId="{61C3F191-973F-4089-B54C-E0DAEBA2FEF0}">
      <dgm:prSet/>
      <dgm:spPr/>
      <dgm:t>
        <a:bodyPr/>
        <a:lstStyle/>
        <a:p>
          <a:endParaRPr lang="ru-RU"/>
        </a:p>
      </dgm:t>
    </dgm:pt>
    <dgm:pt modelId="{BA72B099-2DA5-41F6-A451-A8863B434EB3}" type="sibTrans" cxnId="{61C3F191-973F-4089-B54C-E0DAEBA2FEF0}">
      <dgm:prSet/>
      <dgm:spPr/>
      <dgm:t>
        <a:bodyPr/>
        <a:lstStyle/>
        <a:p>
          <a:endParaRPr lang="ru-RU"/>
        </a:p>
      </dgm:t>
    </dgm:pt>
    <dgm:pt modelId="{D948A316-DB0C-40EA-8BBE-7971755A3B22}">
      <dgm:prSet phldrT="[Текст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Слабая представленность технологических проектов с реальным внедрением технологий в образовательный процесс</a:t>
          </a:r>
        </a:p>
      </dgm:t>
    </dgm:pt>
    <dgm:pt modelId="{2AECB8E1-42D1-412F-A3AF-26F8ECEE8F7E}" type="parTrans" cxnId="{D2E2C186-3AF6-4D7C-B58E-02C8D622E6EE}">
      <dgm:prSet/>
      <dgm:spPr/>
      <dgm:t>
        <a:bodyPr/>
        <a:lstStyle/>
        <a:p>
          <a:endParaRPr lang="ru-RU"/>
        </a:p>
      </dgm:t>
    </dgm:pt>
    <dgm:pt modelId="{FA9548C0-4360-4E62-818E-673FB7452995}" type="sibTrans" cxnId="{D2E2C186-3AF6-4D7C-B58E-02C8D622E6EE}">
      <dgm:prSet/>
      <dgm:spPr/>
      <dgm:t>
        <a:bodyPr/>
        <a:lstStyle/>
        <a:p>
          <a:endParaRPr lang="ru-RU"/>
        </a:p>
      </dgm:t>
    </dgm:pt>
    <dgm:pt modelId="{9EF6D2FC-214D-40DF-B31F-EE91F8AAB590}">
      <dgm:prSet phldrT="[Текст]" custT="1"/>
      <dgm:spPr/>
      <dgm:t>
        <a:bodyPr/>
        <a:lstStyle/>
        <a:p>
          <a:r>
            <a:rPr lang="ru-RU" sz="1600" dirty="0"/>
            <a:t>Трудности с внедрением стандартизированных программ и методик</a:t>
          </a:r>
        </a:p>
      </dgm:t>
    </dgm:pt>
    <dgm:pt modelId="{986923DA-7579-475B-A370-A641E6940DF4}" type="parTrans" cxnId="{D1DA2AC5-47D6-42D5-A40E-0C2B88BCDB87}">
      <dgm:prSet/>
      <dgm:spPr/>
      <dgm:t>
        <a:bodyPr/>
        <a:lstStyle/>
        <a:p>
          <a:endParaRPr lang="ru-RU"/>
        </a:p>
      </dgm:t>
    </dgm:pt>
    <dgm:pt modelId="{20F4E874-B588-4111-8C4E-DC29B98F603B}" type="sibTrans" cxnId="{D1DA2AC5-47D6-42D5-A40E-0C2B88BCDB87}">
      <dgm:prSet/>
      <dgm:spPr/>
      <dgm:t>
        <a:bodyPr/>
        <a:lstStyle/>
        <a:p>
          <a:endParaRPr lang="ru-RU"/>
        </a:p>
      </dgm:t>
    </dgm:pt>
    <dgm:pt modelId="{6E2963AD-6D2E-4FFF-A9C7-386A09431425}" type="pres">
      <dgm:prSet presAssocID="{475EF4B2-43FB-4E32-9C8C-CB9ED48EC0D9}" presName="diagram" presStyleCnt="0">
        <dgm:presLayoutVars>
          <dgm:dir/>
          <dgm:resizeHandles val="exact"/>
        </dgm:presLayoutVars>
      </dgm:prSet>
      <dgm:spPr/>
    </dgm:pt>
    <dgm:pt modelId="{4D2067E3-A4C8-40C3-98D6-B2E9F3D8B71F}" type="pres">
      <dgm:prSet presAssocID="{39B7D468-00F2-4479-8A66-7D4352B8A091}" presName="node" presStyleLbl="node1" presStyleIdx="0" presStyleCnt="9" custScaleX="113880">
        <dgm:presLayoutVars>
          <dgm:bulletEnabled val="1"/>
        </dgm:presLayoutVars>
      </dgm:prSet>
      <dgm:spPr/>
    </dgm:pt>
    <dgm:pt modelId="{FF6BDBC5-9AC1-4A60-9808-373839A3D297}" type="pres">
      <dgm:prSet presAssocID="{67D59016-1C29-4045-83F4-157B7568D3F6}" presName="sibTrans" presStyleCnt="0"/>
      <dgm:spPr/>
    </dgm:pt>
    <dgm:pt modelId="{F2D5EF1D-30A4-460D-B5A8-38C22EF09D69}" type="pres">
      <dgm:prSet presAssocID="{1482BAC2-92D2-44BE-A0B4-6CB8AF6C920E}" presName="node" presStyleLbl="node1" presStyleIdx="1" presStyleCnt="9" custScaleX="113880">
        <dgm:presLayoutVars>
          <dgm:bulletEnabled val="1"/>
        </dgm:presLayoutVars>
      </dgm:prSet>
      <dgm:spPr/>
    </dgm:pt>
    <dgm:pt modelId="{18B6C1B9-A14F-4F0D-AA88-375711265540}" type="pres">
      <dgm:prSet presAssocID="{AA2DBBC7-2827-4B2D-A3D6-A6E72367E2B7}" presName="sibTrans" presStyleCnt="0"/>
      <dgm:spPr/>
    </dgm:pt>
    <dgm:pt modelId="{8C28E8D5-7EB7-45FC-BF66-FE1DDEBD6350}" type="pres">
      <dgm:prSet presAssocID="{68DE23E2-0A3F-4F25-A437-584F2C8A5F29}" presName="node" presStyleLbl="node1" presStyleIdx="2" presStyleCnt="9" custScaleX="113880">
        <dgm:presLayoutVars>
          <dgm:bulletEnabled val="1"/>
        </dgm:presLayoutVars>
      </dgm:prSet>
      <dgm:spPr/>
    </dgm:pt>
    <dgm:pt modelId="{B0F9AABD-74FF-4F64-8B02-2F7CC71987B1}" type="pres">
      <dgm:prSet presAssocID="{79FBB1BF-A0F7-45C1-9D8A-897B8DBD5CDA}" presName="sibTrans" presStyleCnt="0"/>
      <dgm:spPr/>
    </dgm:pt>
    <dgm:pt modelId="{0F6D8417-11FE-4424-9BF2-D64F71C42862}" type="pres">
      <dgm:prSet presAssocID="{E76B46AC-6814-40B1-A0E8-548C1F53DFEC}" presName="node" presStyleLbl="node1" presStyleIdx="3" presStyleCnt="9" custScaleX="113880">
        <dgm:presLayoutVars>
          <dgm:bulletEnabled val="1"/>
        </dgm:presLayoutVars>
      </dgm:prSet>
      <dgm:spPr/>
    </dgm:pt>
    <dgm:pt modelId="{DB7C54D0-9ADA-4D3D-80DE-663890B5C30F}" type="pres">
      <dgm:prSet presAssocID="{36D7F345-8227-42FC-8CF5-0B4A1C193CDF}" presName="sibTrans" presStyleCnt="0"/>
      <dgm:spPr/>
    </dgm:pt>
    <dgm:pt modelId="{E7B04628-2F21-4519-A128-6D525EE8FB78}" type="pres">
      <dgm:prSet presAssocID="{7A783759-580B-4E41-8385-CFB0F28637A3}" presName="node" presStyleLbl="node1" presStyleIdx="4" presStyleCnt="9" custScaleX="113880">
        <dgm:presLayoutVars>
          <dgm:bulletEnabled val="1"/>
        </dgm:presLayoutVars>
      </dgm:prSet>
      <dgm:spPr/>
    </dgm:pt>
    <dgm:pt modelId="{AFFC15CD-94F2-4E3C-972B-FB2B4AD47C3C}" type="pres">
      <dgm:prSet presAssocID="{58AF63BB-37FB-447E-9649-7362EC9CA83C}" presName="sibTrans" presStyleCnt="0"/>
      <dgm:spPr/>
    </dgm:pt>
    <dgm:pt modelId="{B2FD69E9-743D-4197-9DF6-CE9CD4DC89B4}" type="pres">
      <dgm:prSet presAssocID="{B2618CFD-261E-4885-AD62-3E21AE8F9A3B}" presName="node" presStyleLbl="node1" presStyleIdx="5" presStyleCnt="9" custScaleX="113880">
        <dgm:presLayoutVars>
          <dgm:bulletEnabled val="1"/>
        </dgm:presLayoutVars>
      </dgm:prSet>
      <dgm:spPr/>
    </dgm:pt>
    <dgm:pt modelId="{BE28AE84-F5EC-4533-9B2D-5B024CD17DA3}" type="pres">
      <dgm:prSet presAssocID="{BA72B099-2DA5-41F6-A451-A8863B434EB3}" presName="sibTrans" presStyleCnt="0"/>
      <dgm:spPr/>
    </dgm:pt>
    <dgm:pt modelId="{2A2E67FE-F5B3-43A9-92E3-5343BE160AA4}" type="pres">
      <dgm:prSet presAssocID="{D948A316-DB0C-40EA-8BBE-7971755A3B22}" presName="node" presStyleLbl="node1" presStyleIdx="6" presStyleCnt="9" custScaleX="113880">
        <dgm:presLayoutVars>
          <dgm:bulletEnabled val="1"/>
        </dgm:presLayoutVars>
      </dgm:prSet>
      <dgm:spPr/>
    </dgm:pt>
    <dgm:pt modelId="{15D6CCD0-87B1-4382-ADF9-D550C8F894DF}" type="pres">
      <dgm:prSet presAssocID="{FA9548C0-4360-4E62-818E-673FB7452995}" presName="sibTrans" presStyleCnt="0"/>
      <dgm:spPr/>
    </dgm:pt>
    <dgm:pt modelId="{F39A84F8-42FB-4889-ABDF-C26BC4A4E8F9}" type="pres">
      <dgm:prSet presAssocID="{9EF6D2FC-214D-40DF-B31F-EE91F8AAB590}" presName="node" presStyleLbl="node1" presStyleIdx="7" presStyleCnt="9" custScaleX="113880">
        <dgm:presLayoutVars>
          <dgm:bulletEnabled val="1"/>
        </dgm:presLayoutVars>
      </dgm:prSet>
      <dgm:spPr/>
    </dgm:pt>
    <dgm:pt modelId="{7D1EA296-A3DF-46E2-861F-8EFE183B6100}" type="pres">
      <dgm:prSet presAssocID="{20F4E874-B588-4111-8C4E-DC29B98F603B}" presName="sibTrans" presStyleCnt="0"/>
      <dgm:spPr/>
    </dgm:pt>
    <dgm:pt modelId="{664EC5A8-6B86-4ABD-B4C4-F6546114CECD}" type="pres">
      <dgm:prSet presAssocID="{1157B746-7EE8-4F54-AAF2-50AB9865E4DD}" presName="node" presStyleLbl="node1" presStyleIdx="8" presStyleCnt="9" custScaleX="113880">
        <dgm:presLayoutVars>
          <dgm:bulletEnabled val="1"/>
        </dgm:presLayoutVars>
      </dgm:prSet>
      <dgm:spPr/>
    </dgm:pt>
  </dgm:ptLst>
  <dgm:cxnLst>
    <dgm:cxn modelId="{9991670F-3B63-4F90-B5C3-8ED13562BF8D}" type="presOf" srcId="{D948A316-DB0C-40EA-8BBE-7971755A3B22}" destId="{2A2E67FE-F5B3-43A9-92E3-5343BE160AA4}" srcOrd="0" destOrd="0" presId="urn:microsoft.com/office/officeart/2005/8/layout/default"/>
    <dgm:cxn modelId="{2766021A-3941-4C0F-B76C-A3A705BD0E85}" type="presOf" srcId="{68DE23E2-0A3F-4F25-A437-584F2C8A5F29}" destId="{8C28E8D5-7EB7-45FC-BF66-FE1DDEBD6350}" srcOrd="0" destOrd="0" presId="urn:microsoft.com/office/officeart/2005/8/layout/default"/>
    <dgm:cxn modelId="{BBFBD827-6659-401A-AF67-95B23563B229}" srcId="{475EF4B2-43FB-4E32-9C8C-CB9ED48EC0D9}" destId="{1482BAC2-92D2-44BE-A0B4-6CB8AF6C920E}" srcOrd="1" destOrd="0" parTransId="{BA350E36-4B48-4C73-AA77-42F217CE5BBE}" sibTransId="{AA2DBBC7-2827-4B2D-A3D6-A6E72367E2B7}"/>
    <dgm:cxn modelId="{C4720B3A-3884-4B07-8FB2-80EDF74B1AA0}" type="presOf" srcId="{E76B46AC-6814-40B1-A0E8-548C1F53DFEC}" destId="{0F6D8417-11FE-4424-9BF2-D64F71C42862}" srcOrd="0" destOrd="0" presId="urn:microsoft.com/office/officeart/2005/8/layout/default"/>
    <dgm:cxn modelId="{11053E3D-DA20-4433-8B75-EAE33D66694E}" srcId="{475EF4B2-43FB-4E32-9C8C-CB9ED48EC0D9}" destId="{1157B746-7EE8-4F54-AAF2-50AB9865E4DD}" srcOrd="8" destOrd="0" parTransId="{A928BE63-DFFD-4063-B435-A0E84BD2BA15}" sibTransId="{471BC6A8-A30A-41A1-A13C-9C71F1ED0325}"/>
    <dgm:cxn modelId="{48C2533E-62E5-4B5B-BD2E-A55AB0AEB010}" srcId="{475EF4B2-43FB-4E32-9C8C-CB9ED48EC0D9}" destId="{E76B46AC-6814-40B1-A0E8-548C1F53DFEC}" srcOrd="3" destOrd="0" parTransId="{D2775B50-2540-43E8-A31D-9C79E4F1E059}" sibTransId="{36D7F345-8227-42FC-8CF5-0B4A1C193CDF}"/>
    <dgm:cxn modelId="{32C46A6A-AE8F-4AE6-BAD8-D1783CF60B6F}" type="presOf" srcId="{475EF4B2-43FB-4E32-9C8C-CB9ED48EC0D9}" destId="{6E2963AD-6D2E-4FFF-A9C7-386A09431425}" srcOrd="0" destOrd="0" presId="urn:microsoft.com/office/officeart/2005/8/layout/default"/>
    <dgm:cxn modelId="{40FA6E4D-C9C9-4425-8100-0979B5018BD8}" type="presOf" srcId="{39B7D468-00F2-4479-8A66-7D4352B8A091}" destId="{4D2067E3-A4C8-40C3-98D6-B2E9F3D8B71F}" srcOrd="0" destOrd="0" presId="urn:microsoft.com/office/officeart/2005/8/layout/default"/>
    <dgm:cxn modelId="{9C505D51-24C3-42F2-941E-068023FAAEFA}" srcId="{475EF4B2-43FB-4E32-9C8C-CB9ED48EC0D9}" destId="{7A783759-580B-4E41-8385-CFB0F28637A3}" srcOrd="4" destOrd="0" parTransId="{6EBF6F21-F8BB-4E4A-86FF-BC9F5904220B}" sibTransId="{58AF63BB-37FB-447E-9649-7362EC9CA83C}"/>
    <dgm:cxn modelId="{32379E57-F333-4141-8D68-56CB9E15A1BE}" type="presOf" srcId="{1157B746-7EE8-4F54-AAF2-50AB9865E4DD}" destId="{664EC5A8-6B86-4ABD-B4C4-F6546114CECD}" srcOrd="0" destOrd="0" presId="urn:microsoft.com/office/officeart/2005/8/layout/default"/>
    <dgm:cxn modelId="{5CEBF585-D83C-4259-BBDE-98490080840A}" type="presOf" srcId="{B2618CFD-261E-4885-AD62-3E21AE8F9A3B}" destId="{B2FD69E9-743D-4197-9DF6-CE9CD4DC89B4}" srcOrd="0" destOrd="0" presId="urn:microsoft.com/office/officeart/2005/8/layout/default"/>
    <dgm:cxn modelId="{D2E2C186-3AF6-4D7C-B58E-02C8D622E6EE}" srcId="{475EF4B2-43FB-4E32-9C8C-CB9ED48EC0D9}" destId="{D948A316-DB0C-40EA-8BBE-7971755A3B22}" srcOrd="6" destOrd="0" parTransId="{2AECB8E1-42D1-412F-A3AF-26F8ECEE8F7E}" sibTransId="{FA9548C0-4360-4E62-818E-673FB7452995}"/>
    <dgm:cxn modelId="{61C3F191-973F-4089-B54C-E0DAEBA2FEF0}" srcId="{475EF4B2-43FB-4E32-9C8C-CB9ED48EC0D9}" destId="{B2618CFD-261E-4885-AD62-3E21AE8F9A3B}" srcOrd="5" destOrd="0" parTransId="{764B46FF-A9A1-49CB-9C95-81DDF7A55669}" sibTransId="{BA72B099-2DA5-41F6-A451-A8863B434EB3}"/>
    <dgm:cxn modelId="{B4546B95-0E00-4F36-95E6-3C338AB7D418}" type="presOf" srcId="{1482BAC2-92D2-44BE-A0B4-6CB8AF6C920E}" destId="{F2D5EF1D-30A4-460D-B5A8-38C22EF09D69}" srcOrd="0" destOrd="0" presId="urn:microsoft.com/office/officeart/2005/8/layout/default"/>
    <dgm:cxn modelId="{D1DA2AC5-47D6-42D5-A40E-0C2B88BCDB87}" srcId="{475EF4B2-43FB-4E32-9C8C-CB9ED48EC0D9}" destId="{9EF6D2FC-214D-40DF-B31F-EE91F8AAB590}" srcOrd="7" destOrd="0" parTransId="{986923DA-7579-475B-A370-A641E6940DF4}" sibTransId="{20F4E874-B588-4111-8C4E-DC29B98F603B}"/>
    <dgm:cxn modelId="{D64489DB-EBF8-4E18-B7DA-474C75D3E9A3}" type="presOf" srcId="{7A783759-580B-4E41-8385-CFB0F28637A3}" destId="{E7B04628-2F21-4519-A128-6D525EE8FB78}" srcOrd="0" destOrd="0" presId="urn:microsoft.com/office/officeart/2005/8/layout/default"/>
    <dgm:cxn modelId="{35645BF1-6E40-453B-A018-081A89513BE3}" srcId="{475EF4B2-43FB-4E32-9C8C-CB9ED48EC0D9}" destId="{39B7D468-00F2-4479-8A66-7D4352B8A091}" srcOrd="0" destOrd="0" parTransId="{5C253E58-4937-4544-9D77-F1A96AFD0E00}" sibTransId="{67D59016-1C29-4045-83F4-157B7568D3F6}"/>
    <dgm:cxn modelId="{253635F9-4B93-466F-A536-142D6B3714F8}" srcId="{475EF4B2-43FB-4E32-9C8C-CB9ED48EC0D9}" destId="{68DE23E2-0A3F-4F25-A437-584F2C8A5F29}" srcOrd="2" destOrd="0" parTransId="{438E5EDA-C310-4515-A9AC-0CBEB1DF6F34}" sibTransId="{79FBB1BF-A0F7-45C1-9D8A-897B8DBD5CDA}"/>
    <dgm:cxn modelId="{DCDE5DFE-E172-4817-87A0-4AEFE2C2E517}" type="presOf" srcId="{9EF6D2FC-214D-40DF-B31F-EE91F8AAB590}" destId="{F39A84F8-42FB-4889-ABDF-C26BC4A4E8F9}" srcOrd="0" destOrd="0" presId="urn:microsoft.com/office/officeart/2005/8/layout/default"/>
    <dgm:cxn modelId="{29EB5B78-08F8-4678-9887-47E6F2FDBBAE}" type="presParOf" srcId="{6E2963AD-6D2E-4FFF-A9C7-386A09431425}" destId="{4D2067E3-A4C8-40C3-98D6-B2E9F3D8B71F}" srcOrd="0" destOrd="0" presId="urn:microsoft.com/office/officeart/2005/8/layout/default"/>
    <dgm:cxn modelId="{F19177DF-5A35-432F-B94E-DC63601EA52D}" type="presParOf" srcId="{6E2963AD-6D2E-4FFF-A9C7-386A09431425}" destId="{FF6BDBC5-9AC1-4A60-9808-373839A3D297}" srcOrd="1" destOrd="0" presId="urn:microsoft.com/office/officeart/2005/8/layout/default"/>
    <dgm:cxn modelId="{08F39BE7-EF18-4AAD-A523-754BA2E71502}" type="presParOf" srcId="{6E2963AD-6D2E-4FFF-A9C7-386A09431425}" destId="{F2D5EF1D-30A4-460D-B5A8-38C22EF09D69}" srcOrd="2" destOrd="0" presId="urn:microsoft.com/office/officeart/2005/8/layout/default"/>
    <dgm:cxn modelId="{A81C1B85-B099-4E06-B50E-031983A7E246}" type="presParOf" srcId="{6E2963AD-6D2E-4FFF-A9C7-386A09431425}" destId="{18B6C1B9-A14F-4F0D-AA88-375711265540}" srcOrd="3" destOrd="0" presId="urn:microsoft.com/office/officeart/2005/8/layout/default"/>
    <dgm:cxn modelId="{509BFC67-D210-4FD1-954E-4C7AD93C48CC}" type="presParOf" srcId="{6E2963AD-6D2E-4FFF-A9C7-386A09431425}" destId="{8C28E8D5-7EB7-45FC-BF66-FE1DDEBD6350}" srcOrd="4" destOrd="0" presId="urn:microsoft.com/office/officeart/2005/8/layout/default"/>
    <dgm:cxn modelId="{56376A87-A5B1-46E8-AEFE-92500E749BA5}" type="presParOf" srcId="{6E2963AD-6D2E-4FFF-A9C7-386A09431425}" destId="{B0F9AABD-74FF-4F64-8B02-2F7CC71987B1}" srcOrd="5" destOrd="0" presId="urn:microsoft.com/office/officeart/2005/8/layout/default"/>
    <dgm:cxn modelId="{9F433F45-261E-4555-AB50-014F0403563E}" type="presParOf" srcId="{6E2963AD-6D2E-4FFF-A9C7-386A09431425}" destId="{0F6D8417-11FE-4424-9BF2-D64F71C42862}" srcOrd="6" destOrd="0" presId="urn:microsoft.com/office/officeart/2005/8/layout/default"/>
    <dgm:cxn modelId="{F05E2616-9478-4E99-91BE-C0937C70F1E7}" type="presParOf" srcId="{6E2963AD-6D2E-4FFF-A9C7-386A09431425}" destId="{DB7C54D0-9ADA-4D3D-80DE-663890B5C30F}" srcOrd="7" destOrd="0" presId="urn:microsoft.com/office/officeart/2005/8/layout/default"/>
    <dgm:cxn modelId="{327DCB90-769A-4993-AE8F-FC87D66D2C4B}" type="presParOf" srcId="{6E2963AD-6D2E-4FFF-A9C7-386A09431425}" destId="{E7B04628-2F21-4519-A128-6D525EE8FB78}" srcOrd="8" destOrd="0" presId="urn:microsoft.com/office/officeart/2005/8/layout/default"/>
    <dgm:cxn modelId="{F2A9B964-82A1-4B6D-97D3-22F31DB19D8E}" type="presParOf" srcId="{6E2963AD-6D2E-4FFF-A9C7-386A09431425}" destId="{AFFC15CD-94F2-4E3C-972B-FB2B4AD47C3C}" srcOrd="9" destOrd="0" presId="urn:microsoft.com/office/officeart/2005/8/layout/default"/>
    <dgm:cxn modelId="{F4FE9A00-F462-4B74-99CC-26F521C68FC2}" type="presParOf" srcId="{6E2963AD-6D2E-4FFF-A9C7-386A09431425}" destId="{B2FD69E9-743D-4197-9DF6-CE9CD4DC89B4}" srcOrd="10" destOrd="0" presId="urn:microsoft.com/office/officeart/2005/8/layout/default"/>
    <dgm:cxn modelId="{58A5BC89-1F23-4640-9E09-455DCFAC68DA}" type="presParOf" srcId="{6E2963AD-6D2E-4FFF-A9C7-386A09431425}" destId="{BE28AE84-F5EC-4533-9B2D-5B024CD17DA3}" srcOrd="11" destOrd="0" presId="urn:microsoft.com/office/officeart/2005/8/layout/default"/>
    <dgm:cxn modelId="{728E42A9-7D13-4CB9-B97A-BB582E5D4817}" type="presParOf" srcId="{6E2963AD-6D2E-4FFF-A9C7-386A09431425}" destId="{2A2E67FE-F5B3-43A9-92E3-5343BE160AA4}" srcOrd="12" destOrd="0" presId="urn:microsoft.com/office/officeart/2005/8/layout/default"/>
    <dgm:cxn modelId="{5CC49049-B2EB-4894-9BCC-98DF4B06F3C8}" type="presParOf" srcId="{6E2963AD-6D2E-4FFF-A9C7-386A09431425}" destId="{15D6CCD0-87B1-4382-ADF9-D550C8F894DF}" srcOrd="13" destOrd="0" presId="urn:microsoft.com/office/officeart/2005/8/layout/default"/>
    <dgm:cxn modelId="{E1491B14-D3A3-43D7-998E-5E7680F9957C}" type="presParOf" srcId="{6E2963AD-6D2E-4FFF-A9C7-386A09431425}" destId="{F39A84F8-42FB-4889-ABDF-C26BC4A4E8F9}" srcOrd="14" destOrd="0" presId="urn:microsoft.com/office/officeart/2005/8/layout/default"/>
    <dgm:cxn modelId="{66583A9A-C0D1-443F-B9BF-0E200B37401A}" type="presParOf" srcId="{6E2963AD-6D2E-4FFF-A9C7-386A09431425}" destId="{7D1EA296-A3DF-46E2-861F-8EFE183B6100}" srcOrd="15" destOrd="0" presId="urn:microsoft.com/office/officeart/2005/8/layout/default"/>
    <dgm:cxn modelId="{D0829FB8-5E9B-43A0-A688-80C11D181893}" type="presParOf" srcId="{6E2963AD-6D2E-4FFF-A9C7-386A09431425}" destId="{664EC5A8-6B86-4ABD-B4C4-F6546114CECD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33533-78D0-44F4-9A34-FFC81BDBA86F}">
      <dsp:nvSpPr>
        <dsp:cNvPr id="0" name=""/>
        <dsp:cNvSpPr/>
      </dsp:nvSpPr>
      <dsp:spPr>
        <a:xfrm>
          <a:off x="0" y="6030"/>
          <a:ext cx="8719984" cy="532894"/>
        </a:xfrm>
        <a:prstGeom prst="roundRect">
          <a:avLst/>
        </a:prstGeom>
        <a:solidFill>
          <a:srgbClr val="EEEEE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1"/>
              </a:solidFill>
            </a:rPr>
            <a:t>ФЗ «Об образовании в Российской Федерации» п.5, ст.20:</a:t>
          </a:r>
        </a:p>
      </dsp:txBody>
      <dsp:txXfrm>
        <a:off x="26014" y="32044"/>
        <a:ext cx="8667956" cy="480866"/>
      </dsp:txXfrm>
    </dsp:sp>
    <dsp:sp modelId="{62C76499-A4B1-4A45-A04A-49D49956598B}">
      <dsp:nvSpPr>
        <dsp:cNvPr id="0" name=""/>
        <dsp:cNvSpPr/>
      </dsp:nvSpPr>
      <dsp:spPr>
        <a:xfrm>
          <a:off x="0" y="538925"/>
          <a:ext cx="8719984" cy="1468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85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/>
            <a:t>Инновационная деятельность ориентирована на </a:t>
          </a:r>
          <a:r>
            <a:rPr lang="ru-RU" sz="1600" b="1" kern="1200" dirty="0"/>
            <a:t>совершенствование</a:t>
          </a:r>
          <a:r>
            <a:rPr lang="ru-RU" sz="1600" kern="1200" dirty="0"/>
            <a:t> научно-педагогического, учебно-методического, организационного обеспечения системы образования и </a:t>
          </a:r>
          <a:r>
            <a:rPr lang="ru-RU" sz="1600" b="1" kern="1200" dirty="0"/>
            <a:t>создание условий </a:t>
          </a:r>
          <a:r>
            <a:rPr lang="ru-RU" sz="1600" kern="1200" dirty="0"/>
            <a:t>для ее реализации является полномочием субъектов РФ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/>
            <a:t>В </a:t>
          </a:r>
          <a:r>
            <a:rPr lang="ru-RU" sz="1600" b="1" kern="1200" dirty="0"/>
            <a:t>инновационную инфраструктуру </a:t>
          </a:r>
          <a:r>
            <a:rPr lang="ru-RU" sz="1600" kern="1200" dirty="0"/>
            <a:t>системы российского образования включены </a:t>
          </a:r>
          <a:r>
            <a:rPr lang="ru-RU" sz="1600" b="1" kern="1200" dirty="0"/>
            <a:t>инновационные проекты и программы</a:t>
          </a:r>
          <a:r>
            <a:rPr lang="ru-RU" sz="1600" kern="1200" dirty="0"/>
            <a:t>, которые реализуются образовательными организациями</a:t>
          </a:r>
        </a:p>
      </dsp:txBody>
      <dsp:txXfrm>
        <a:off x="0" y="538925"/>
        <a:ext cx="8719984" cy="1468665"/>
      </dsp:txXfrm>
    </dsp:sp>
    <dsp:sp modelId="{050737BB-D106-4856-BC2D-7949DCA6889E}">
      <dsp:nvSpPr>
        <dsp:cNvPr id="0" name=""/>
        <dsp:cNvSpPr/>
      </dsp:nvSpPr>
      <dsp:spPr>
        <a:xfrm>
          <a:off x="0" y="2007590"/>
          <a:ext cx="8719984" cy="877528"/>
        </a:xfrm>
        <a:prstGeom prst="roundRect">
          <a:avLst/>
        </a:prstGeom>
        <a:solidFill>
          <a:srgbClr val="EEEEE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1"/>
              </a:solidFill>
            </a:rPr>
            <a:t>Прогноз научно-технологического развития РФ на период до 2030 года, одобренный на заседании межведомственной комиссии по технологическому прогнозированию Президиума Совета при Президенте РФ по модернизации экономики и инновационному развитию России</a:t>
          </a:r>
        </a:p>
      </dsp:txBody>
      <dsp:txXfrm>
        <a:off x="42837" y="2050427"/>
        <a:ext cx="8634310" cy="791854"/>
      </dsp:txXfrm>
    </dsp:sp>
    <dsp:sp modelId="{61424B81-E716-4615-8C6E-69F0B3EB2106}">
      <dsp:nvSpPr>
        <dsp:cNvPr id="0" name=""/>
        <dsp:cNvSpPr/>
      </dsp:nvSpPr>
      <dsp:spPr>
        <a:xfrm>
          <a:off x="0" y="2545316"/>
          <a:ext cx="8719984" cy="709560"/>
        </a:xfrm>
        <a:prstGeom prst="roundRect">
          <a:avLst/>
        </a:prstGeom>
        <a:solidFill>
          <a:srgbClr val="EEEEE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1"/>
              </a:solidFill>
            </a:rPr>
            <a:t>Указ президента Российской Федерации «О национальных целях и стратегических задачах развития Российской Федерации на период до 2024 года»</a:t>
          </a:r>
        </a:p>
      </dsp:txBody>
      <dsp:txXfrm>
        <a:off x="34638" y="2579954"/>
        <a:ext cx="8650708" cy="640284"/>
      </dsp:txXfrm>
    </dsp:sp>
    <dsp:sp modelId="{05972AB0-0F3E-42BB-BDED-927A8642B7BD}">
      <dsp:nvSpPr>
        <dsp:cNvPr id="0" name=""/>
        <dsp:cNvSpPr/>
      </dsp:nvSpPr>
      <dsp:spPr>
        <a:xfrm>
          <a:off x="0" y="3718519"/>
          <a:ext cx="8719984" cy="71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85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/>
            <a:t>Обусловливают суть и содержание процесса развития инноваций в образовании </a:t>
          </a:r>
          <a:endParaRPr lang="ru-RU" sz="1600" b="1" kern="1200" dirty="0">
            <a:solidFill>
              <a:schemeClr val="accent1"/>
            </a:solidFill>
          </a:endParaRPr>
        </a:p>
      </dsp:txBody>
      <dsp:txXfrm>
        <a:off x="0" y="3718519"/>
        <a:ext cx="8719984" cy="712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CAE5D-4E3A-4633-B993-4433FB4C1551}">
      <dsp:nvSpPr>
        <dsp:cNvPr id="0" name=""/>
        <dsp:cNvSpPr/>
      </dsp:nvSpPr>
      <dsp:spPr>
        <a:xfrm>
          <a:off x="100109" y="213366"/>
          <a:ext cx="2469363" cy="2469363"/>
        </a:xfrm>
        <a:prstGeom prst="ellipse">
          <a:avLst/>
        </a:prstGeom>
        <a:solidFill>
          <a:schemeClr val="bg1">
            <a:alpha val="50000"/>
          </a:schemeClr>
        </a:solidFill>
        <a:ln w="28575" cap="flat" cmpd="sng" algn="ctr">
          <a:solidFill>
            <a:schemeClr val="accent1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Реализация инновационных проектов</a:t>
          </a:r>
        </a:p>
      </dsp:txBody>
      <dsp:txXfrm>
        <a:off x="444930" y="504557"/>
        <a:ext cx="1423777" cy="1886981"/>
      </dsp:txXfrm>
    </dsp:sp>
    <dsp:sp modelId="{21930E75-391E-4079-8C46-3A6EE7C6F2E5}">
      <dsp:nvSpPr>
        <dsp:cNvPr id="0" name=""/>
        <dsp:cNvSpPr/>
      </dsp:nvSpPr>
      <dsp:spPr>
        <a:xfrm>
          <a:off x="1879830" y="213366"/>
          <a:ext cx="2469363" cy="2469363"/>
        </a:xfrm>
        <a:prstGeom prst="ellipse">
          <a:avLst/>
        </a:prstGeom>
        <a:noFill/>
        <a:ln w="28575" cap="flat" cmpd="sng" algn="ctr">
          <a:solidFill>
            <a:schemeClr val="accent1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Осуществление инновационных программ</a:t>
          </a:r>
        </a:p>
      </dsp:txBody>
      <dsp:txXfrm>
        <a:off x="2580596" y="504557"/>
        <a:ext cx="1423777" cy="18869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A76C7-93EF-408A-B5F3-A77411912CAA}">
      <dsp:nvSpPr>
        <dsp:cNvPr id="0" name=""/>
        <dsp:cNvSpPr/>
      </dsp:nvSpPr>
      <dsp:spPr>
        <a:xfrm rot="10800000">
          <a:off x="1590898" y="2524"/>
          <a:ext cx="5794123" cy="525905"/>
        </a:xfrm>
        <a:prstGeom prst="homePlate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910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 Формирование финансовой инфраструктуры, обеспечивающей поддержку инноваций</a:t>
          </a:r>
        </a:p>
      </dsp:txBody>
      <dsp:txXfrm rot="10800000">
        <a:off x="1722374" y="2524"/>
        <a:ext cx="5662647" cy="525905"/>
      </dsp:txXfrm>
    </dsp:sp>
    <dsp:sp modelId="{72D934A2-2B6D-4D48-80AD-5A77B28E7F4F}">
      <dsp:nvSpPr>
        <dsp:cNvPr id="0" name=""/>
        <dsp:cNvSpPr/>
      </dsp:nvSpPr>
      <dsp:spPr>
        <a:xfrm>
          <a:off x="1327945" y="2524"/>
          <a:ext cx="525905" cy="52590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D8726E-F076-43E3-9211-AE036992DDDF}">
      <dsp:nvSpPr>
        <dsp:cNvPr id="0" name=""/>
        <dsp:cNvSpPr/>
      </dsp:nvSpPr>
      <dsp:spPr>
        <a:xfrm rot="10800000">
          <a:off x="1590898" y="685416"/>
          <a:ext cx="5794123" cy="525905"/>
        </a:xfrm>
        <a:prstGeom prst="homePlate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910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 Появление </a:t>
          </a:r>
          <a:r>
            <a:rPr lang="ru-RU" sz="1600" kern="1200" dirty="0" err="1">
              <a:solidFill>
                <a:schemeClr val="tx1"/>
              </a:solidFill>
            </a:rPr>
            <a:t>частно</a:t>
          </a:r>
          <a:r>
            <a:rPr lang="ru-RU" sz="1600" kern="1200" dirty="0">
              <a:solidFill>
                <a:schemeClr val="tx1"/>
              </a:solidFill>
            </a:rPr>
            <a:t>-государственных фондов прямого инвестирования инноваций и инновационного бизнеса</a:t>
          </a:r>
        </a:p>
      </dsp:txBody>
      <dsp:txXfrm rot="10800000">
        <a:off x="1722374" y="685416"/>
        <a:ext cx="5662647" cy="525905"/>
      </dsp:txXfrm>
    </dsp:sp>
    <dsp:sp modelId="{05D17F55-AB9B-498F-9F77-D980BAE774AB}">
      <dsp:nvSpPr>
        <dsp:cNvPr id="0" name=""/>
        <dsp:cNvSpPr/>
      </dsp:nvSpPr>
      <dsp:spPr>
        <a:xfrm>
          <a:off x="1327945" y="685416"/>
          <a:ext cx="525905" cy="52590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098550-02CE-45D7-B347-6B0A0DB6FAB7}">
      <dsp:nvSpPr>
        <dsp:cNvPr id="0" name=""/>
        <dsp:cNvSpPr/>
      </dsp:nvSpPr>
      <dsp:spPr>
        <a:xfrm rot="10800000">
          <a:off x="1590898" y="1368307"/>
          <a:ext cx="5794123" cy="525905"/>
        </a:xfrm>
        <a:prstGeom prst="homePlate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910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Развитие венчурного капитала</a:t>
          </a:r>
        </a:p>
      </dsp:txBody>
      <dsp:txXfrm rot="10800000">
        <a:off x="1722374" y="1368307"/>
        <a:ext cx="5662647" cy="525905"/>
      </dsp:txXfrm>
    </dsp:sp>
    <dsp:sp modelId="{2BBBA979-3676-481E-A90B-51E149257CDC}">
      <dsp:nvSpPr>
        <dsp:cNvPr id="0" name=""/>
        <dsp:cNvSpPr/>
      </dsp:nvSpPr>
      <dsp:spPr>
        <a:xfrm>
          <a:off x="1327945" y="1368307"/>
          <a:ext cx="525905" cy="52590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496070-D4E3-43FE-B350-7E72E1551F18}">
      <dsp:nvSpPr>
        <dsp:cNvPr id="0" name=""/>
        <dsp:cNvSpPr/>
      </dsp:nvSpPr>
      <dsp:spPr>
        <a:xfrm rot="10800000">
          <a:off x="1590898" y="2051199"/>
          <a:ext cx="5794123" cy="525905"/>
        </a:xfrm>
        <a:prstGeom prst="homePlate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910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Снижение административных барьеров</a:t>
          </a:r>
        </a:p>
      </dsp:txBody>
      <dsp:txXfrm rot="10800000">
        <a:off x="1722374" y="2051199"/>
        <a:ext cx="5662647" cy="525905"/>
      </dsp:txXfrm>
    </dsp:sp>
    <dsp:sp modelId="{9FDE1B34-E160-4E17-ADBD-C9012A3A0BF7}">
      <dsp:nvSpPr>
        <dsp:cNvPr id="0" name=""/>
        <dsp:cNvSpPr/>
      </dsp:nvSpPr>
      <dsp:spPr>
        <a:xfrm>
          <a:off x="1327945" y="2051199"/>
          <a:ext cx="525905" cy="52590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57CB01-F961-4610-99E8-E05DE7625515}">
      <dsp:nvSpPr>
        <dsp:cNvPr id="0" name=""/>
        <dsp:cNvSpPr/>
      </dsp:nvSpPr>
      <dsp:spPr>
        <a:xfrm rot="10800000">
          <a:off x="1590898" y="2734090"/>
          <a:ext cx="5794123" cy="525905"/>
        </a:xfrm>
        <a:prstGeom prst="homePlate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910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Изменение нормативно-правового обеспечения, содержащего новые стандарты и правила</a:t>
          </a:r>
        </a:p>
      </dsp:txBody>
      <dsp:txXfrm rot="10800000">
        <a:off x="1722374" y="2734090"/>
        <a:ext cx="5662647" cy="525905"/>
      </dsp:txXfrm>
    </dsp:sp>
    <dsp:sp modelId="{F14C3C42-56C7-405B-B65D-17657CEA469A}">
      <dsp:nvSpPr>
        <dsp:cNvPr id="0" name=""/>
        <dsp:cNvSpPr/>
      </dsp:nvSpPr>
      <dsp:spPr>
        <a:xfrm>
          <a:off x="1327945" y="2734090"/>
          <a:ext cx="525905" cy="52590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331BAF-698F-4186-BBAE-D2CB0F368A5B}">
      <dsp:nvSpPr>
        <dsp:cNvPr id="0" name=""/>
        <dsp:cNvSpPr/>
      </dsp:nvSpPr>
      <dsp:spPr>
        <a:xfrm rot="10800000">
          <a:off x="1590898" y="3416982"/>
          <a:ext cx="5794123" cy="525905"/>
        </a:xfrm>
        <a:prstGeom prst="homePlate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910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Стимулирование взаимодействия научных, образовательных организаций и частных компаний в инновационной сфере</a:t>
          </a:r>
        </a:p>
      </dsp:txBody>
      <dsp:txXfrm rot="10800000">
        <a:off x="1722374" y="3416982"/>
        <a:ext cx="5662647" cy="525905"/>
      </dsp:txXfrm>
    </dsp:sp>
    <dsp:sp modelId="{54BAB247-FBAB-4B0E-AA37-2E8D1AD4599C}">
      <dsp:nvSpPr>
        <dsp:cNvPr id="0" name=""/>
        <dsp:cNvSpPr/>
      </dsp:nvSpPr>
      <dsp:spPr>
        <a:xfrm>
          <a:off x="1327945" y="3416982"/>
          <a:ext cx="525905" cy="52590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067E3-A4C8-40C3-98D6-B2E9F3D8B71F}">
      <dsp:nvSpPr>
        <dsp:cNvPr id="0" name=""/>
        <dsp:cNvSpPr/>
      </dsp:nvSpPr>
      <dsp:spPr>
        <a:xfrm>
          <a:off x="789614" y="392"/>
          <a:ext cx="2442131" cy="1286687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Нестабильная динамика численности ФИП в разные годы</a:t>
          </a:r>
        </a:p>
      </dsp:txBody>
      <dsp:txXfrm>
        <a:off x="789614" y="392"/>
        <a:ext cx="2442131" cy="1286687"/>
      </dsp:txXfrm>
    </dsp:sp>
    <dsp:sp modelId="{F2D5EF1D-30A4-460D-B5A8-38C22EF09D69}">
      <dsp:nvSpPr>
        <dsp:cNvPr id="0" name=""/>
        <dsp:cNvSpPr/>
      </dsp:nvSpPr>
      <dsp:spPr>
        <a:xfrm>
          <a:off x="3446194" y="392"/>
          <a:ext cx="2442131" cy="1286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Абстрактность направлений инновационной деятельности</a:t>
          </a:r>
        </a:p>
      </dsp:txBody>
      <dsp:txXfrm>
        <a:off x="3446194" y="392"/>
        <a:ext cx="2442131" cy="1286687"/>
      </dsp:txXfrm>
    </dsp:sp>
    <dsp:sp modelId="{8C28E8D5-7EB7-45FC-BF66-FE1DDEBD6350}">
      <dsp:nvSpPr>
        <dsp:cNvPr id="0" name=""/>
        <dsp:cNvSpPr/>
      </dsp:nvSpPr>
      <dsp:spPr>
        <a:xfrm>
          <a:off x="6102773" y="392"/>
          <a:ext cx="2442131" cy="1286687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Проблема подготовки кадров для реализации инновационной деятельности</a:t>
          </a:r>
        </a:p>
      </dsp:txBody>
      <dsp:txXfrm>
        <a:off x="6102773" y="392"/>
        <a:ext cx="2442131" cy="1286687"/>
      </dsp:txXfrm>
    </dsp:sp>
    <dsp:sp modelId="{0F6D8417-11FE-4424-9BF2-D64F71C42862}">
      <dsp:nvSpPr>
        <dsp:cNvPr id="0" name=""/>
        <dsp:cNvSpPr/>
      </dsp:nvSpPr>
      <dsp:spPr>
        <a:xfrm>
          <a:off x="789614" y="1501527"/>
          <a:ext cx="2442131" cy="1286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Недостаточный уровень информационной открытости </a:t>
          </a:r>
        </a:p>
      </dsp:txBody>
      <dsp:txXfrm>
        <a:off x="789614" y="1501527"/>
        <a:ext cx="2442131" cy="1286687"/>
      </dsp:txXfrm>
    </dsp:sp>
    <dsp:sp modelId="{E7B04628-2F21-4519-A128-6D525EE8FB78}">
      <dsp:nvSpPr>
        <dsp:cNvPr id="0" name=""/>
        <dsp:cNvSpPr/>
      </dsp:nvSpPr>
      <dsp:spPr>
        <a:xfrm>
          <a:off x="3446194" y="1501527"/>
          <a:ext cx="2442131" cy="1286687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Слабая представленность сферы дошкольного образования</a:t>
          </a:r>
        </a:p>
      </dsp:txBody>
      <dsp:txXfrm>
        <a:off x="3446194" y="1501527"/>
        <a:ext cx="2442131" cy="1286687"/>
      </dsp:txXfrm>
    </dsp:sp>
    <dsp:sp modelId="{B2FD69E9-743D-4197-9DF6-CE9CD4DC89B4}">
      <dsp:nvSpPr>
        <dsp:cNvPr id="0" name=""/>
        <dsp:cNvSpPr/>
      </dsp:nvSpPr>
      <dsp:spPr>
        <a:xfrm>
          <a:off x="6102773" y="1501527"/>
          <a:ext cx="2442131" cy="1286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Географическая централизация</a:t>
          </a:r>
        </a:p>
      </dsp:txBody>
      <dsp:txXfrm>
        <a:off x="6102773" y="1501527"/>
        <a:ext cx="2442131" cy="1286687"/>
      </dsp:txXfrm>
    </dsp:sp>
    <dsp:sp modelId="{2A2E67FE-F5B3-43A9-92E3-5343BE160AA4}">
      <dsp:nvSpPr>
        <dsp:cNvPr id="0" name=""/>
        <dsp:cNvSpPr/>
      </dsp:nvSpPr>
      <dsp:spPr>
        <a:xfrm>
          <a:off x="789614" y="3002662"/>
          <a:ext cx="2442131" cy="1286687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Слабая представленность технологических проектов с реальным внедрением технологий в образовательный процесс</a:t>
          </a:r>
        </a:p>
      </dsp:txBody>
      <dsp:txXfrm>
        <a:off x="789614" y="3002662"/>
        <a:ext cx="2442131" cy="1286687"/>
      </dsp:txXfrm>
    </dsp:sp>
    <dsp:sp modelId="{F39A84F8-42FB-4889-ABDF-C26BC4A4E8F9}">
      <dsp:nvSpPr>
        <dsp:cNvPr id="0" name=""/>
        <dsp:cNvSpPr/>
      </dsp:nvSpPr>
      <dsp:spPr>
        <a:xfrm>
          <a:off x="3446194" y="3002662"/>
          <a:ext cx="2442131" cy="1286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Трудности с внедрением стандартизированных программ и методик</a:t>
          </a:r>
        </a:p>
      </dsp:txBody>
      <dsp:txXfrm>
        <a:off x="3446194" y="3002662"/>
        <a:ext cx="2442131" cy="1286687"/>
      </dsp:txXfrm>
    </dsp:sp>
    <dsp:sp modelId="{664EC5A8-6B86-4ABD-B4C4-F6546114CECD}">
      <dsp:nvSpPr>
        <dsp:cNvPr id="0" name=""/>
        <dsp:cNvSpPr/>
      </dsp:nvSpPr>
      <dsp:spPr>
        <a:xfrm>
          <a:off x="6102773" y="3002662"/>
          <a:ext cx="2442131" cy="1286687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Проблема цифровизации образования</a:t>
          </a:r>
        </a:p>
      </dsp:txBody>
      <dsp:txXfrm>
        <a:off x="6102773" y="3002662"/>
        <a:ext cx="2442131" cy="1286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1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411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97437C41-2004-4136-AB17-3B56D8A91B1A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15908"/>
            <a:ext cx="5438140" cy="4467701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60" cy="496411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30091"/>
            <a:ext cx="2945660" cy="496411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4B6BEE7D-3485-401B-B3F9-5261B43A86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251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2E47-7DFF-4987-AC0E-DE93BC9FB8EA}" type="datetime1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43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1458-999F-431A-A34F-0C3339258288}" type="datetime1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70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1979"/>
            <a:ext cx="2057400" cy="3656542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1979"/>
            <a:ext cx="6019800" cy="365654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3312-5353-477F-8A39-A2277A4EB8A2}" type="datetime1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79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AB58-A46F-4C9D-AF55-949C014060B8}" type="datetime1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413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67544" y="0"/>
            <a:ext cx="1067656" cy="1129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E:\РАБОТА\Работа_ИТ2.0\PROJECTS\2017-2018\МОН презентация патриотическое воспитание\лого мон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0" y="172536"/>
            <a:ext cx="652784" cy="75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8F28-B63A-4BD6-8160-ECEC436071C6}" type="datetime1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457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16DA-0119-4896-93BE-BE1C3B8396F1}" type="datetime1">
              <a:rPr lang="ru-RU" smtClean="0"/>
              <a:pPr/>
              <a:t>14.10.2018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82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264E-6095-4FA7-9E72-19EB7A74009A}" type="datetime1">
              <a:rPr lang="ru-RU" smtClean="0"/>
              <a:pPr/>
              <a:t>14.10.2018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277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5E95-6EF8-423E-B334-E316933DBA6C}" type="datetime1">
              <a:rPr lang="ru-RU" smtClean="0"/>
              <a:pPr/>
              <a:t>14.10.2018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95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D10A-5062-4113-B97E-FE7856885456}" type="datetime1">
              <a:rPr lang="ru-RU" smtClean="0"/>
              <a:pPr/>
              <a:t>14.10.2018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18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020A-AD38-4DEA-AB22-2C59E377D85C}" type="datetime1">
              <a:rPr lang="ru-RU" smtClean="0"/>
              <a:pPr/>
              <a:t>14.10.2018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02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040-16F4-4980-8DD9-811CF97606AE}" type="datetime1">
              <a:rPr lang="ru-RU" smtClean="0"/>
              <a:pPr/>
              <a:t>14.10.2018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57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4E9EF-CBC0-4FE2-94A7-C99E479E97B3}" type="datetime1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413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>
            <a:off x="1736913" y="89821"/>
            <a:ext cx="657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67544" y="0"/>
            <a:ext cx="1067656" cy="1129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E:\РАБОТА\Работа_ИТ2.0\PROJECTS\2017-2018\МОН презентация патриотическое воспитание\лого мон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0" y="172536"/>
            <a:ext cx="652784" cy="75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79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АБОТА\Работа_ИТ2.0\Изображения\abstract-12780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587" b="16027"/>
          <a:stretch/>
        </p:blipFill>
        <p:spPr bwMode="auto">
          <a:xfrm>
            <a:off x="0" y="0"/>
            <a:ext cx="9144000" cy="507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РАБОТА\Работа_ИТ2.0\PROJECTS\2017-2018\МОН презентация патриотическое воспитание\лого мо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384" y="697260"/>
            <a:ext cx="1539230" cy="178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1" y="3098551"/>
            <a:ext cx="9144000" cy="19143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835696" y="2425452"/>
            <a:ext cx="936104" cy="936104"/>
            <a:chOff x="683568" y="3001516"/>
            <a:chExt cx="936104" cy="936104"/>
          </a:xfrm>
        </p:grpSpPr>
        <p:sp>
          <p:nvSpPr>
            <p:cNvPr id="5" name="Овал 4"/>
            <p:cNvSpPr/>
            <p:nvPr/>
          </p:nvSpPr>
          <p:spPr>
            <a:xfrm>
              <a:off x="683568" y="3001516"/>
              <a:ext cx="936104" cy="936104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800581" y="3118529"/>
              <a:ext cx="702078" cy="702078"/>
            </a:xfrm>
            <a:prstGeom prst="ellipse">
              <a:avLst/>
            </a:prstGeom>
            <a:noFill/>
            <a:ln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7EC6E9D-2BA6-4671-BFC7-577819FE4FE0}"/>
              </a:ext>
            </a:extLst>
          </p:cNvPr>
          <p:cNvSpPr txBox="1"/>
          <p:nvPr/>
        </p:nvSpPr>
        <p:spPr>
          <a:xfrm>
            <a:off x="755576" y="3308325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КЛЮЧЕВЫЕ ТЕНДЕНЦИИ И ПРИОРИТЕТЫ РАЗВИТИЯ </a:t>
            </a:r>
          </a:p>
          <a:p>
            <a:pPr algn="ctr"/>
            <a:r>
              <a:rPr lang="ru-RU" sz="24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СОВРЕМЕННОЙ ОБРАЗОВАТЕЛЬНОЙ СИСТЕМЫ В УСЛОВИЯХ </a:t>
            </a:r>
          </a:p>
          <a:p>
            <a:pPr algn="ctr"/>
            <a:r>
              <a:rPr lang="ru-RU" sz="24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ВНЕДРЕНИЯ ИННОВАЦИОННЫХ ТЕХНОЛОГИЙ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2" y="4576648"/>
            <a:ext cx="9144000" cy="11383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1299A3-CEE8-469A-AC07-4A9049AF414D}"/>
              </a:ext>
            </a:extLst>
          </p:cNvPr>
          <p:cNvSpPr txBox="1"/>
          <p:nvPr/>
        </p:nvSpPr>
        <p:spPr>
          <a:xfrm>
            <a:off x="1835696" y="4839653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Булаева Наталья Александровна,</a:t>
            </a:r>
          </a:p>
          <a:p>
            <a:pPr algn="r"/>
            <a:r>
              <a:rPr lang="ru-RU" dirty="0">
                <a:solidFill>
                  <a:schemeClr val="bg1"/>
                </a:solidFill>
              </a:rPr>
              <a:t>Союз «Профессионалы в сфере образовательных инноваций»</a:t>
            </a:r>
          </a:p>
          <a:p>
            <a:pPr algn="r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11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CF44DA00-FF13-4AB5-804B-32582734B44E}"/>
              </a:ext>
            </a:extLst>
          </p:cNvPr>
          <p:cNvSpPr/>
          <p:nvPr/>
        </p:nvSpPr>
        <p:spPr>
          <a:xfrm>
            <a:off x="0" y="4609336"/>
            <a:ext cx="9153992" cy="1095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9961F556-221B-41B8-BC9C-69D7BE01DC06}"/>
              </a:ext>
            </a:extLst>
          </p:cNvPr>
          <p:cNvSpPr/>
          <p:nvPr/>
        </p:nvSpPr>
        <p:spPr>
          <a:xfrm>
            <a:off x="4167" y="1259887"/>
            <a:ext cx="9139832" cy="4729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EEAD06E-08BB-44D5-AF3A-8116B30EA200}"/>
              </a:ext>
            </a:extLst>
          </p:cNvPr>
          <p:cNvGrpSpPr/>
          <p:nvPr/>
        </p:nvGrpSpPr>
        <p:grpSpPr>
          <a:xfrm>
            <a:off x="1" y="625252"/>
            <a:ext cx="9143998" cy="498468"/>
            <a:chOff x="1" y="625252"/>
            <a:chExt cx="9143998" cy="498468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B1C36C48-8EE8-450B-B8A6-EA949EEC03F0}"/>
                </a:ext>
              </a:extLst>
            </p:cNvPr>
            <p:cNvSpPr/>
            <p:nvPr/>
          </p:nvSpPr>
          <p:spPr>
            <a:xfrm>
              <a:off x="1532369" y="625252"/>
              <a:ext cx="7611630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21ED1526-D5D0-407E-A59E-B22F4CC2B5D1}"/>
                </a:ext>
              </a:extLst>
            </p:cNvPr>
            <p:cNvSpPr/>
            <p:nvPr/>
          </p:nvSpPr>
          <p:spPr>
            <a:xfrm>
              <a:off x="1" y="625252"/>
              <a:ext cx="461366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10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7" y="70190"/>
            <a:ext cx="7740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Аспекты, направления и стратегические подходы к развитию инноваций в образовании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38DE19-B089-4BAF-9C66-38BF252BB091}"/>
              </a:ext>
            </a:extLst>
          </p:cNvPr>
          <p:cNvSpPr txBox="1"/>
          <p:nvPr/>
        </p:nvSpPr>
        <p:spPr>
          <a:xfrm>
            <a:off x="1619672" y="1185665"/>
            <a:ext cx="5656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Проблемы развития отдельных компонентов </a:t>
            </a:r>
          </a:p>
          <a:p>
            <a:pPr algn="ctr"/>
            <a:r>
              <a:rPr lang="ru-RU" sz="1600" dirty="0"/>
              <a:t>образовательных систем на основе инновационного подхода: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EAFF66-494F-4F35-8634-BF72AEE96357}"/>
              </a:ext>
            </a:extLst>
          </p:cNvPr>
          <p:cNvSpPr txBox="1"/>
          <p:nvPr/>
        </p:nvSpPr>
        <p:spPr>
          <a:xfrm>
            <a:off x="27893" y="1950991"/>
            <a:ext cx="26358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инновации в образовательных организациях  различных уровней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5D28B41-5BDF-4683-9681-FFC067CFA7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8" r="31888" b="6601"/>
          <a:stretch/>
        </p:blipFill>
        <p:spPr>
          <a:xfrm>
            <a:off x="3203848" y="1950991"/>
            <a:ext cx="2520281" cy="257834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F043787-B7E2-4EDC-A92E-BCD0800ACE24}"/>
              </a:ext>
            </a:extLst>
          </p:cNvPr>
          <p:cNvSpPr txBox="1"/>
          <p:nvPr/>
        </p:nvSpPr>
        <p:spPr>
          <a:xfrm>
            <a:off x="6263713" y="3324513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инновации в управлении образовательными процессами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3447781-057B-4A9C-BA96-21DA36EDFCE6}"/>
              </a:ext>
            </a:extLst>
          </p:cNvPr>
          <p:cNvSpPr txBox="1"/>
          <p:nvPr/>
        </p:nvSpPr>
        <p:spPr>
          <a:xfrm>
            <a:off x="6263713" y="1943485"/>
            <a:ext cx="24330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проектирование и моделирование инновационных процессов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922318-A77E-4F72-8F42-9C3E99209559}"/>
              </a:ext>
            </a:extLst>
          </p:cNvPr>
          <p:cNvSpPr txBox="1"/>
          <p:nvPr/>
        </p:nvSpPr>
        <p:spPr>
          <a:xfrm>
            <a:off x="143483" y="3329846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подготовка преподавателя к инновационной деятельности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CE78FDF1-566B-4C5F-8974-D2310E847651}"/>
              </a:ext>
            </a:extLst>
          </p:cNvPr>
          <p:cNvSpPr/>
          <p:nvPr/>
        </p:nvSpPr>
        <p:spPr>
          <a:xfrm flipH="1">
            <a:off x="0" y="2025932"/>
            <a:ext cx="180045" cy="811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BBC1974-5C21-4D88-B615-EDB96F8ABE76}"/>
              </a:ext>
            </a:extLst>
          </p:cNvPr>
          <p:cNvSpPr/>
          <p:nvPr/>
        </p:nvSpPr>
        <p:spPr>
          <a:xfrm flipH="1">
            <a:off x="-11687" y="3324513"/>
            <a:ext cx="180045" cy="8112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B40498FB-A7EB-4F03-865F-5835E3371690}"/>
              </a:ext>
            </a:extLst>
          </p:cNvPr>
          <p:cNvSpPr/>
          <p:nvPr/>
        </p:nvSpPr>
        <p:spPr>
          <a:xfrm flipH="1">
            <a:off x="8963955" y="1949115"/>
            <a:ext cx="180045" cy="8112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30523AE1-A58F-4F6B-8903-5800E4F50EF9}"/>
              </a:ext>
            </a:extLst>
          </p:cNvPr>
          <p:cNvSpPr/>
          <p:nvPr/>
        </p:nvSpPr>
        <p:spPr>
          <a:xfrm flipH="1">
            <a:off x="8973947" y="3320444"/>
            <a:ext cx="180045" cy="811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F0B561F-8144-409D-85BD-15D9ACEF4DB0}"/>
              </a:ext>
            </a:extLst>
          </p:cNvPr>
          <p:cNvSpPr txBox="1"/>
          <p:nvPr/>
        </p:nvSpPr>
        <p:spPr>
          <a:xfrm>
            <a:off x="1744113" y="4790014"/>
            <a:ext cx="5422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раскрыть инновационные потенциалы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CACDABF-FA4F-4F39-BE9D-CDB8491F9317}"/>
              </a:ext>
            </a:extLst>
          </p:cNvPr>
          <p:cNvSpPr txBox="1"/>
          <p:nvPr/>
        </p:nvSpPr>
        <p:spPr>
          <a:xfrm>
            <a:off x="60457" y="4529602"/>
            <a:ext cx="616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</a:rPr>
              <a:t>ЗАДАЧА</a:t>
            </a:r>
            <a:r>
              <a:rPr lang="ru-RU" sz="1600" dirty="0"/>
              <a:t> управления процессами инновационного развития 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9052A1C-0016-4886-AC3C-C51710C340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8392" y="4790014"/>
            <a:ext cx="327954" cy="28684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F5538C0-4C4D-4F33-91FF-D3BBF4FB53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8313" y="5094005"/>
            <a:ext cx="327954" cy="28684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D9D5AF1-83C6-4DA9-B62F-A2B001F1B42E}"/>
              </a:ext>
            </a:extLst>
          </p:cNvPr>
          <p:cNvSpPr txBox="1"/>
          <p:nvPr/>
        </p:nvSpPr>
        <p:spPr>
          <a:xfrm>
            <a:off x="1714726" y="5098256"/>
            <a:ext cx="6912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концептуализировать</a:t>
            </a:r>
            <a:r>
              <a:rPr lang="ru-RU" sz="1600" dirty="0"/>
              <a:t> направления деятельности всех структур органов,  заинтересованных в развитии инновационных процессов в образовании</a:t>
            </a:r>
          </a:p>
        </p:txBody>
      </p:sp>
    </p:spTree>
    <p:extLst>
      <p:ext uri="{BB962C8B-B14F-4D97-AF65-F5344CB8AC3E}">
        <p14:creationId xmlns:p14="http://schemas.microsoft.com/office/powerpoint/2010/main" val="3976806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73A1DF9B-14AC-42F8-A417-C1D3BFAD8267}"/>
              </a:ext>
            </a:extLst>
          </p:cNvPr>
          <p:cNvSpPr/>
          <p:nvPr/>
        </p:nvSpPr>
        <p:spPr>
          <a:xfrm>
            <a:off x="6355889" y="3917764"/>
            <a:ext cx="2784925" cy="6387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9D809877-C79F-4DCF-A06A-FE434EBFC6B3}"/>
              </a:ext>
            </a:extLst>
          </p:cNvPr>
          <p:cNvSpPr/>
          <p:nvPr/>
        </p:nvSpPr>
        <p:spPr>
          <a:xfrm>
            <a:off x="6364880" y="2259306"/>
            <a:ext cx="2774953" cy="76331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FE42AE8-8DDA-4B8A-83E4-5EB197FFDB3B}"/>
              </a:ext>
            </a:extLst>
          </p:cNvPr>
          <p:cNvSpPr/>
          <p:nvPr/>
        </p:nvSpPr>
        <p:spPr>
          <a:xfrm>
            <a:off x="4166" y="1292997"/>
            <a:ext cx="6080002" cy="578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EEAD06E-08BB-44D5-AF3A-8116B30EA200}"/>
              </a:ext>
            </a:extLst>
          </p:cNvPr>
          <p:cNvGrpSpPr/>
          <p:nvPr/>
        </p:nvGrpSpPr>
        <p:grpSpPr>
          <a:xfrm>
            <a:off x="1" y="625252"/>
            <a:ext cx="9143998" cy="498468"/>
            <a:chOff x="1" y="625252"/>
            <a:chExt cx="9143998" cy="498468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B1C36C48-8EE8-450B-B8A6-EA949EEC03F0}"/>
                </a:ext>
              </a:extLst>
            </p:cNvPr>
            <p:cNvSpPr/>
            <p:nvPr/>
          </p:nvSpPr>
          <p:spPr>
            <a:xfrm>
              <a:off x="1532369" y="625252"/>
              <a:ext cx="7611630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21ED1526-D5D0-407E-A59E-B22F4CC2B5D1}"/>
                </a:ext>
              </a:extLst>
            </p:cNvPr>
            <p:cNvSpPr/>
            <p:nvPr/>
          </p:nvSpPr>
          <p:spPr>
            <a:xfrm>
              <a:off x="1" y="625252"/>
              <a:ext cx="461366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11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7" y="70190"/>
            <a:ext cx="7740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Аспекты, направления и стратегические подходы к развитию инноваций в образовании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7F8C87-B03B-4BEA-A46B-DB8B1B1E360C}"/>
              </a:ext>
            </a:extLst>
          </p:cNvPr>
          <p:cNvSpPr txBox="1"/>
          <p:nvPr/>
        </p:nvSpPr>
        <p:spPr>
          <a:xfrm>
            <a:off x="461367" y="1286972"/>
            <a:ext cx="6080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Эффективные средства организации инновационной </a:t>
            </a:r>
          </a:p>
          <a:p>
            <a:r>
              <a:rPr lang="ru-RU" sz="1600" dirty="0"/>
              <a:t>деятельности в образовании</a:t>
            </a:r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84365428-5022-4056-815A-DA25FC75C553}"/>
              </a:ext>
            </a:extLst>
          </p:cNvPr>
          <p:cNvGrpSpPr/>
          <p:nvPr/>
        </p:nvGrpSpPr>
        <p:grpSpPr>
          <a:xfrm>
            <a:off x="367697" y="1977821"/>
            <a:ext cx="4204303" cy="1398565"/>
            <a:chOff x="871958" y="2035614"/>
            <a:chExt cx="4847357" cy="1735476"/>
          </a:xfrm>
        </p:grpSpPr>
        <p:sp>
          <p:nvSpPr>
            <p:cNvPr id="6" name="Блок-схема: узел 5">
              <a:extLst>
                <a:ext uri="{FF2B5EF4-FFF2-40B4-BE49-F238E27FC236}">
                  <a16:creationId xmlns:a16="http://schemas.microsoft.com/office/drawing/2014/main" id="{A821421B-C0C3-461D-AC05-65D552AC0379}"/>
                </a:ext>
              </a:extLst>
            </p:cNvPr>
            <p:cNvSpPr/>
            <p:nvPr/>
          </p:nvSpPr>
          <p:spPr>
            <a:xfrm>
              <a:off x="1979712" y="2035614"/>
              <a:ext cx="720000" cy="720000"/>
            </a:xfrm>
            <a:prstGeom prst="flowChartConnector">
              <a:avLst/>
            </a:prstGeom>
            <a:solidFill>
              <a:srgbClr val="0481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Блок-схема: узел 27">
              <a:extLst>
                <a:ext uri="{FF2B5EF4-FFF2-40B4-BE49-F238E27FC236}">
                  <a16:creationId xmlns:a16="http://schemas.microsoft.com/office/drawing/2014/main" id="{2F6C193E-A6BD-446B-A8BC-99DD4593B499}"/>
                </a:ext>
              </a:extLst>
            </p:cNvPr>
            <p:cNvSpPr/>
            <p:nvPr/>
          </p:nvSpPr>
          <p:spPr>
            <a:xfrm>
              <a:off x="1984685" y="3051090"/>
              <a:ext cx="720000" cy="720000"/>
            </a:xfrm>
            <a:prstGeom prst="flowChartConnector">
              <a:avLst/>
            </a:prstGeom>
            <a:solidFill>
              <a:srgbClr val="DE2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Блок-схема: узел 32">
              <a:extLst>
                <a:ext uri="{FF2B5EF4-FFF2-40B4-BE49-F238E27FC236}">
                  <a16:creationId xmlns:a16="http://schemas.microsoft.com/office/drawing/2014/main" id="{EF94B547-0AC4-485B-B557-1D42B36DAE57}"/>
                </a:ext>
              </a:extLst>
            </p:cNvPr>
            <p:cNvSpPr/>
            <p:nvPr/>
          </p:nvSpPr>
          <p:spPr>
            <a:xfrm>
              <a:off x="871958" y="2497500"/>
              <a:ext cx="720000" cy="72000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Блок-схема: узел 45">
              <a:extLst>
                <a:ext uri="{FF2B5EF4-FFF2-40B4-BE49-F238E27FC236}">
                  <a16:creationId xmlns:a16="http://schemas.microsoft.com/office/drawing/2014/main" id="{4232DD03-FA37-4EE0-BA41-E5052F5FF83B}"/>
                </a:ext>
              </a:extLst>
            </p:cNvPr>
            <p:cNvSpPr/>
            <p:nvPr/>
          </p:nvSpPr>
          <p:spPr>
            <a:xfrm>
              <a:off x="3852000" y="2035614"/>
              <a:ext cx="720000" cy="72000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Блок-схема: узел 46">
              <a:extLst>
                <a:ext uri="{FF2B5EF4-FFF2-40B4-BE49-F238E27FC236}">
                  <a16:creationId xmlns:a16="http://schemas.microsoft.com/office/drawing/2014/main" id="{DFF73A8B-0A01-41FF-B4FB-F435FCD52A7C}"/>
                </a:ext>
              </a:extLst>
            </p:cNvPr>
            <p:cNvSpPr/>
            <p:nvPr/>
          </p:nvSpPr>
          <p:spPr>
            <a:xfrm>
              <a:off x="3852000" y="3051090"/>
              <a:ext cx="720000" cy="720000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Блок-схема: узел 47">
              <a:extLst>
                <a:ext uri="{FF2B5EF4-FFF2-40B4-BE49-F238E27FC236}">
                  <a16:creationId xmlns:a16="http://schemas.microsoft.com/office/drawing/2014/main" id="{69DC111A-DFA3-463D-A4EA-7D09A8AAA709}"/>
                </a:ext>
              </a:extLst>
            </p:cNvPr>
            <p:cNvSpPr/>
            <p:nvPr/>
          </p:nvSpPr>
          <p:spPr>
            <a:xfrm>
              <a:off x="4999315" y="2523236"/>
              <a:ext cx="720000" cy="720000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1EBEC0FE-8B45-4D3A-9FDE-821BD07F49A5}"/>
                </a:ext>
              </a:extLst>
            </p:cNvPr>
            <p:cNvCxnSpPr>
              <a:cxnSpLocks/>
            </p:cNvCxnSpPr>
            <p:nvPr/>
          </p:nvCxnSpPr>
          <p:spPr>
            <a:xfrm>
              <a:off x="1572178" y="3005094"/>
              <a:ext cx="447095" cy="238142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>
              <a:extLst>
                <a:ext uri="{FF2B5EF4-FFF2-40B4-BE49-F238E27FC236}">
                  <a16:creationId xmlns:a16="http://schemas.microsoft.com/office/drawing/2014/main" id="{136CD65E-16CD-477D-8C62-3BAC65C9DD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72178" y="2517567"/>
              <a:ext cx="427315" cy="19234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DC4AEDCD-9EB0-4572-8C69-D5B7AA78F4B4}"/>
                </a:ext>
              </a:extLst>
            </p:cNvPr>
            <p:cNvCxnSpPr>
              <a:cxnSpLocks/>
            </p:cNvCxnSpPr>
            <p:nvPr/>
          </p:nvCxnSpPr>
          <p:spPr>
            <a:xfrm>
              <a:off x="4555873" y="2521985"/>
              <a:ext cx="438469" cy="233629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>
              <a:extLst>
                <a:ext uri="{FF2B5EF4-FFF2-40B4-BE49-F238E27FC236}">
                  <a16:creationId xmlns:a16="http://schemas.microsoft.com/office/drawing/2014/main" id="{A8A6456A-BAA5-4A7B-9ACA-FAAAAEBE39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5874" y="3051090"/>
              <a:ext cx="438468" cy="192146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Соединитель: изогнутый 57">
              <a:extLst>
                <a:ext uri="{FF2B5EF4-FFF2-40B4-BE49-F238E27FC236}">
                  <a16:creationId xmlns:a16="http://schemas.microsoft.com/office/drawing/2014/main" id="{37F13B5F-8620-497C-9CBD-C5481F4A9627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2687954" y="2480377"/>
              <a:ext cx="1164046" cy="930713"/>
            </a:xfrm>
            <a:prstGeom prst="curvedConnector3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Соединитель: изогнутый 59">
              <a:extLst>
                <a:ext uri="{FF2B5EF4-FFF2-40B4-BE49-F238E27FC236}">
                  <a16:creationId xmlns:a16="http://schemas.microsoft.com/office/drawing/2014/main" id="{3A96EDEF-FED3-4187-8732-A045CAF1D4FB}"/>
                </a:ext>
              </a:extLst>
            </p:cNvPr>
            <p:cNvCxnSpPr>
              <a:cxnSpLocks/>
              <a:endCxn id="28" idx="6"/>
            </p:cNvCxnSpPr>
            <p:nvPr/>
          </p:nvCxnSpPr>
          <p:spPr>
            <a:xfrm rot="10800000" flipV="1">
              <a:off x="2704685" y="2521984"/>
              <a:ext cx="1152288" cy="889105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1D03DAC0-325E-4D4B-98B4-F4A927A4D636}"/>
              </a:ext>
            </a:extLst>
          </p:cNvPr>
          <p:cNvGrpSpPr/>
          <p:nvPr/>
        </p:nvGrpSpPr>
        <p:grpSpPr>
          <a:xfrm>
            <a:off x="207309" y="3535093"/>
            <a:ext cx="182275" cy="1822478"/>
            <a:chOff x="207309" y="3535093"/>
            <a:chExt cx="182275" cy="1822478"/>
          </a:xfrm>
        </p:grpSpPr>
        <p:grpSp>
          <p:nvGrpSpPr>
            <p:cNvPr id="82" name="Группа 81">
              <a:extLst>
                <a:ext uri="{FF2B5EF4-FFF2-40B4-BE49-F238E27FC236}">
                  <a16:creationId xmlns:a16="http://schemas.microsoft.com/office/drawing/2014/main" id="{C061D7FE-49B8-47E4-BD9C-FBB8E3C8E484}"/>
                </a:ext>
              </a:extLst>
            </p:cNvPr>
            <p:cNvGrpSpPr/>
            <p:nvPr/>
          </p:nvGrpSpPr>
          <p:grpSpPr>
            <a:xfrm>
              <a:off x="207309" y="3535093"/>
              <a:ext cx="182275" cy="1822478"/>
              <a:chOff x="207309" y="3535093"/>
              <a:chExt cx="182275" cy="1822478"/>
            </a:xfrm>
          </p:grpSpPr>
          <p:sp>
            <p:nvSpPr>
              <p:cNvPr id="70" name="Блок-схема: узел 69">
                <a:extLst>
                  <a:ext uri="{FF2B5EF4-FFF2-40B4-BE49-F238E27FC236}">
                    <a16:creationId xmlns:a16="http://schemas.microsoft.com/office/drawing/2014/main" id="{6D73959E-98B2-489B-AC8B-9482AEB2A08F}"/>
                  </a:ext>
                </a:extLst>
              </p:cNvPr>
              <p:cNvSpPr/>
              <p:nvPr/>
            </p:nvSpPr>
            <p:spPr>
              <a:xfrm>
                <a:off x="207309" y="4593611"/>
                <a:ext cx="180000" cy="180000"/>
              </a:xfrm>
              <a:prstGeom prst="flowChartConnector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Блок-схема: узел 71">
                <a:extLst>
                  <a:ext uri="{FF2B5EF4-FFF2-40B4-BE49-F238E27FC236}">
                    <a16:creationId xmlns:a16="http://schemas.microsoft.com/office/drawing/2014/main" id="{74CB8CAE-2D9C-4E66-9642-4042F0746479}"/>
                  </a:ext>
                </a:extLst>
              </p:cNvPr>
              <p:cNvSpPr/>
              <p:nvPr/>
            </p:nvSpPr>
            <p:spPr>
              <a:xfrm>
                <a:off x="207309" y="3991588"/>
                <a:ext cx="180000" cy="180000"/>
              </a:xfrm>
              <a:prstGeom prst="flowChartConnector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81" name="Группа 80">
                <a:extLst>
                  <a:ext uri="{FF2B5EF4-FFF2-40B4-BE49-F238E27FC236}">
                    <a16:creationId xmlns:a16="http://schemas.microsoft.com/office/drawing/2014/main" id="{4E3AB815-35EE-4ACB-BAEA-AF779723AA86}"/>
                  </a:ext>
                </a:extLst>
              </p:cNvPr>
              <p:cNvGrpSpPr/>
              <p:nvPr/>
            </p:nvGrpSpPr>
            <p:grpSpPr>
              <a:xfrm>
                <a:off x="207309" y="3535093"/>
                <a:ext cx="182275" cy="1822478"/>
                <a:chOff x="207309" y="3535093"/>
                <a:chExt cx="182275" cy="1822478"/>
              </a:xfrm>
            </p:grpSpPr>
            <p:sp>
              <p:nvSpPr>
                <p:cNvPr id="69" name="Блок-схема: узел 68">
                  <a:extLst>
                    <a:ext uri="{FF2B5EF4-FFF2-40B4-BE49-F238E27FC236}">
                      <a16:creationId xmlns:a16="http://schemas.microsoft.com/office/drawing/2014/main" id="{2CB7B80B-18C0-45CB-9D1D-9F53BACF3009}"/>
                    </a:ext>
                  </a:extLst>
                </p:cNvPr>
                <p:cNvSpPr/>
                <p:nvPr/>
              </p:nvSpPr>
              <p:spPr>
                <a:xfrm>
                  <a:off x="209584" y="3535093"/>
                  <a:ext cx="180000" cy="180000"/>
                </a:xfrm>
                <a:prstGeom prst="flowChartConnector">
                  <a:avLst/>
                </a:prstGeom>
                <a:solidFill>
                  <a:srgbClr val="0481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1" name="Блок-схема: узел 70">
                  <a:extLst>
                    <a:ext uri="{FF2B5EF4-FFF2-40B4-BE49-F238E27FC236}">
                      <a16:creationId xmlns:a16="http://schemas.microsoft.com/office/drawing/2014/main" id="{B29D585F-8D6A-4817-BB74-748569D86619}"/>
                    </a:ext>
                  </a:extLst>
                </p:cNvPr>
                <p:cNvSpPr/>
                <p:nvPr/>
              </p:nvSpPr>
              <p:spPr>
                <a:xfrm>
                  <a:off x="207309" y="5177571"/>
                  <a:ext cx="180000" cy="180000"/>
                </a:xfrm>
                <a:prstGeom prst="flowChartConnector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" name="Блок-схема: узел 72">
                  <a:extLst>
                    <a:ext uri="{FF2B5EF4-FFF2-40B4-BE49-F238E27FC236}">
                      <a16:creationId xmlns:a16="http://schemas.microsoft.com/office/drawing/2014/main" id="{C73F5098-B67E-4D62-AF97-9FAD8E4DF7A3}"/>
                    </a:ext>
                  </a:extLst>
                </p:cNvPr>
                <p:cNvSpPr/>
                <p:nvPr/>
              </p:nvSpPr>
              <p:spPr>
                <a:xfrm>
                  <a:off x="207309" y="4319922"/>
                  <a:ext cx="180000" cy="180000"/>
                </a:xfrm>
                <a:prstGeom prst="flowChartConnector">
                  <a:avLst/>
                </a:prstGeom>
                <a:solidFill>
                  <a:srgbClr val="DE2C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74" name="Блок-схема: узел 73">
              <a:extLst>
                <a:ext uri="{FF2B5EF4-FFF2-40B4-BE49-F238E27FC236}">
                  <a16:creationId xmlns:a16="http://schemas.microsoft.com/office/drawing/2014/main" id="{2BF5156A-2864-4691-85ED-AF2BB6E83AC5}"/>
                </a:ext>
              </a:extLst>
            </p:cNvPr>
            <p:cNvSpPr/>
            <p:nvPr/>
          </p:nvSpPr>
          <p:spPr>
            <a:xfrm>
              <a:off x="207309" y="4885591"/>
              <a:ext cx="180000" cy="180000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F8AD6910-1F19-45A0-B1BA-36FD55B5CDE0}"/>
              </a:ext>
            </a:extLst>
          </p:cNvPr>
          <p:cNvSpPr txBox="1"/>
          <p:nvPr/>
        </p:nvSpPr>
        <p:spPr>
          <a:xfrm>
            <a:off x="461367" y="3430206"/>
            <a:ext cx="5712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Конкурсный отбор инновационных проектов образовательных организаций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72BFFD2-06F5-4FB8-9FBF-B04A0018CFCF}"/>
              </a:ext>
            </a:extLst>
          </p:cNvPr>
          <p:cNvSpPr txBox="1"/>
          <p:nvPr/>
        </p:nvSpPr>
        <p:spPr>
          <a:xfrm>
            <a:off x="461367" y="3904399"/>
            <a:ext cx="4851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Экспертиза и обсуждение инновационных идей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5DCB1F8-67BD-40B5-AF5F-1B51A9BC1177}"/>
              </a:ext>
            </a:extLst>
          </p:cNvPr>
          <p:cNvSpPr txBox="1"/>
          <p:nvPr/>
        </p:nvSpPr>
        <p:spPr>
          <a:xfrm>
            <a:off x="461367" y="4189637"/>
            <a:ext cx="5622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Мониторинг реализации инновационных продуктов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CBFDF66-0FA3-4DFA-AF1E-03104575DF79}"/>
              </a:ext>
            </a:extLst>
          </p:cNvPr>
          <p:cNvSpPr txBox="1"/>
          <p:nvPr/>
        </p:nvSpPr>
        <p:spPr>
          <a:xfrm>
            <a:off x="461367" y="4475455"/>
            <a:ext cx="2955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Проектные семинары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DBAAFAE-C8F1-4637-817F-9B669CF38F71}"/>
              </a:ext>
            </a:extLst>
          </p:cNvPr>
          <p:cNvSpPr txBox="1"/>
          <p:nvPr/>
        </p:nvSpPr>
        <p:spPr>
          <a:xfrm>
            <a:off x="461367" y="4765568"/>
            <a:ext cx="5494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Создание банка актуального инновационного опыта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442FE65-DE8A-436A-A259-BB0B39DF6276}"/>
              </a:ext>
            </a:extLst>
          </p:cNvPr>
          <p:cNvSpPr txBox="1"/>
          <p:nvPr/>
        </p:nvSpPr>
        <p:spPr>
          <a:xfrm>
            <a:off x="461367" y="5059036"/>
            <a:ext cx="5275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Консультирование инновационных команд</a:t>
            </a:r>
          </a:p>
        </p:txBody>
      </p:sp>
      <p:sp>
        <p:nvSpPr>
          <p:cNvPr id="84" name="Shape 2828">
            <a:extLst>
              <a:ext uri="{FF2B5EF4-FFF2-40B4-BE49-F238E27FC236}">
                <a16:creationId xmlns:a16="http://schemas.microsoft.com/office/drawing/2014/main" id="{097D1F23-C70D-421F-92FF-A498A2220FF0}"/>
              </a:ext>
            </a:extLst>
          </p:cNvPr>
          <p:cNvSpPr/>
          <p:nvPr/>
        </p:nvSpPr>
        <p:spPr>
          <a:xfrm>
            <a:off x="1519208" y="2090680"/>
            <a:ext cx="228600" cy="309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3745"/>
                </a:moveTo>
                <a:lnTo>
                  <a:pt x="2400" y="13745"/>
                </a:lnTo>
                <a:lnTo>
                  <a:pt x="2400" y="14727"/>
                </a:lnTo>
                <a:lnTo>
                  <a:pt x="14400" y="14727"/>
                </a:lnTo>
                <a:cubicBezTo>
                  <a:pt x="14400" y="14727"/>
                  <a:pt x="14400" y="13745"/>
                  <a:pt x="14400" y="13745"/>
                </a:cubicBezTo>
                <a:close/>
                <a:moveTo>
                  <a:pt x="15600" y="20092"/>
                </a:moveTo>
                <a:lnTo>
                  <a:pt x="13624" y="18798"/>
                </a:lnTo>
                <a:cubicBezTo>
                  <a:pt x="13515" y="18710"/>
                  <a:pt x="13366" y="18655"/>
                  <a:pt x="13200" y="18655"/>
                </a:cubicBezTo>
                <a:cubicBezTo>
                  <a:pt x="13035" y="18655"/>
                  <a:pt x="12885" y="18710"/>
                  <a:pt x="12776" y="18798"/>
                </a:cubicBezTo>
                <a:lnTo>
                  <a:pt x="10800" y="20415"/>
                </a:lnTo>
                <a:lnTo>
                  <a:pt x="8824" y="18798"/>
                </a:lnTo>
                <a:cubicBezTo>
                  <a:pt x="8716" y="18710"/>
                  <a:pt x="8566" y="18655"/>
                  <a:pt x="8400" y="18655"/>
                </a:cubicBezTo>
                <a:cubicBezTo>
                  <a:pt x="8235" y="18655"/>
                  <a:pt x="8085" y="18710"/>
                  <a:pt x="7976" y="18798"/>
                </a:cubicBezTo>
                <a:lnTo>
                  <a:pt x="6000" y="20415"/>
                </a:lnTo>
                <a:lnTo>
                  <a:pt x="4024" y="18798"/>
                </a:lnTo>
                <a:cubicBezTo>
                  <a:pt x="3915" y="18710"/>
                  <a:pt x="3766" y="18655"/>
                  <a:pt x="3600" y="18655"/>
                </a:cubicBezTo>
                <a:cubicBezTo>
                  <a:pt x="3435" y="18655"/>
                  <a:pt x="3285" y="18710"/>
                  <a:pt x="3176" y="18798"/>
                </a:cubicBezTo>
                <a:lnTo>
                  <a:pt x="1200" y="20092"/>
                </a:lnTo>
                <a:lnTo>
                  <a:pt x="1200" y="3927"/>
                </a:lnTo>
                <a:lnTo>
                  <a:pt x="15600" y="3927"/>
                </a:lnTo>
                <a:cubicBezTo>
                  <a:pt x="15600" y="3927"/>
                  <a:pt x="15600" y="20092"/>
                  <a:pt x="15600" y="20092"/>
                </a:cubicBezTo>
                <a:close/>
                <a:moveTo>
                  <a:pt x="16200" y="2945"/>
                </a:moveTo>
                <a:lnTo>
                  <a:pt x="600" y="2945"/>
                </a:lnTo>
                <a:cubicBezTo>
                  <a:pt x="268" y="2945"/>
                  <a:pt x="0" y="3165"/>
                  <a:pt x="0" y="3436"/>
                </a:cubicBezTo>
                <a:lnTo>
                  <a:pt x="0" y="21109"/>
                </a:lnTo>
                <a:cubicBezTo>
                  <a:pt x="0" y="21380"/>
                  <a:pt x="268" y="21600"/>
                  <a:pt x="600" y="21600"/>
                </a:cubicBezTo>
                <a:cubicBezTo>
                  <a:pt x="766" y="21600"/>
                  <a:pt x="916" y="21545"/>
                  <a:pt x="1024" y="21456"/>
                </a:cubicBezTo>
                <a:lnTo>
                  <a:pt x="3553" y="19801"/>
                </a:lnTo>
                <a:lnTo>
                  <a:pt x="5576" y="21456"/>
                </a:lnTo>
                <a:cubicBezTo>
                  <a:pt x="5684" y="21545"/>
                  <a:pt x="5834" y="21600"/>
                  <a:pt x="6000" y="21600"/>
                </a:cubicBezTo>
                <a:cubicBezTo>
                  <a:pt x="6166" y="21600"/>
                  <a:pt x="6316" y="21545"/>
                  <a:pt x="6424" y="21456"/>
                </a:cubicBezTo>
                <a:lnTo>
                  <a:pt x="8400" y="19840"/>
                </a:lnTo>
                <a:lnTo>
                  <a:pt x="10376" y="21456"/>
                </a:lnTo>
                <a:cubicBezTo>
                  <a:pt x="10484" y="21545"/>
                  <a:pt x="10634" y="21600"/>
                  <a:pt x="10800" y="21600"/>
                </a:cubicBezTo>
                <a:cubicBezTo>
                  <a:pt x="10966" y="21600"/>
                  <a:pt x="11116" y="21545"/>
                  <a:pt x="11224" y="21456"/>
                </a:cubicBezTo>
                <a:lnTo>
                  <a:pt x="13247" y="19801"/>
                </a:lnTo>
                <a:lnTo>
                  <a:pt x="15776" y="21456"/>
                </a:lnTo>
                <a:cubicBezTo>
                  <a:pt x="15884" y="21545"/>
                  <a:pt x="16034" y="21600"/>
                  <a:pt x="16200" y="21600"/>
                </a:cubicBezTo>
                <a:cubicBezTo>
                  <a:pt x="16532" y="21600"/>
                  <a:pt x="16800" y="21380"/>
                  <a:pt x="16800" y="21109"/>
                </a:cubicBezTo>
                <a:lnTo>
                  <a:pt x="16800" y="3436"/>
                </a:lnTo>
                <a:cubicBezTo>
                  <a:pt x="16800" y="3165"/>
                  <a:pt x="16532" y="2945"/>
                  <a:pt x="16200" y="2945"/>
                </a:cubicBezTo>
                <a:moveTo>
                  <a:pt x="8400" y="11782"/>
                </a:moveTo>
                <a:lnTo>
                  <a:pt x="2400" y="11782"/>
                </a:lnTo>
                <a:lnTo>
                  <a:pt x="2400" y="12764"/>
                </a:lnTo>
                <a:lnTo>
                  <a:pt x="8400" y="12764"/>
                </a:lnTo>
                <a:cubicBezTo>
                  <a:pt x="8400" y="12764"/>
                  <a:pt x="8400" y="11782"/>
                  <a:pt x="8400" y="11782"/>
                </a:cubicBezTo>
                <a:close/>
                <a:moveTo>
                  <a:pt x="21000" y="0"/>
                </a:moveTo>
                <a:lnTo>
                  <a:pt x="5400" y="0"/>
                </a:lnTo>
                <a:cubicBezTo>
                  <a:pt x="5068" y="0"/>
                  <a:pt x="4800" y="220"/>
                  <a:pt x="4800" y="491"/>
                </a:cubicBezTo>
                <a:lnTo>
                  <a:pt x="4800" y="1964"/>
                </a:lnTo>
                <a:lnTo>
                  <a:pt x="6000" y="1964"/>
                </a:lnTo>
                <a:lnTo>
                  <a:pt x="6000" y="982"/>
                </a:lnTo>
                <a:lnTo>
                  <a:pt x="20400" y="982"/>
                </a:lnTo>
                <a:lnTo>
                  <a:pt x="20400" y="17146"/>
                </a:lnTo>
                <a:lnTo>
                  <a:pt x="18424" y="15853"/>
                </a:lnTo>
                <a:cubicBezTo>
                  <a:pt x="18316" y="15764"/>
                  <a:pt x="18166" y="15709"/>
                  <a:pt x="18000" y="15709"/>
                </a:cubicBezTo>
                <a:lnTo>
                  <a:pt x="18000" y="16894"/>
                </a:lnTo>
                <a:lnTo>
                  <a:pt x="18047" y="16856"/>
                </a:lnTo>
                <a:lnTo>
                  <a:pt x="20576" y="18511"/>
                </a:lnTo>
                <a:cubicBezTo>
                  <a:pt x="20684" y="18599"/>
                  <a:pt x="20834" y="18655"/>
                  <a:pt x="21000" y="18655"/>
                </a:cubicBezTo>
                <a:cubicBezTo>
                  <a:pt x="21332" y="18655"/>
                  <a:pt x="21600" y="18435"/>
                  <a:pt x="21600" y="18164"/>
                </a:cubicBezTo>
                <a:lnTo>
                  <a:pt x="21600" y="491"/>
                </a:lnTo>
                <a:cubicBezTo>
                  <a:pt x="21600" y="220"/>
                  <a:pt x="21332" y="0"/>
                  <a:pt x="21000" y="0"/>
                </a:cubicBezTo>
                <a:moveTo>
                  <a:pt x="10800" y="15709"/>
                </a:moveTo>
                <a:lnTo>
                  <a:pt x="2400" y="15709"/>
                </a:lnTo>
                <a:lnTo>
                  <a:pt x="2400" y="16691"/>
                </a:lnTo>
                <a:lnTo>
                  <a:pt x="10800" y="16691"/>
                </a:lnTo>
                <a:cubicBezTo>
                  <a:pt x="10800" y="16691"/>
                  <a:pt x="10800" y="15709"/>
                  <a:pt x="10800" y="15709"/>
                </a:cubicBezTo>
                <a:close/>
                <a:moveTo>
                  <a:pt x="12000" y="4909"/>
                </a:moveTo>
                <a:lnTo>
                  <a:pt x="10800" y="4909"/>
                </a:lnTo>
                <a:lnTo>
                  <a:pt x="10800" y="9818"/>
                </a:lnTo>
                <a:lnTo>
                  <a:pt x="12000" y="9818"/>
                </a:lnTo>
                <a:cubicBezTo>
                  <a:pt x="12000" y="9818"/>
                  <a:pt x="12000" y="4909"/>
                  <a:pt x="12000" y="4909"/>
                </a:cubicBezTo>
                <a:close/>
                <a:moveTo>
                  <a:pt x="14400" y="4909"/>
                </a:moveTo>
                <a:lnTo>
                  <a:pt x="13200" y="4909"/>
                </a:lnTo>
                <a:lnTo>
                  <a:pt x="13200" y="9818"/>
                </a:lnTo>
                <a:lnTo>
                  <a:pt x="14400" y="9818"/>
                </a:lnTo>
                <a:cubicBezTo>
                  <a:pt x="14400" y="9818"/>
                  <a:pt x="14400" y="4909"/>
                  <a:pt x="14400" y="4909"/>
                </a:cubicBezTo>
                <a:close/>
                <a:moveTo>
                  <a:pt x="7200" y="4909"/>
                </a:moveTo>
                <a:lnTo>
                  <a:pt x="4800" y="4909"/>
                </a:lnTo>
                <a:lnTo>
                  <a:pt x="4800" y="9818"/>
                </a:lnTo>
                <a:lnTo>
                  <a:pt x="7200" y="9818"/>
                </a:lnTo>
                <a:cubicBezTo>
                  <a:pt x="7200" y="9818"/>
                  <a:pt x="7200" y="4909"/>
                  <a:pt x="7200" y="4909"/>
                </a:cubicBezTo>
                <a:close/>
                <a:moveTo>
                  <a:pt x="3600" y="4909"/>
                </a:moveTo>
                <a:lnTo>
                  <a:pt x="2400" y="4909"/>
                </a:lnTo>
                <a:lnTo>
                  <a:pt x="2400" y="9818"/>
                </a:lnTo>
                <a:lnTo>
                  <a:pt x="3600" y="9818"/>
                </a:lnTo>
                <a:cubicBezTo>
                  <a:pt x="3600" y="9818"/>
                  <a:pt x="3600" y="4909"/>
                  <a:pt x="3600" y="4909"/>
                </a:cubicBezTo>
                <a:close/>
                <a:moveTo>
                  <a:pt x="9600" y="4909"/>
                </a:moveTo>
                <a:lnTo>
                  <a:pt x="8400" y="4909"/>
                </a:lnTo>
                <a:lnTo>
                  <a:pt x="8400" y="9818"/>
                </a:lnTo>
                <a:lnTo>
                  <a:pt x="9600" y="9818"/>
                </a:lnTo>
                <a:cubicBezTo>
                  <a:pt x="9600" y="9818"/>
                  <a:pt x="9600" y="4909"/>
                  <a:pt x="9600" y="4909"/>
                </a:cubicBezTo>
                <a:close/>
              </a:path>
            </a:pathLst>
          </a:custGeom>
          <a:solidFill>
            <a:srgbClr val="53585F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5" name="Shape 2696">
            <a:extLst>
              <a:ext uri="{FF2B5EF4-FFF2-40B4-BE49-F238E27FC236}">
                <a16:creationId xmlns:a16="http://schemas.microsoft.com/office/drawing/2014/main" id="{6795FC14-EB9B-4D5B-95E3-F5586586734F}"/>
              </a:ext>
            </a:extLst>
          </p:cNvPr>
          <p:cNvSpPr/>
          <p:nvPr/>
        </p:nvSpPr>
        <p:spPr>
          <a:xfrm>
            <a:off x="1496722" y="2857243"/>
            <a:ext cx="288032" cy="3504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64" y="19636"/>
                </a:moveTo>
                <a:cubicBezTo>
                  <a:pt x="12764" y="20178"/>
                  <a:pt x="12324" y="20618"/>
                  <a:pt x="11782" y="20618"/>
                </a:cubicBezTo>
                <a:lnTo>
                  <a:pt x="9818" y="20618"/>
                </a:lnTo>
                <a:cubicBezTo>
                  <a:pt x="9276" y="20618"/>
                  <a:pt x="8836" y="20178"/>
                  <a:pt x="8836" y="19636"/>
                </a:cubicBezTo>
                <a:lnTo>
                  <a:pt x="8836" y="17673"/>
                </a:lnTo>
                <a:cubicBezTo>
                  <a:pt x="8836" y="1713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7131"/>
                  <a:pt x="12764" y="17673"/>
                </a:cubicBezTo>
                <a:cubicBezTo>
                  <a:pt x="12764" y="17673"/>
                  <a:pt x="12764" y="19636"/>
                  <a:pt x="12764" y="19636"/>
                </a:cubicBezTo>
                <a:close/>
                <a:moveTo>
                  <a:pt x="11782" y="15709"/>
                </a:moveTo>
                <a:lnTo>
                  <a:pt x="9818" y="15709"/>
                </a:lnTo>
                <a:cubicBezTo>
                  <a:pt x="8734" y="15709"/>
                  <a:pt x="7855" y="16588"/>
                  <a:pt x="7855" y="17673"/>
                </a:cubicBezTo>
                <a:lnTo>
                  <a:pt x="7855" y="19636"/>
                </a:lnTo>
                <a:cubicBezTo>
                  <a:pt x="7855" y="20721"/>
                  <a:pt x="8734" y="21600"/>
                  <a:pt x="9818" y="21600"/>
                </a:cubicBezTo>
                <a:lnTo>
                  <a:pt x="11782" y="21600"/>
                </a:lnTo>
                <a:cubicBezTo>
                  <a:pt x="12866" y="21600"/>
                  <a:pt x="13745" y="20721"/>
                  <a:pt x="13745" y="19636"/>
                </a:cubicBezTo>
                <a:lnTo>
                  <a:pt x="13745" y="17673"/>
                </a:lnTo>
                <a:cubicBezTo>
                  <a:pt x="13745" y="16588"/>
                  <a:pt x="12866" y="15709"/>
                  <a:pt x="11782" y="15709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cubicBezTo>
                  <a:pt x="17131" y="20618"/>
                  <a:pt x="16691" y="20178"/>
                  <a:pt x="16691" y="19636"/>
                </a:cubicBezTo>
                <a:lnTo>
                  <a:pt x="16691" y="17673"/>
                </a:lnTo>
                <a:cubicBezTo>
                  <a:pt x="16691" y="17131"/>
                  <a:pt x="17131" y="16691"/>
                  <a:pt x="17673" y="16691"/>
                </a:cubicBezTo>
                <a:lnTo>
                  <a:pt x="19636" y="16691"/>
                </a:lnTo>
                <a:cubicBezTo>
                  <a:pt x="20178" y="16691"/>
                  <a:pt x="20618" y="17131"/>
                  <a:pt x="20618" y="17673"/>
                </a:cubicBezTo>
                <a:cubicBezTo>
                  <a:pt x="20618" y="17673"/>
                  <a:pt x="20618" y="19636"/>
                  <a:pt x="20618" y="19636"/>
                </a:cubicBezTo>
                <a:close/>
                <a:moveTo>
                  <a:pt x="19636" y="15709"/>
                </a:moveTo>
                <a:lnTo>
                  <a:pt x="17673" y="15709"/>
                </a:lnTo>
                <a:cubicBezTo>
                  <a:pt x="16588" y="15709"/>
                  <a:pt x="15709" y="16588"/>
                  <a:pt x="15709" y="17673"/>
                </a:cubicBezTo>
                <a:lnTo>
                  <a:pt x="15709" y="19636"/>
                </a:lnTo>
                <a:cubicBezTo>
                  <a:pt x="15709" y="20721"/>
                  <a:pt x="16588" y="21600"/>
                  <a:pt x="17673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7673"/>
                </a:lnTo>
                <a:cubicBezTo>
                  <a:pt x="21600" y="16588"/>
                  <a:pt x="20721" y="15709"/>
                  <a:pt x="19636" y="15709"/>
                </a:cubicBezTo>
                <a:moveTo>
                  <a:pt x="4909" y="19636"/>
                </a:moveTo>
                <a:cubicBezTo>
                  <a:pt x="4909" y="20178"/>
                  <a:pt x="4469" y="20618"/>
                  <a:pt x="3927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7673"/>
                </a:lnTo>
                <a:cubicBezTo>
                  <a:pt x="982" y="17131"/>
                  <a:pt x="1422" y="16691"/>
                  <a:pt x="1964" y="16691"/>
                </a:cubicBezTo>
                <a:lnTo>
                  <a:pt x="3927" y="16691"/>
                </a:lnTo>
                <a:cubicBezTo>
                  <a:pt x="4469" y="16691"/>
                  <a:pt x="4909" y="17131"/>
                  <a:pt x="4909" y="17673"/>
                </a:cubicBezTo>
                <a:cubicBezTo>
                  <a:pt x="4909" y="17673"/>
                  <a:pt x="4909" y="19636"/>
                  <a:pt x="4909" y="19636"/>
                </a:cubicBezTo>
                <a:close/>
                <a:moveTo>
                  <a:pt x="3927" y="15709"/>
                </a:moveTo>
                <a:lnTo>
                  <a:pt x="1964" y="15709"/>
                </a:lnTo>
                <a:cubicBezTo>
                  <a:pt x="879" y="15709"/>
                  <a:pt x="0" y="16588"/>
                  <a:pt x="0" y="17673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3927" y="21600"/>
                </a:lnTo>
                <a:cubicBezTo>
                  <a:pt x="5012" y="21600"/>
                  <a:pt x="5891" y="20721"/>
                  <a:pt x="5891" y="19636"/>
                </a:cubicBezTo>
                <a:lnTo>
                  <a:pt x="5891" y="17673"/>
                </a:lnTo>
                <a:cubicBezTo>
                  <a:pt x="5891" y="16588"/>
                  <a:pt x="5012" y="15709"/>
                  <a:pt x="3927" y="15709"/>
                </a:cubicBezTo>
                <a:moveTo>
                  <a:pt x="2945" y="14727"/>
                </a:moveTo>
                <a:cubicBezTo>
                  <a:pt x="3217" y="14727"/>
                  <a:pt x="3436" y="14507"/>
                  <a:pt x="3436" y="14236"/>
                </a:cubicBezTo>
                <a:lnTo>
                  <a:pt x="3436" y="10800"/>
                </a:lnTo>
                <a:lnTo>
                  <a:pt x="10309" y="10800"/>
                </a:lnTo>
                <a:lnTo>
                  <a:pt x="10309" y="14236"/>
                </a:lnTo>
                <a:cubicBezTo>
                  <a:pt x="10309" y="14507"/>
                  <a:pt x="10529" y="14727"/>
                  <a:pt x="10800" y="14727"/>
                </a:cubicBezTo>
                <a:cubicBezTo>
                  <a:pt x="11071" y="14727"/>
                  <a:pt x="11291" y="14507"/>
                  <a:pt x="11291" y="14236"/>
                </a:cubicBezTo>
                <a:lnTo>
                  <a:pt x="11291" y="10800"/>
                </a:lnTo>
                <a:lnTo>
                  <a:pt x="18164" y="10800"/>
                </a:lnTo>
                <a:lnTo>
                  <a:pt x="18164" y="14236"/>
                </a:lnTo>
                <a:cubicBezTo>
                  <a:pt x="18164" y="14507"/>
                  <a:pt x="18384" y="14727"/>
                  <a:pt x="18655" y="14727"/>
                </a:cubicBezTo>
                <a:cubicBezTo>
                  <a:pt x="18926" y="14727"/>
                  <a:pt x="19145" y="14507"/>
                  <a:pt x="19145" y="14236"/>
                </a:cubicBezTo>
                <a:lnTo>
                  <a:pt x="19145" y="10309"/>
                </a:lnTo>
                <a:cubicBezTo>
                  <a:pt x="19145" y="10038"/>
                  <a:pt x="18926" y="9818"/>
                  <a:pt x="18655" y="9818"/>
                </a:cubicBezTo>
                <a:lnTo>
                  <a:pt x="11291" y="9818"/>
                </a:lnTo>
                <a:lnTo>
                  <a:pt x="11291" y="7364"/>
                </a:lnTo>
                <a:cubicBezTo>
                  <a:pt x="11291" y="7093"/>
                  <a:pt x="11071" y="6873"/>
                  <a:pt x="10800" y="6873"/>
                </a:cubicBezTo>
                <a:cubicBezTo>
                  <a:pt x="10529" y="6873"/>
                  <a:pt x="10309" y="7093"/>
                  <a:pt x="10309" y="7364"/>
                </a:cubicBezTo>
                <a:lnTo>
                  <a:pt x="10309" y="9818"/>
                </a:lnTo>
                <a:lnTo>
                  <a:pt x="2945" y="9818"/>
                </a:lnTo>
                <a:cubicBezTo>
                  <a:pt x="2674" y="9818"/>
                  <a:pt x="2455" y="10038"/>
                  <a:pt x="2455" y="10309"/>
                </a:cubicBezTo>
                <a:lnTo>
                  <a:pt x="2455" y="14236"/>
                </a:lnTo>
                <a:cubicBezTo>
                  <a:pt x="2455" y="14507"/>
                  <a:pt x="2674" y="14727"/>
                  <a:pt x="2945" y="14727"/>
                </a:cubicBezTo>
                <a:moveTo>
                  <a:pt x="8836" y="1964"/>
                </a:moveTo>
                <a:cubicBezTo>
                  <a:pt x="8836" y="1422"/>
                  <a:pt x="9276" y="982"/>
                  <a:pt x="9818" y="982"/>
                </a:cubicBezTo>
                <a:lnTo>
                  <a:pt x="11782" y="982"/>
                </a:lnTo>
                <a:cubicBezTo>
                  <a:pt x="12324" y="982"/>
                  <a:pt x="12764" y="1422"/>
                  <a:pt x="12764" y="1964"/>
                </a:cubicBezTo>
                <a:lnTo>
                  <a:pt x="12764" y="3927"/>
                </a:lnTo>
                <a:cubicBezTo>
                  <a:pt x="12764" y="446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4469"/>
                  <a:pt x="8836" y="3927"/>
                </a:cubicBezTo>
                <a:cubicBezTo>
                  <a:pt x="8836" y="3927"/>
                  <a:pt x="8836" y="1964"/>
                  <a:pt x="8836" y="1964"/>
                </a:cubicBezTo>
                <a:close/>
                <a:moveTo>
                  <a:pt x="9818" y="5891"/>
                </a:moveTo>
                <a:lnTo>
                  <a:pt x="11782" y="5891"/>
                </a:lnTo>
                <a:cubicBezTo>
                  <a:pt x="12866" y="5891"/>
                  <a:pt x="13745" y="5012"/>
                  <a:pt x="13745" y="3927"/>
                </a:cubicBezTo>
                <a:lnTo>
                  <a:pt x="13745" y="1964"/>
                </a:lnTo>
                <a:cubicBezTo>
                  <a:pt x="13745" y="879"/>
                  <a:pt x="12866" y="0"/>
                  <a:pt x="11782" y="0"/>
                </a:cubicBezTo>
                <a:lnTo>
                  <a:pt x="9818" y="0"/>
                </a:lnTo>
                <a:cubicBezTo>
                  <a:pt x="8734" y="0"/>
                  <a:pt x="7855" y="879"/>
                  <a:pt x="7855" y="1964"/>
                </a:cubicBezTo>
                <a:lnTo>
                  <a:pt x="7855" y="3927"/>
                </a:lnTo>
                <a:cubicBezTo>
                  <a:pt x="7855" y="5012"/>
                  <a:pt x="8734" y="5891"/>
                  <a:pt x="9818" y="5891"/>
                </a:cubicBezTo>
              </a:path>
            </a:pathLst>
          </a:custGeom>
          <a:solidFill>
            <a:srgbClr val="53585F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" name="Shape 2571">
            <a:extLst>
              <a:ext uri="{FF2B5EF4-FFF2-40B4-BE49-F238E27FC236}">
                <a16:creationId xmlns:a16="http://schemas.microsoft.com/office/drawing/2014/main" id="{06B23149-9591-45B3-9F76-4992B4673911}"/>
              </a:ext>
            </a:extLst>
          </p:cNvPr>
          <p:cNvSpPr/>
          <p:nvPr/>
        </p:nvSpPr>
        <p:spPr>
          <a:xfrm>
            <a:off x="487887" y="2469071"/>
            <a:ext cx="360040" cy="3270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rgbClr val="53585F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7" name="Shape 2579">
            <a:extLst>
              <a:ext uri="{FF2B5EF4-FFF2-40B4-BE49-F238E27FC236}">
                <a16:creationId xmlns:a16="http://schemas.microsoft.com/office/drawing/2014/main" id="{A1C42B22-8863-4FC2-B02B-4C0EEF82C411}"/>
              </a:ext>
            </a:extLst>
          </p:cNvPr>
          <p:cNvSpPr/>
          <p:nvPr/>
        </p:nvSpPr>
        <p:spPr>
          <a:xfrm>
            <a:off x="3075476" y="2061545"/>
            <a:ext cx="360040" cy="368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rgbClr val="53585F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8" name="Shape 2604">
            <a:extLst>
              <a:ext uri="{FF2B5EF4-FFF2-40B4-BE49-F238E27FC236}">
                <a16:creationId xmlns:a16="http://schemas.microsoft.com/office/drawing/2014/main" id="{A86A7DB3-45C0-4360-A394-40D4809C6FCC}"/>
              </a:ext>
            </a:extLst>
          </p:cNvPr>
          <p:cNvSpPr/>
          <p:nvPr/>
        </p:nvSpPr>
        <p:spPr>
          <a:xfrm>
            <a:off x="4070587" y="2478612"/>
            <a:ext cx="382969" cy="3467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rgbClr val="53585F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9" name="Shape 2617">
            <a:extLst>
              <a:ext uri="{FF2B5EF4-FFF2-40B4-BE49-F238E27FC236}">
                <a16:creationId xmlns:a16="http://schemas.microsoft.com/office/drawing/2014/main" id="{F2155721-4136-4C29-B813-9FB04ABE109C}"/>
              </a:ext>
            </a:extLst>
          </p:cNvPr>
          <p:cNvSpPr/>
          <p:nvPr/>
        </p:nvSpPr>
        <p:spPr>
          <a:xfrm>
            <a:off x="3072340" y="2902630"/>
            <a:ext cx="380300" cy="340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53585F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B02EDB7-2672-4D7D-9BBA-AE7B13DBBC57}"/>
              </a:ext>
            </a:extLst>
          </p:cNvPr>
          <p:cNvSpPr txBox="1"/>
          <p:nvPr/>
        </p:nvSpPr>
        <p:spPr>
          <a:xfrm>
            <a:off x="6708596" y="2437849"/>
            <a:ext cx="2141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Базовые этапы процесса инноваций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EC30CE7-21DC-4A8C-8492-E2A6EB3A6D01}"/>
              </a:ext>
            </a:extLst>
          </p:cNvPr>
          <p:cNvSpPr txBox="1"/>
          <p:nvPr/>
        </p:nvSpPr>
        <p:spPr>
          <a:xfrm>
            <a:off x="6364880" y="3128699"/>
            <a:ext cx="2743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Концептуализация с позиций планирования результатов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E9892BC-1ADB-4201-A866-85CF89A924EB}"/>
              </a:ext>
            </a:extLst>
          </p:cNvPr>
          <p:cNvSpPr txBox="1"/>
          <p:nvPr/>
        </p:nvSpPr>
        <p:spPr>
          <a:xfrm>
            <a:off x="6355889" y="3942311"/>
            <a:ext cx="2534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Ситуационное управление инновациями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C02BEA1-F67D-434E-9BF8-6C3D6A516A76}"/>
              </a:ext>
            </a:extLst>
          </p:cNvPr>
          <p:cNvSpPr txBox="1"/>
          <p:nvPr/>
        </p:nvSpPr>
        <p:spPr>
          <a:xfrm>
            <a:off x="6355889" y="4720997"/>
            <a:ext cx="2576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Контроль и согласование с целями развития </a:t>
            </a:r>
          </a:p>
        </p:txBody>
      </p: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B3A88C55-8527-4392-A6EF-01E1E491C036}"/>
              </a:ext>
            </a:extLst>
          </p:cNvPr>
          <p:cNvGrpSpPr/>
          <p:nvPr/>
        </p:nvGrpSpPr>
        <p:grpSpPr>
          <a:xfrm>
            <a:off x="6045673" y="1108428"/>
            <a:ext cx="319208" cy="4590911"/>
            <a:chOff x="6045673" y="1108428"/>
            <a:chExt cx="319208" cy="4590911"/>
          </a:xfrm>
        </p:grpSpPr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id="{1733F7EB-D7C6-4818-8063-3AD611DA4ACB}"/>
                </a:ext>
              </a:extLst>
            </p:cNvPr>
            <p:cNvSpPr/>
            <p:nvPr/>
          </p:nvSpPr>
          <p:spPr>
            <a:xfrm>
              <a:off x="6061867" y="1108428"/>
              <a:ext cx="303014" cy="45909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F21BDBC2-D91C-4CB1-AD2E-4368837ED285}"/>
                </a:ext>
              </a:extLst>
            </p:cNvPr>
            <p:cNvSpPr/>
            <p:nvPr/>
          </p:nvSpPr>
          <p:spPr>
            <a:xfrm>
              <a:off x="6059339" y="3341159"/>
              <a:ext cx="303015" cy="17089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82AC4DD6-25F3-4E93-8F9B-704D5F200310}"/>
                </a:ext>
              </a:extLst>
            </p:cNvPr>
            <p:cNvSpPr/>
            <p:nvPr/>
          </p:nvSpPr>
          <p:spPr>
            <a:xfrm>
              <a:off x="6053033" y="4152491"/>
              <a:ext cx="303015" cy="17089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C25BB5AB-7408-4F8A-9500-3ECB55F8FDFD}"/>
                </a:ext>
              </a:extLst>
            </p:cNvPr>
            <p:cNvSpPr/>
            <p:nvPr/>
          </p:nvSpPr>
          <p:spPr>
            <a:xfrm>
              <a:off x="6045673" y="4953119"/>
              <a:ext cx="303015" cy="17089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06BDBF04-A726-46D0-A062-EF74F253D7C9}"/>
              </a:ext>
            </a:extLst>
          </p:cNvPr>
          <p:cNvSpPr txBox="1"/>
          <p:nvPr/>
        </p:nvSpPr>
        <p:spPr>
          <a:xfrm>
            <a:off x="6380966" y="1201316"/>
            <a:ext cx="2743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Проекты, гранты, конкурсы, эксперименты, деятельность инновационных площадок</a:t>
            </a:r>
          </a:p>
        </p:txBody>
      </p:sp>
    </p:spTree>
    <p:extLst>
      <p:ext uri="{BB962C8B-B14F-4D97-AF65-F5344CB8AC3E}">
        <p14:creationId xmlns:p14="http://schemas.microsoft.com/office/powerpoint/2010/main" val="3550965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EEAD06E-08BB-44D5-AF3A-8116B30EA200}"/>
              </a:ext>
            </a:extLst>
          </p:cNvPr>
          <p:cNvGrpSpPr/>
          <p:nvPr/>
        </p:nvGrpSpPr>
        <p:grpSpPr>
          <a:xfrm>
            <a:off x="1" y="625252"/>
            <a:ext cx="9143998" cy="498468"/>
            <a:chOff x="1" y="625252"/>
            <a:chExt cx="9143998" cy="498468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B1C36C48-8EE8-450B-B8A6-EA949EEC03F0}"/>
                </a:ext>
              </a:extLst>
            </p:cNvPr>
            <p:cNvSpPr/>
            <p:nvPr/>
          </p:nvSpPr>
          <p:spPr>
            <a:xfrm>
              <a:off x="1532369" y="625252"/>
              <a:ext cx="7611630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21ED1526-D5D0-407E-A59E-B22F4CC2B5D1}"/>
                </a:ext>
              </a:extLst>
            </p:cNvPr>
            <p:cNvSpPr/>
            <p:nvPr/>
          </p:nvSpPr>
          <p:spPr>
            <a:xfrm>
              <a:off x="1" y="625252"/>
              <a:ext cx="461366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12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7" y="70190"/>
            <a:ext cx="7740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Актуальные направления инновационной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деятельности в образовании 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76B10F2-27D2-4C8E-8264-8BDFA7028A40}"/>
              </a:ext>
            </a:extLst>
          </p:cNvPr>
          <p:cNvGrpSpPr/>
          <p:nvPr/>
        </p:nvGrpSpPr>
        <p:grpSpPr>
          <a:xfrm>
            <a:off x="812369" y="2240817"/>
            <a:ext cx="6305810" cy="1660739"/>
            <a:chOff x="812369" y="2240817"/>
            <a:chExt cx="6305810" cy="1660739"/>
          </a:xfrm>
        </p:grpSpPr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3486B8E9-069D-4383-B1BA-F1EE1C9F82D1}"/>
                </a:ext>
              </a:extLst>
            </p:cNvPr>
            <p:cNvSpPr/>
            <p:nvPr/>
          </p:nvSpPr>
          <p:spPr>
            <a:xfrm rot="2738914">
              <a:off x="1613419" y="2401309"/>
              <a:ext cx="52097" cy="12892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998129AF-6F88-4A94-8CD5-A10EF778CB91}"/>
                </a:ext>
              </a:extLst>
            </p:cNvPr>
            <p:cNvSpPr/>
            <p:nvPr/>
          </p:nvSpPr>
          <p:spPr>
            <a:xfrm rot="19097197">
              <a:off x="2766503" y="2475953"/>
              <a:ext cx="89591" cy="12892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id="{46F77067-1EF7-4627-AD14-5BDDA81849E6}"/>
                </a:ext>
              </a:extLst>
            </p:cNvPr>
            <p:cNvSpPr/>
            <p:nvPr/>
          </p:nvSpPr>
          <p:spPr>
            <a:xfrm rot="2960154">
              <a:off x="3864238" y="2510690"/>
              <a:ext cx="148226" cy="12892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CB71B5FD-0A0F-46A0-B7F5-1E3AEFFA8A9B}"/>
                </a:ext>
              </a:extLst>
            </p:cNvPr>
            <p:cNvSpPr/>
            <p:nvPr/>
          </p:nvSpPr>
          <p:spPr>
            <a:xfrm rot="18443680">
              <a:off x="5063589" y="2630941"/>
              <a:ext cx="180950" cy="9588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460EA497-F591-40A6-A38B-005042F46D7B}"/>
                </a:ext>
              </a:extLst>
            </p:cNvPr>
            <p:cNvSpPr/>
            <p:nvPr/>
          </p:nvSpPr>
          <p:spPr>
            <a:xfrm rot="3489479">
              <a:off x="6338787" y="2438474"/>
              <a:ext cx="269569" cy="12892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>
              <a:extLst>
                <a:ext uri="{FF2B5EF4-FFF2-40B4-BE49-F238E27FC236}">
                  <a16:creationId xmlns:a16="http://schemas.microsoft.com/office/drawing/2014/main" id="{1C191182-171A-4D82-95A1-1C2924893F4B}"/>
                </a:ext>
              </a:extLst>
            </p:cNvPr>
            <p:cNvSpPr/>
            <p:nvPr/>
          </p:nvSpPr>
          <p:spPr>
            <a:xfrm>
              <a:off x="812369" y="3361556"/>
              <a:ext cx="540000" cy="540000"/>
            </a:xfrm>
            <a:prstGeom prst="flowChartConnector">
              <a:avLst/>
            </a:prstGeom>
            <a:solidFill>
              <a:srgbClr val="0481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Блок-схема: узел 58">
              <a:extLst>
                <a:ext uri="{FF2B5EF4-FFF2-40B4-BE49-F238E27FC236}">
                  <a16:creationId xmlns:a16="http://schemas.microsoft.com/office/drawing/2014/main" id="{B0A7E5D2-C980-493A-A5F0-8CEBFF6556E5}"/>
                </a:ext>
              </a:extLst>
            </p:cNvPr>
            <p:cNvSpPr/>
            <p:nvPr/>
          </p:nvSpPr>
          <p:spPr>
            <a:xfrm>
              <a:off x="1979712" y="2240817"/>
              <a:ext cx="540000" cy="54000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Блок-схема: узел 60">
              <a:extLst>
                <a:ext uri="{FF2B5EF4-FFF2-40B4-BE49-F238E27FC236}">
                  <a16:creationId xmlns:a16="http://schemas.microsoft.com/office/drawing/2014/main" id="{0ECEC396-109E-4404-BB67-F516D4158101}"/>
                </a:ext>
              </a:extLst>
            </p:cNvPr>
            <p:cNvSpPr/>
            <p:nvPr/>
          </p:nvSpPr>
          <p:spPr>
            <a:xfrm>
              <a:off x="3131840" y="3361556"/>
              <a:ext cx="540000" cy="54000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Блок-схема: узел 61">
              <a:extLst>
                <a:ext uri="{FF2B5EF4-FFF2-40B4-BE49-F238E27FC236}">
                  <a16:creationId xmlns:a16="http://schemas.microsoft.com/office/drawing/2014/main" id="{9D4BA67B-B036-49B6-BFCF-47392D407780}"/>
                </a:ext>
              </a:extLst>
            </p:cNvPr>
            <p:cNvSpPr/>
            <p:nvPr/>
          </p:nvSpPr>
          <p:spPr>
            <a:xfrm>
              <a:off x="4302000" y="2433236"/>
              <a:ext cx="540000" cy="540000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Блок-схема: узел 62">
              <a:extLst>
                <a:ext uri="{FF2B5EF4-FFF2-40B4-BE49-F238E27FC236}">
                  <a16:creationId xmlns:a16="http://schemas.microsoft.com/office/drawing/2014/main" id="{2161BB2B-8189-4AA0-A6F9-09CAB77CD715}"/>
                </a:ext>
              </a:extLst>
            </p:cNvPr>
            <p:cNvSpPr/>
            <p:nvPr/>
          </p:nvSpPr>
          <p:spPr>
            <a:xfrm>
              <a:off x="5472162" y="3203435"/>
              <a:ext cx="540000" cy="540000"/>
            </a:xfrm>
            <a:prstGeom prst="flowChartConnector">
              <a:avLst/>
            </a:prstGeom>
            <a:solidFill>
              <a:srgbClr val="DE2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EDA5E62-AECD-4ECE-9AD6-7821EA90A4CD}"/>
              </a:ext>
            </a:extLst>
          </p:cNvPr>
          <p:cNvSpPr txBox="1"/>
          <p:nvPr/>
        </p:nvSpPr>
        <p:spPr>
          <a:xfrm>
            <a:off x="151077" y="3955993"/>
            <a:ext cx="1887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Модернизация педагогической деятельности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0D8110-958B-4581-82C2-CD8B151275D2}"/>
              </a:ext>
            </a:extLst>
          </p:cNvPr>
          <p:cNvSpPr txBox="1"/>
          <p:nvPr/>
        </p:nvSpPr>
        <p:spPr>
          <a:xfrm>
            <a:off x="1094789" y="1551065"/>
            <a:ext cx="235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Культурная трансформация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8465D7-2DE9-4519-9479-87DF3BCBABB1}"/>
              </a:ext>
            </a:extLst>
          </p:cNvPr>
          <p:cNvSpPr txBox="1"/>
          <p:nvPr/>
        </p:nvSpPr>
        <p:spPr>
          <a:xfrm>
            <a:off x="2121664" y="3929461"/>
            <a:ext cx="2607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Формирование образовательной инновационной экосистемы для всех уровней образования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276D25-2B56-4241-93CB-9549392ED3FC}"/>
              </a:ext>
            </a:extLst>
          </p:cNvPr>
          <p:cNvSpPr txBox="1"/>
          <p:nvPr/>
        </p:nvSpPr>
        <p:spPr>
          <a:xfrm>
            <a:off x="3273663" y="1314292"/>
            <a:ext cx="24608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Моделирование </a:t>
            </a:r>
            <a:r>
              <a:rPr lang="ru-RU" sz="1600" dirty="0" err="1"/>
              <a:t>воспитательно</a:t>
            </a:r>
            <a:r>
              <a:rPr lang="ru-RU" sz="1600" dirty="0"/>
              <a:t>-образовательного пространства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4E596A-A735-46BB-A237-06AFA0278B4B}"/>
              </a:ext>
            </a:extLst>
          </p:cNvPr>
          <p:cNvSpPr txBox="1"/>
          <p:nvPr/>
        </p:nvSpPr>
        <p:spPr>
          <a:xfrm>
            <a:off x="4842000" y="3785161"/>
            <a:ext cx="1934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Инновационные стратегии развития опережающего профессионального образования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41E602-B410-41C4-98C6-058E620404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6897">
            <a:off x="7025595" y="1202036"/>
            <a:ext cx="1790827" cy="179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16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29A4DB6-CAEB-4F1E-9E04-157D6B28B412}"/>
              </a:ext>
            </a:extLst>
          </p:cNvPr>
          <p:cNvSpPr/>
          <p:nvPr/>
        </p:nvSpPr>
        <p:spPr>
          <a:xfrm>
            <a:off x="461367" y="3939397"/>
            <a:ext cx="4503635" cy="1569660"/>
          </a:xfrm>
          <a:prstGeom prst="rect">
            <a:avLst/>
          </a:prstGeom>
          <a:solidFill>
            <a:srgbClr val="048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EEAD06E-08BB-44D5-AF3A-8116B30EA200}"/>
              </a:ext>
            </a:extLst>
          </p:cNvPr>
          <p:cNvGrpSpPr/>
          <p:nvPr/>
        </p:nvGrpSpPr>
        <p:grpSpPr>
          <a:xfrm>
            <a:off x="1" y="625252"/>
            <a:ext cx="9143998" cy="498468"/>
            <a:chOff x="1" y="625252"/>
            <a:chExt cx="9143998" cy="498468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B1C36C48-8EE8-450B-B8A6-EA949EEC03F0}"/>
                </a:ext>
              </a:extLst>
            </p:cNvPr>
            <p:cNvSpPr/>
            <p:nvPr/>
          </p:nvSpPr>
          <p:spPr>
            <a:xfrm>
              <a:off x="1532369" y="625252"/>
              <a:ext cx="7611630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21ED1526-D5D0-407E-A59E-B22F4CC2B5D1}"/>
                </a:ext>
              </a:extLst>
            </p:cNvPr>
            <p:cNvSpPr/>
            <p:nvPr/>
          </p:nvSpPr>
          <p:spPr>
            <a:xfrm>
              <a:off x="1" y="625252"/>
              <a:ext cx="461366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13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5" y="70190"/>
            <a:ext cx="7668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Государственная поддержка инновационной деятельности в системе образования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Рисунок 2" descr="Изображение выглядит как монитор, сидит, внутренний, ноутбу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9BA1451-848D-4CA5-9762-C133F09B0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91" y="678632"/>
            <a:ext cx="4789832" cy="346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2CF6C0-54C7-4F75-87EF-D494B8AF9C1D}"/>
              </a:ext>
            </a:extLst>
          </p:cNvPr>
          <p:cNvSpPr txBox="1"/>
          <p:nvPr/>
        </p:nvSpPr>
        <p:spPr>
          <a:xfrm>
            <a:off x="5494834" y="1233835"/>
            <a:ext cx="36591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</a:rPr>
              <a:t>ГОСУДАРСТВЕННАЯ ПОДДЕРЖКА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совокупность мероприятий, проводимых органами государственной власти РФ с целью создания правовых, организационных и экономических механизмов, стимулирующих инновационную деятельность</a:t>
            </a:r>
            <a:r>
              <a:rPr lang="ru-RU" sz="16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7B230F-8565-48F8-A9A5-B42CEEC73776}"/>
              </a:ext>
            </a:extLst>
          </p:cNvPr>
          <p:cNvSpPr txBox="1"/>
          <p:nvPr/>
        </p:nvSpPr>
        <p:spPr>
          <a:xfrm>
            <a:off x="1342463" y="1705480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Концепция долгосрочного социально-экономического развития РФ на период до 2020 года</a:t>
            </a:r>
          </a:p>
        </p:txBody>
      </p:sp>
      <p:pic>
        <p:nvPicPr>
          <p:cNvPr id="15" name="Рисунок 14" descr="Изображение выглядит как векторная графи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B1789968-5CEC-479C-856F-5543DCFCA0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750" y="3542159"/>
            <a:ext cx="1815460" cy="181546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CBD7528-11CF-49F1-9618-BBF2B44C5417}"/>
              </a:ext>
            </a:extLst>
          </p:cNvPr>
          <p:cNvSpPr txBox="1"/>
          <p:nvPr/>
        </p:nvSpPr>
        <p:spPr>
          <a:xfrm>
            <a:off x="494940" y="3939397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</a:rPr>
              <a:t>Одним из направлений перехода к инновационному социально ориентированному типу экономического развития является структурная диверсификация экономики на основе научно-технологических трансформаций существующей инновационной инфраструктуры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3423946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14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5" y="70190"/>
            <a:ext cx="7668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Процесс развития инновационной инфраструктуры 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925A18E-A056-47AB-9AD8-F1BE19113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9" r="12459"/>
          <a:stretch>
            <a:fillRect/>
          </a:stretch>
        </p:blipFill>
        <p:spPr>
          <a:xfrm>
            <a:off x="5573783" y="650418"/>
            <a:ext cx="3580209" cy="5048922"/>
          </a:xfrm>
          <a:prstGeom prst="parallelogram">
            <a:avLst>
              <a:gd name="adj" fmla="val 26836"/>
            </a:avLst>
          </a:prstGeom>
        </p:spPr>
      </p:pic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02E2094D-B6C5-458A-944D-C3E3C7BB28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3866935"/>
              </p:ext>
            </p:extLst>
          </p:nvPr>
        </p:nvGraphicFramePr>
        <p:xfrm>
          <a:off x="-972616" y="1345332"/>
          <a:ext cx="8712968" cy="3945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6078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15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5" y="70190"/>
            <a:ext cx="7668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Принципы господдержки инновационной деятельности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4748D28-A54C-4651-B4AA-E5BC35DF5130}"/>
              </a:ext>
            </a:extLst>
          </p:cNvPr>
          <p:cNvGrpSpPr/>
          <p:nvPr/>
        </p:nvGrpSpPr>
        <p:grpSpPr>
          <a:xfrm>
            <a:off x="3147869" y="2762163"/>
            <a:ext cx="2880000" cy="2882647"/>
            <a:chOff x="755576" y="1090997"/>
            <a:chExt cx="2880000" cy="2882647"/>
          </a:xfrm>
        </p:grpSpPr>
        <p:sp>
          <p:nvSpPr>
            <p:cNvPr id="8" name="Блок-схема: узел 7">
              <a:extLst>
                <a:ext uri="{FF2B5EF4-FFF2-40B4-BE49-F238E27FC236}">
                  <a16:creationId xmlns:a16="http://schemas.microsoft.com/office/drawing/2014/main" id="{FFFE773D-58E4-4D69-8C93-7CD67E174D1A}"/>
                </a:ext>
              </a:extLst>
            </p:cNvPr>
            <p:cNvSpPr/>
            <p:nvPr/>
          </p:nvSpPr>
          <p:spPr>
            <a:xfrm>
              <a:off x="755576" y="1093644"/>
              <a:ext cx="2880000" cy="28800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>
              <a:extLst>
                <a:ext uri="{FF2B5EF4-FFF2-40B4-BE49-F238E27FC236}">
                  <a16:creationId xmlns:a16="http://schemas.microsoft.com/office/drawing/2014/main" id="{F921B5D5-5F27-42B2-885E-E7EA7FC44210}"/>
                </a:ext>
              </a:extLst>
            </p:cNvPr>
            <p:cNvSpPr/>
            <p:nvPr/>
          </p:nvSpPr>
          <p:spPr>
            <a:xfrm>
              <a:off x="935576" y="1273644"/>
              <a:ext cx="2520000" cy="2520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Блок-схема: узел 1">
              <a:extLst>
                <a:ext uri="{FF2B5EF4-FFF2-40B4-BE49-F238E27FC236}">
                  <a16:creationId xmlns:a16="http://schemas.microsoft.com/office/drawing/2014/main" id="{79D71987-9E90-41BF-B064-056909B5F013}"/>
                </a:ext>
              </a:extLst>
            </p:cNvPr>
            <p:cNvSpPr/>
            <p:nvPr/>
          </p:nvSpPr>
          <p:spPr>
            <a:xfrm>
              <a:off x="1115575" y="1453644"/>
              <a:ext cx="2160000" cy="2160000"/>
            </a:xfrm>
            <a:prstGeom prst="flowChartConnector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трелка: шеврон 6">
              <a:extLst>
                <a:ext uri="{FF2B5EF4-FFF2-40B4-BE49-F238E27FC236}">
                  <a16:creationId xmlns:a16="http://schemas.microsoft.com/office/drawing/2014/main" id="{5CE86655-D581-4D6F-B88B-7036F0602CE2}"/>
                </a:ext>
              </a:extLst>
            </p:cNvPr>
            <p:cNvSpPr/>
            <p:nvPr/>
          </p:nvSpPr>
          <p:spPr>
            <a:xfrm>
              <a:off x="2044625" y="1090997"/>
              <a:ext cx="301901" cy="181765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Стрелка: шеврон 14">
              <a:extLst>
                <a:ext uri="{FF2B5EF4-FFF2-40B4-BE49-F238E27FC236}">
                  <a16:creationId xmlns:a16="http://schemas.microsoft.com/office/drawing/2014/main" id="{ADA002D3-B5DF-4514-89B7-D3D051816F1E}"/>
                </a:ext>
              </a:extLst>
            </p:cNvPr>
            <p:cNvSpPr/>
            <p:nvPr/>
          </p:nvSpPr>
          <p:spPr>
            <a:xfrm rot="10800000">
              <a:off x="1975969" y="3783410"/>
              <a:ext cx="301901" cy="181765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Стрелка: шеврон 16">
              <a:extLst>
                <a:ext uri="{FF2B5EF4-FFF2-40B4-BE49-F238E27FC236}">
                  <a16:creationId xmlns:a16="http://schemas.microsoft.com/office/drawing/2014/main" id="{70FF156C-8E9D-4AED-AD05-0523F2D26A5F}"/>
                </a:ext>
              </a:extLst>
            </p:cNvPr>
            <p:cNvSpPr/>
            <p:nvPr/>
          </p:nvSpPr>
          <p:spPr>
            <a:xfrm rot="5400000">
              <a:off x="3392861" y="2442761"/>
              <a:ext cx="301901" cy="181765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Стрелка: шеврон 17">
              <a:extLst>
                <a:ext uri="{FF2B5EF4-FFF2-40B4-BE49-F238E27FC236}">
                  <a16:creationId xmlns:a16="http://schemas.microsoft.com/office/drawing/2014/main" id="{B68779A8-0AA5-4F4B-8306-28CC526E3A34}"/>
                </a:ext>
              </a:extLst>
            </p:cNvPr>
            <p:cNvSpPr/>
            <p:nvPr/>
          </p:nvSpPr>
          <p:spPr>
            <a:xfrm rot="16437951">
              <a:off x="704848" y="2233851"/>
              <a:ext cx="301901" cy="181765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9C47CE72-FFE8-49FB-9F1C-DA86E338D75E}"/>
              </a:ext>
            </a:extLst>
          </p:cNvPr>
          <p:cNvGrpSpPr/>
          <p:nvPr/>
        </p:nvGrpSpPr>
        <p:grpSpPr>
          <a:xfrm>
            <a:off x="1789608" y="2332115"/>
            <a:ext cx="5564783" cy="5500171"/>
            <a:chOff x="1563898" y="2217418"/>
            <a:chExt cx="5564783" cy="5500171"/>
          </a:xfrm>
        </p:grpSpPr>
        <p:sp>
          <p:nvSpPr>
            <p:cNvPr id="20" name="Дуга 19">
              <a:extLst>
                <a:ext uri="{FF2B5EF4-FFF2-40B4-BE49-F238E27FC236}">
                  <a16:creationId xmlns:a16="http://schemas.microsoft.com/office/drawing/2014/main" id="{63DDEBB5-D256-4810-952D-B2A097E253E1}"/>
                </a:ext>
              </a:extLst>
            </p:cNvPr>
            <p:cNvSpPr/>
            <p:nvPr/>
          </p:nvSpPr>
          <p:spPr>
            <a:xfrm rot="19257384">
              <a:off x="1563898" y="2217418"/>
              <a:ext cx="5564783" cy="5500171"/>
            </a:xfrm>
            <a:prstGeom prst="arc">
              <a:avLst>
                <a:gd name="adj1" fmla="val 14057074"/>
                <a:gd name="adj2" fmla="val 1420649"/>
              </a:avLst>
            </a:prstGeom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Блок-схема: узел 20">
              <a:extLst>
                <a:ext uri="{FF2B5EF4-FFF2-40B4-BE49-F238E27FC236}">
                  <a16:creationId xmlns:a16="http://schemas.microsoft.com/office/drawing/2014/main" id="{C2446B4F-3581-409B-ABA5-B25A8A2E5F0F}"/>
                </a:ext>
              </a:extLst>
            </p:cNvPr>
            <p:cNvSpPr/>
            <p:nvPr/>
          </p:nvSpPr>
          <p:spPr>
            <a:xfrm>
              <a:off x="1594697" y="3591743"/>
              <a:ext cx="540000" cy="540000"/>
            </a:xfrm>
            <a:prstGeom prst="flowChartConnector">
              <a:avLst/>
            </a:prstGeom>
            <a:solidFill>
              <a:srgbClr val="0481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Блок-схема: узел 23">
              <a:extLst>
                <a:ext uri="{FF2B5EF4-FFF2-40B4-BE49-F238E27FC236}">
                  <a16:creationId xmlns:a16="http://schemas.microsoft.com/office/drawing/2014/main" id="{A54A7C5D-7588-469B-976C-E7CDC5932B00}"/>
                </a:ext>
              </a:extLst>
            </p:cNvPr>
            <p:cNvSpPr/>
            <p:nvPr/>
          </p:nvSpPr>
          <p:spPr>
            <a:xfrm>
              <a:off x="2403850" y="2510203"/>
              <a:ext cx="540000" cy="54000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Блок-схема: узел 24">
              <a:extLst>
                <a:ext uri="{FF2B5EF4-FFF2-40B4-BE49-F238E27FC236}">
                  <a16:creationId xmlns:a16="http://schemas.microsoft.com/office/drawing/2014/main" id="{35CAD0C4-22A3-4804-AC58-635EB86CDD67}"/>
                </a:ext>
              </a:extLst>
            </p:cNvPr>
            <p:cNvSpPr/>
            <p:nvPr/>
          </p:nvSpPr>
          <p:spPr>
            <a:xfrm>
              <a:off x="6574494" y="3600127"/>
              <a:ext cx="540000" cy="540000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Блок-схема: узел 25">
              <a:extLst>
                <a:ext uri="{FF2B5EF4-FFF2-40B4-BE49-F238E27FC236}">
                  <a16:creationId xmlns:a16="http://schemas.microsoft.com/office/drawing/2014/main" id="{22FA1448-3429-43F2-B2F6-57026E25144E}"/>
                </a:ext>
              </a:extLst>
            </p:cNvPr>
            <p:cNvSpPr/>
            <p:nvPr/>
          </p:nvSpPr>
          <p:spPr>
            <a:xfrm>
              <a:off x="5844416" y="2554935"/>
              <a:ext cx="540000" cy="54000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90AFC6D2-106D-4CDD-B1AE-A1BA3E0518A4}"/>
              </a:ext>
            </a:extLst>
          </p:cNvPr>
          <p:cNvGrpSpPr/>
          <p:nvPr/>
        </p:nvGrpSpPr>
        <p:grpSpPr>
          <a:xfrm>
            <a:off x="3935850" y="3341861"/>
            <a:ext cx="1306595" cy="1185394"/>
            <a:chOff x="3902448" y="3389856"/>
            <a:chExt cx="1306595" cy="1185394"/>
          </a:xfrm>
        </p:grpSpPr>
        <p:sp>
          <p:nvSpPr>
            <p:cNvPr id="28" name="Shape 2551">
              <a:extLst>
                <a:ext uri="{FF2B5EF4-FFF2-40B4-BE49-F238E27FC236}">
                  <a16:creationId xmlns:a16="http://schemas.microsoft.com/office/drawing/2014/main" id="{B9975217-71C9-4377-9359-58BB90D26ECE}"/>
                </a:ext>
              </a:extLst>
            </p:cNvPr>
            <p:cNvSpPr/>
            <p:nvPr/>
          </p:nvSpPr>
          <p:spPr>
            <a:xfrm>
              <a:off x="4293768" y="3389856"/>
              <a:ext cx="896451" cy="82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55" y="6010"/>
                  </a:moveTo>
                  <a:lnTo>
                    <a:pt x="18630" y="7136"/>
                  </a:lnTo>
                  <a:lnTo>
                    <a:pt x="14465" y="2970"/>
                  </a:lnTo>
                  <a:lnTo>
                    <a:pt x="15590" y="1845"/>
                  </a:lnTo>
                  <a:cubicBezTo>
                    <a:pt x="15590" y="1845"/>
                    <a:pt x="16391" y="982"/>
                    <a:pt x="17673" y="982"/>
                  </a:cubicBezTo>
                  <a:cubicBezTo>
                    <a:pt x="19300" y="982"/>
                    <a:pt x="20618" y="2300"/>
                    <a:pt x="20618" y="3927"/>
                  </a:cubicBezTo>
                  <a:cubicBezTo>
                    <a:pt x="20618" y="4741"/>
                    <a:pt x="20288" y="5477"/>
                    <a:pt x="19755" y="6010"/>
                  </a:cubicBezTo>
                  <a:moveTo>
                    <a:pt x="7364" y="18402"/>
                  </a:moveTo>
                  <a:lnTo>
                    <a:pt x="7364" y="14727"/>
                  </a:lnTo>
                  <a:cubicBezTo>
                    <a:pt x="7364" y="14456"/>
                    <a:pt x="7144" y="14236"/>
                    <a:pt x="6873" y="14236"/>
                  </a:cubicBezTo>
                  <a:lnTo>
                    <a:pt x="3198" y="14236"/>
                  </a:lnTo>
                  <a:lnTo>
                    <a:pt x="13770" y="3665"/>
                  </a:lnTo>
                  <a:lnTo>
                    <a:pt x="17935" y="7830"/>
                  </a:lnTo>
                  <a:cubicBezTo>
                    <a:pt x="17935" y="7830"/>
                    <a:pt x="7364" y="18402"/>
                    <a:pt x="7364" y="18402"/>
                  </a:cubicBezTo>
                  <a:close/>
                  <a:moveTo>
                    <a:pt x="6382" y="19042"/>
                  </a:moveTo>
                  <a:lnTo>
                    <a:pt x="2945" y="19845"/>
                  </a:lnTo>
                  <a:lnTo>
                    <a:pt x="2945" y="18655"/>
                  </a:lnTo>
                  <a:lnTo>
                    <a:pt x="1755" y="18655"/>
                  </a:lnTo>
                  <a:lnTo>
                    <a:pt x="2558" y="15218"/>
                  </a:lnTo>
                  <a:lnTo>
                    <a:pt x="6382" y="15218"/>
                  </a:lnTo>
                  <a:cubicBezTo>
                    <a:pt x="6382" y="15218"/>
                    <a:pt x="6382" y="19042"/>
                    <a:pt x="6382" y="19042"/>
                  </a:cubicBezTo>
                  <a:close/>
                  <a:moveTo>
                    <a:pt x="17673" y="0"/>
                  </a:moveTo>
                  <a:cubicBezTo>
                    <a:pt x="16588" y="0"/>
                    <a:pt x="15606" y="439"/>
                    <a:pt x="14896" y="1151"/>
                  </a:cubicBezTo>
                  <a:lnTo>
                    <a:pt x="1641" y="14405"/>
                  </a:lnTo>
                  <a:lnTo>
                    <a:pt x="0" y="21600"/>
                  </a:lnTo>
                  <a:lnTo>
                    <a:pt x="7195" y="19959"/>
                  </a:lnTo>
                  <a:lnTo>
                    <a:pt x="20449" y="6704"/>
                  </a:lnTo>
                  <a:cubicBezTo>
                    <a:pt x="21160" y="5994"/>
                    <a:pt x="21600" y="5012"/>
                    <a:pt x="21600" y="3927"/>
                  </a:cubicBezTo>
                  <a:cubicBezTo>
                    <a:pt x="21600" y="1758"/>
                    <a:pt x="19842" y="0"/>
                    <a:pt x="17673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  <a:miter lim="400000"/>
            </a:ln>
          </p:spPr>
          <p:txBody>
            <a:bodyPr lIns="38090" tIns="38090" rIns="38090" bIns="38090" anchor="ctr"/>
            <a:lstStyle/>
            <a:p>
              <a:pPr defTabSz="457063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375C5A7C-E426-492A-AAA2-C3745ACC0DE1}"/>
                </a:ext>
              </a:extLst>
            </p:cNvPr>
            <p:cNvCxnSpPr>
              <a:cxnSpLocks/>
            </p:cNvCxnSpPr>
            <p:nvPr/>
          </p:nvCxnSpPr>
          <p:spPr>
            <a:xfrm>
              <a:off x="3905004" y="3408204"/>
              <a:ext cx="1304039" cy="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97605110-B229-421E-B72A-A7BE031DF989}"/>
                </a:ext>
              </a:extLst>
            </p:cNvPr>
            <p:cNvCxnSpPr>
              <a:cxnSpLocks/>
            </p:cNvCxnSpPr>
            <p:nvPr/>
          </p:nvCxnSpPr>
          <p:spPr>
            <a:xfrm>
              <a:off x="3902448" y="3801606"/>
              <a:ext cx="1304039" cy="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BBB0CA28-DFE4-4241-8CF5-0CE692C5E3CD}"/>
                </a:ext>
              </a:extLst>
            </p:cNvPr>
            <p:cNvCxnSpPr>
              <a:cxnSpLocks/>
            </p:cNvCxnSpPr>
            <p:nvPr/>
          </p:nvCxnSpPr>
          <p:spPr>
            <a:xfrm>
              <a:off x="3902448" y="4221635"/>
              <a:ext cx="1304039" cy="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191C010C-526E-49FC-A8DB-6D299A5A4A68}"/>
                </a:ext>
              </a:extLst>
            </p:cNvPr>
            <p:cNvCxnSpPr>
              <a:cxnSpLocks/>
            </p:cNvCxnSpPr>
            <p:nvPr/>
          </p:nvCxnSpPr>
          <p:spPr>
            <a:xfrm>
              <a:off x="3902448" y="4575249"/>
              <a:ext cx="1304039" cy="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163440C8-685C-43F5-82B4-81015BAA538D}"/>
              </a:ext>
            </a:extLst>
          </p:cNvPr>
          <p:cNvSpPr txBox="1"/>
          <p:nvPr/>
        </p:nvSpPr>
        <p:spPr>
          <a:xfrm>
            <a:off x="83041" y="2929994"/>
            <a:ext cx="2118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Программный подход и измеримость целей при планировании и реализации мер государственной поддержки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02F2197-11AC-403C-8710-0FEE18E79F01}"/>
              </a:ext>
            </a:extLst>
          </p:cNvPr>
          <p:cNvSpPr txBox="1"/>
          <p:nvPr/>
        </p:nvSpPr>
        <p:spPr>
          <a:xfrm>
            <a:off x="1306406" y="1498908"/>
            <a:ext cx="3211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Приоритетное использование рыночных инструментов и инструментов государственно-частного партнерства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D521976-CB4C-4F36-BCDC-BF4BC31D46A7}"/>
              </a:ext>
            </a:extLst>
          </p:cNvPr>
          <p:cNvSpPr txBox="1"/>
          <p:nvPr/>
        </p:nvSpPr>
        <p:spPr>
          <a:xfrm>
            <a:off x="5099302" y="1547682"/>
            <a:ext cx="27382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Обеспечение эффективности государственной поддержки инновационной деятельности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F6CDB83-BE18-4548-89AC-5C5A4FC2B6A2}"/>
              </a:ext>
            </a:extLst>
          </p:cNvPr>
          <p:cNvSpPr txBox="1"/>
          <p:nvPr/>
        </p:nvSpPr>
        <p:spPr>
          <a:xfrm>
            <a:off x="6936820" y="2929994"/>
            <a:ext cx="2105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Целевой характер использования бюджетных средств на  поддержку инновационной деятельности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53FD4CB4-9B38-42E9-A9CA-C126C148EAC4}"/>
              </a:ext>
            </a:extLst>
          </p:cNvPr>
          <p:cNvGrpSpPr/>
          <p:nvPr/>
        </p:nvGrpSpPr>
        <p:grpSpPr>
          <a:xfrm>
            <a:off x="3813149" y="758121"/>
            <a:ext cx="5330849" cy="415902"/>
            <a:chOff x="3813149" y="758121"/>
            <a:chExt cx="5330849" cy="415902"/>
          </a:xfrm>
        </p:grpSpPr>
        <p:sp>
          <p:nvSpPr>
            <p:cNvPr id="42" name="Параллелограмм 41">
              <a:extLst>
                <a:ext uri="{FF2B5EF4-FFF2-40B4-BE49-F238E27FC236}">
                  <a16:creationId xmlns:a16="http://schemas.microsoft.com/office/drawing/2014/main" id="{758CF9FF-9DB3-4DE8-84F4-969F38D24414}"/>
                </a:ext>
              </a:extLst>
            </p:cNvPr>
            <p:cNvSpPr/>
            <p:nvPr/>
          </p:nvSpPr>
          <p:spPr>
            <a:xfrm>
              <a:off x="4898089" y="758121"/>
              <a:ext cx="4245909" cy="301940"/>
            </a:xfrm>
            <a:prstGeom prst="parallelogram">
              <a:avLst>
                <a:gd name="adj" fmla="val 79217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араллелограмм 42">
              <a:extLst>
                <a:ext uri="{FF2B5EF4-FFF2-40B4-BE49-F238E27FC236}">
                  <a16:creationId xmlns:a16="http://schemas.microsoft.com/office/drawing/2014/main" id="{2198A087-4E97-4041-A2E0-03CBF6EE788E}"/>
                </a:ext>
              </a:extLst>
            </p:cNvPr>
            <p:cNvSpPr/>
            <p:nvPr/>
          </p:nvSpPr>
          <p:spPr>
            <a:xfrm>
              <a:off x="3813149" y="872083"/>
              <a:ext cx="4245909" cy="301940"/>
            </a:xfrm>
            <a:prstGeom prst="parallelogram">
              <a:avLst>
                <a:gd name="adj" fmla="val 7921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47014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9B0B5F95-B0EA-42CF-8277-91FE23207714}"/>
              </a:ext>
            </a:extLst>
          </p:cNvPr>
          <p:cNvSpPr/>
          <p:nvPr/>
        </p:nvSpPr>
        <p:spPr>
          <a:xfrm>
            <a:off x="3216552" y="4761569"/>
            <a:ext cx="5927446" cy="5054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8B8E8B8C-F66F-468F-901B-2D51EE257EC9}"/>
              </a:ext>
            </a:extLst>
          </p:cNvPr>
          <p:cNvSpPr/>
          <p:nvPr/>
        </p:nvSpPr>
        <p:spPr>
          <a:xfrm>
            <a:off x="3200508" y="3196949"/>
            <a:ext cx="5927446" cy="5054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D61AF4A-4580-41BF-8988-9434FDD5DAC3}"/>
              </a:ext>
            </a:extLst>
          </p:cNvPr>
          <p:cNvSpPr/>
          <p:nvPr/>
        </p:nvSpPr>
        <p:spPr>
          <a:xfrm>
            <a:off x="3216552" y="1732888"/>
            <a:ext cx="5927446" cy="5054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C26964DA-C2D0-4E83-B0A5-A8DA4B72693C}"/>
              </a:ext>
            </a:extLst>
          </p:cNvPr>
          <p:cNvGrpSpPr/>
          <p:nvPr/>
        </p:nvGrpSpPr>
        <p:grpSpPr>
          <a:xfrm>
            <a:off x="1" y="625252"/>
            <a:ext cx="9143998" cy="498468"/>
            <a:chOff x="1" y="625252"/>
            <a:chExt cx="9143998" cy="498468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96C90A6B-3925-4F0C-B2C7-D1E5763FD4F3}"/>
                </a:ext>
              </a:extLst>
            </p:cNvPr>
            <p:cNvSpPr/>
            <p:nvPr/>
          </p:nvSpPr>
          <p:spPr>
            <a:xfrm>
              <a:off x="1532369" y="625252"/>
              <a:ext cx="7611630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480D3456-4190-4A57-AEA6-2DB8F96F0295}"/>
                </a:ext>
              </a:extLst>
            </p:cNvPr>
            <p:cNvSpPr/>
            <p:nvPr/>
          </p:nvSpPr>
          <p:spPr>
            <a:xfrm>
              <a:off x="1" y="625252"/>
              <a:ext cx="461366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16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5" y="70190"/>
            <a:ext cx="7668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Федеральные и научно-исследовательские университеты – флагманы в инновациях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18020F-D4E7-41FB-B859-3307FDA293A0}"/>
              </a:ext>
            </a:extLst>
          </p:cNvPr>
          <p:cNvSpPr txBox="1"/>
          <p:nvPr/>
        </p:nvSpPr>
        <p:spPr>
          <a:xfrm>
            <a:off x="3950214" y="1121290"/>
            <a:ext cx="4287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</a:rPr>
              <a:t>ОСОБЕННОСТИ ФЕДЕРАЛЬНЫХ И НАУЧНО-ИССЛЕДОВАТЕЛЬСКИХ УНИВЕРСИТЕТОВ </a:t>
            </a:r>
          </a:p>
        </p:txBody>
      </p:sp>
      <p:pic>
        <p:nvPicPr>
          <p:cNvPr id="44" name="Рисунок 43" descr="Изображение выглядит как человек, мужчина, здание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AD2C11A-02D7-401A-BA43-EB8F39015F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7" t="1724" r="23143" b="17743"/>
          <a:stretch/>
        </p:blipFill>
        <p:spPr>
          <a:xfrm>
            <a:off x="-1282" y="1123720"/>
            <a:ext cx="2695308" cy="45912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B4E4E0-1E86-4795-93CB-EA19FC24E550}"/>
              </a:ext>
            </a:extLst>
          </p:cNvPr>
          <p:cNvSpPr txBox="1"/>
          <p:nvPr/>
        </p:nvSpPr>
        <p:spPr>
          <a:xfrm>
            <a:off x="3216552" y="1694260"/>
            <a:ext cx="521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 одинаковой эффективностью осуществляют как образовательную, так и научную деятельность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7EE1D8-8899-43ED-9A22-A4E398D1733B}"/>
              </a:ext>
            </a:extLst>
          </p:cNvPr>
          <p:cNvSpPr txBox="1"/>
          <p:nvPr/>
        </p:nvSpPr>
        <p:spPr>
          <a:xfrm>
            <a:off x="3216552" y="2432838"/>
            <a:ext cx="4531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Технологии активно внедряются в экономику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1D4F611-3D22-4C16-8BA9-ADEA740751DD}"/>
              </a:ext>
            </a:extLst>
          </p:cNvPr>
          <p:cNvGrpSpPr/>
          <p:nvPr/>
        </p:nvGrpSpPr>
        <p:grpSpPr>
          <a:xfrm>
            <a:off x="2387210" y="1669818"/>
            <a:ext cx="594816" cy="3553935"/>
            <a:chOff x="2387210" y="1669818"/>
            <a:chExt cx="594816" cy="3553935"/>
          </a:xfrm>
        </p:grpSpPr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id="{A7F5152F-F419-4767-AE1A-C5F26D95C118}"/>
                </a:ext>
              </a:extLst>
            </p:cNvPr>
            <p:cNvGrpSpPr/>
            <p:nvPr/>
          </p:nvGrpSpPr>
          <p:grpSpPr>
            <a:xfrm>
              <a:off x="2406026" y="1669818"/>
              <a:ext cx="576000" cy="576000"/>
              <a:chOff x="3532135" y="1638417"/>
              <a:chExt cx="1051667" cy="1063580"/>
            </a:xfrm>
          </p:grpSpPr>
          <p:sp>
            <p:nvSpPr>
              <p:cNvPr id="46" name="Блок-схема: узел 45">
                <a:extLst>
                  <a:ext uri="{FF2B5EF4-FFF2-40B4-BE49-F238E27FC236}">
                    <a16:creationId xmlns:a16="http://schemas.microsoft.com/office/drawing/2014/main" id="{3A702BFD-B5C9-45FE-A375-DBCA34800FE2}"/>
                  </a:ext>
                </a:extLst>
              </p:cNvPr>
              <p:cNvSpPr/>
              <p:nvPr/>
            </p:nvSpPr>
            <p:spPr>
              <a:xfrm>
                <a:off x="3532135" y="1638417"/>
                <a:ext cx="1051667" cy="1063580"/>
              </a:xfrm>
              <a:prstGeom prst="flowChartConnector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Shape 2669">
                <a:extLst>
                  <a:ext uri="{FF2B5EF4-FFF2-40B4-BE49-F238E27FC236}">
                    <a16:creationId xmlns:a16="http://schemas.microsoft.com/office/drawing/2014/main" id="{8339E89B-4297-48B7-91F9-4E4681CF6CFD}"/>
                  </a:ext>
                </a:extLst>
              </p:cNvPr>
              <p:cNvSpPr/>
              <p:nvPr/>
            </p:nvSpPr>
            <p:spPr>
              <a:xfrm>
                <a:off x="3761165" y="1783409"/>
                <a:ext cx="593608" cy="66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0" y="2161"/>
                    </a:moveTo>
                    <a:lnTo>
                      <a:pt x="12960" y="2178"/>
                    </a:lnTo>
                    <a:cubicBezTo>
                      <a:pt x="12662" y="2178"/>
                      <a:pt x="12420" y="2398"/>
                      <a:pt x="12420" y="2669"/>
                    </a:cubicBezTo>
                    <a:cubicBezTo>
                      <a:pt x="12420" y="2940"/>
                      <a:pt x="12662" y="3160"/>
                      <a:pt x="12960" y="3160"/>
                    </a:cubicBezTo>
                    <a:lnTo>
                      <a:pt x="12960" y="3172"/>
                    </a:lnTo>
                    <a:cubicBezTo>
                      <a:pt x="17287" y="4066"/>
                      <a:pt x="20520" y="7577"/>
                      <a:pt x="20520" y="11782"/>
                    </a:cubicBezTo>
                    <a:cubicBezTo>
                      <a:pt x="20520" y="16662"/>
                      <a:pt x="16168" y="20618"/>
                      <a:pt x="10800" y="20618"/>
                    </a:cubicBezTo>
                    <a:cubicBezTo>
                      <a:pt x="5432" y="20618"/>
                      <a:pt x="1080" y="16662"/>
                      <a:pt x="1080" y="11782"/>
                    </a:cubicBezTo>
                    <a:cubicBezTo>
                      <a:pt x="1080" y="7577"/>
                      <a:pt x="4313" y="4066"/>
                      <a:pt x="8640" y="3172"/>
                    </a:cubicBezTo>
                    <a:lnTo>
                      <a:pt x="8640" y="3160"/>
                    </a:lnTo>
                    <a:cubicBezTo>
                      <a:pt x="8938" y="3160"/>
                      <a:pt x="9180" y="2940"/>
                      <a:pt x="9180" y="2669"/>
                    </a:cubicBezTo>
                    <a:cubicBezTo>
                      <a:pt x="9180" y="2398"/>
                      <a:pt x="8938" y="2178"/>
                      <a:pt x="8640" y="2178"/>
                    </a:cubicBezTo>
                    <a:lnTo>
                      <a:pt x="8640" y="2161"/>
                    </a:lnTo>
                    <a:cubicBezTo>
                      <a:pt x="3710" y="3071"/>
                      <a:pt x="0" y="7031"/>
                      <a:pt x="0" y="11782"/>
                    </a:cubicBezTo>
                    <a:cubicBezTo>
                      <a:pt x="0" y="17204"/>
                      <a:pt x="4835" y="21600"/>
                      <a:pt x="10800" y="21600"/>
                    </a:cubicBezTo>
                    <a:cubicBezTo>
                      <a:pt x="16765" y="21600"/>
                      <a:pt x="21600" y="17204"/>
                      <a:pt x="21600" y="11782"/>
                    </a:cubicBezTo>
                    <a:cubicBezTo>
                      <a:pt x="21600" y="7031"/>
                      <a:pt x="17890" y="3071"/>
                      <a:pt x="12960" y="2161"/>
                    </a:cubicBezTo>
                    <a:moveTo>
                      <a:pt x="10800" y="12763"/>
                    </a:moveTo>
                    <a:cubicBezTo>
                      <a:pt x="11098" y="12763"/>
                      <a:pt x="11340" y="12544"/>
                      <a:pt x="11340" y="12272"/>
                    </a:cubicBezTo>
                    <a:lnTo>
                      <a:pt x="11340" y="491"/>
                    </a:lnTo>
                    <a:cubicBezTo>
                      <a:pt x="11340" y="220"/>
                      <a:pt x="11098" y="0"/>
                      <a:pt x="10800" y="0"/>
                    </a:cubicBezTo>
                    <a:cubicBezTo>
                      <a:pt x="10502" y="0"/>
                      <a:pt x="10260" y="220"/>
                      <a:pt x="10260" y="491"/>
                    </a:cubicBezTo>
                    <a:lnTo>
                      <a:pt x="10260" y="12272"/>
                    </a:lnTo>
                    <a:cubicBezTo>
                      <a:pt x="10260" y="12544"/>
                      <a:pt x="10502" y="12763"/>
                      <a:pt x="10800" y="12763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8575">
                <a:solidFill>
                  <a:schemeClr val="bg1"/>
                </a:solidFill>
                <a:miter lim="400000"/>
              </a:ln>
            </p:spPr>
            <p:txBody>
              <a:bodyPr lIns="38090" tIns="38090" rIns="38090" bIns="38090" anchor="ctr"/>
              <a:lstStyle/>
              <a:p>
                <a:pPr defTabSz="457063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999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1CAFBD2F-71BB-4273-8664-E22968CF8EB7}"/>
                </a:ext>
              </a:extLst>
            </p:cNvPr>
            <p:cNvGrpSpPr/>
            <p:nvPr/>
          </p:nvGrpSpPr>
          <p:grpSpPr>
            <a:xfrm>
              <a:off x="2406026" y="2411749"/>
              <a:ext cx="576000" cy="576000"/>
              <a:chOff x="3532135" y="1638417"/>
              <a:chExt cx="1051667" cy="1063580"/>
            </a:xfrm>
          </p:grpSpPr>
          <p:sp>
            <p:nvSpPr>
              <p:cNvPr id="55" name="Блок-схема: узел 54">
                <a:extLst>
                  <a:ext uri="{FF2B5EF4-FFF2-40B4-BE49-F238E27FC236}">
                    <a16:creationId xmlns:a16="http://schemas.microsoft.com/office/drawing/2014/main" id="{D0B01CED-C2DC-416A-8EF6-7A513D439984}"/>
                  </a:ext>
                </a:extLst>
              </p:cNvPr>
              <p:cNvSpPr/>
              <p:nvPr/>
            </p:nvSpPr>
            <p:spPr>
              <a:xfrm>
                <a:off x="3532135" y="1638417"/>
                <a:ext cx="1051667" cy="1063580"/>
              </a:xfrm>
              <a:prstGeom prst="flowChartConnector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Shape 2669">
                <a:extLst>
                  <a:ext uri="{FF2B5EF4-FFF2-40B4-BE49-F238E27FC236}">
                    <a16:creationId xmlns:a16="http://schemas.microsoft.com/office/drawing/2014/main" id="{9A756EF8-95F6-45E4-91EF-56B31AB7BFD3}"/>
                  </a:ext>
                </a:extLst>
              </p:cNvPr>
              <p:cNvSpPr/>
              <p:nvPr/>
            </p:nvSpPr>
            <p:spPr>
              <a:xfrm>
                <a:off x="3761165" y="1783409"/>
                <a:ext cx="593608" cy="66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0" y="2161"/>
                    </a:moveTo>
                    <a:lnTo>
                      <a:pt x="12960" y="2178"/>
                    </a:lnTo>
                    <a:cubicBezTo>
                      <a:pt x="12662" y="2178"/>
                      <a:pt x="12420" y="2398"/>
                      <a:pt x="12420" y="2669"/>
                    </a:cubicBezTo>
                    <a:cubicBezTo>
                      <a:pt x="12420" y="2940"/>
                      <a:pt x="12662" y="3160"/>
                      <a:pt x="12960" y="3160"/>
                    </a:cubicBezTo>
                    <a:lnTo>
                      <a:pt x="12960" y="3172"/>
                    </a:lnTo>
                    <a:cubicBezTo>
                      <a:pt x="17287" y="4066"/>
                      <a:pt x="20520" y="7577"/>
                      <a:pt x="20520" y="11782"/>
                    </a:cubicBezTo>
                    <a:cubicBezTo>
                      <a:pt x="20520" y="16662"/>
                      <a:pt x="16168" y="20618"/>
                      <a:pt x="10800" y="20618"/>
                    </a:cubicBezTo>
                    <a:cubicBezTo>
                      <a:pt x="5432" y="20618"/>
                      <a:pt x="1080" y="16662"/>
                      <a:pt x="1080" y="11782"/>
                    </a:cubicBezTo>
                    <a:cubicBezTo>
                      <a:pt x="1080" y="7577"/>
                      <a:pt x="4313" y="4066"/>
                      <a:pt x="8640" y="3172"/>
                    </a:cubicBezTo>
                    <a:lnTo>
                      <a:pt x="8640" y="3160"/>
                    </a:lnTo>
                    <a:cubicBezTo>
                      <a:pt x="8938" y="3160"/>
                      <a:pt x="9180" y="2940"/>
                      <a:pt x="9180" y="2669"/>
                    </a:cubicBezTo>
                    <a:cubicBezTo>
                      <a:pt x="9180" y="2398"/>
                      <a:pt x="8938" y="2178"/>
                      <a:pt x="8640" y="2178"/>
                    </a:cubicBezTo>
                    <a:lnTo>
                      <a:pt x="8640" y="2161"/>
                    </a:lnTo>
                    <a:cubicBezTo>
                      <a:pt x="3710" y="3071"/>
                      <a:pt x="0" y="7031"/>
                      <a:pt x="0" y="11782"/>
                    </a:cubicBezTo>
                    <a:cubicBezTo>
                      <a:pt x="0" y="17204"/>
                      <a:pt x="4835" y="21600"/>
                      <a:pt x="10800" y="21600"/>
                    </a:cubicBezTo>
                    <a:cubicBezTo>
                      <a:pt x="16765" y="21600"/>
                      <a:pt x="21600" y="17204"/>
                      <a:pt x="21600" y="11782"/>
                    </a:cubicBezTo>
                    <a:cubicBezTo>
                      <a:pt x="21600" y="7031"/>
                      <a:pt x="17890" y="3071"/>
                      <a:pt x="12960" y="2161"/>
                    </a:cubicBezTo>
                    <a:moveTo>
                      <a:pt x="10800" y="12763"/>
                    </a:moveTo>
                    <a:cubicBezTo>
                      <a:pt x="11098" y="12763"/>
                      <a:pt x="11340" y="12544"/>
                      <a:pt x="11340" y="12272"/>
                    </a:cubicBezTo>
                    <a:lnTo>
                      <a:pt x="11340" y="491"/>
                    </a:lnTo>
                    <a:cubicBezTo>
                      <a:pt x="11340" y="220"/>
                      <a:pt x="11098" y="0"/>
                      <a:pt x="10800" y="0"/>
                    </a:cubicBezTo>
                    <a:cubicBezTo>
                      <a:pt x="10502" y="0"/>
                      <a:pt x="10260" y="220"/>
                      <a:pt x="10260" y="491"/>
                    </a:cubicBezTo>
                    <a:lnTo>
                      <a:pt x="10260" y="12272"/>
                    </a:lnTo>
                    <a:cubicBezTo>
                      <a:pt x="10260" y="12544"/>
                      <a:pt x="10502" y="12763"/>
                      <a:pt x="10800" y="12763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8575">
                <a:solidFill>
                  <a:schemeClr val="bg1"/>
                </a:solidFill>
                <a:miter lim="400000"/>
              </a:ln>
            </p:spPr>
            <p:txBody>
              <a:bodyPr lIns="38090" tIns="38090" rIns="38090" bIns="38090" anchor="ctr"/>
              <a:lstStyle/>
              <a:p>
                <a:pPr defTabSz="457063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999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5EDF21D6-E5E0-4EC9-B380-54F47F8E2CBB}"/>
                </a:ext>
              </a:extLst>
            </p:cNvPr>
            <p:cNvGrpSpPr/>
            <p:nvPr/>
          </p:nvGrpSpPr>
          <p:grpSpPr>
            <a:xfrm>
              <a:off x="2387210" y="3153680"/>
              <a:ext cx="576000" cy="576000"/>
              <a:chOff x="3532135" y="1638417"/>
              <a:chExt cx="1051667" cy="1063580"/>
            </a:xfrm>
          </p:grpSpPr>
          <p:sp>
            <p:nvSpPr>
              <p:cNvPr id="73" name="Блок-схема: узел 72">
                <a:extLst>
                  <a:ext uri="{FF2B5EF4-FFF2-40B4-BE49-F238E27FC236}">
                    <a16:creationId xmlns:a16="http://schemas.microsoft.com/office/drawing/2014/main" id="{B0F4C8D9-7E45-4CE6-A90E-B57CDA5D7594}"/>
                  </a:ext>
                </a:extLst>
              </p:cNvPr>
              <p:cNvSpPr/>
              <p:nvPr/>
            </p:nvSpPr>
            <p:spPr>
              <a:xfrm>
                <a:off x="3532135" y="1638417"/>
                <a:ext cx="1051667" cy="1063580"/>
              </a:xfrm>
              <a:prstGeom prst="flowChartConnector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Shape 2669">
                <a:extLst>
                  <a:ext uri="{FF2B5EF4-FFF2-40B4-BE49-F238E27FC236}">
                    <a16:creationId xmlns:a16="http://schemas.microsoft.com/office/drawing/2014/main" id="{643525B0-AEED-4376-84D3-59010C240C87}"/>
                  </a:ext>
                </a:extLst>
              </p:cNvPr>
              <p:cNvSpPr/>
              <p:nvPr/>
            </p:nvSpPr>
            <p:spPr>
              <a:xfrm>
                <a:off x="3761165" y="1783409"/>
                <a:ext cx="593608" cy="66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0" y="2161"/>
                    </a:moveTo>
                    <a:lnTo>
                      <a:pt x="12960" y="2178"/>
                    </a:lnTo>
                    <a:cubicBezTo>
                      <a:pt x="12662" y="2178"/>
                      <a:pt x="12420" y="2398"/>
                      <a:pt x="12420" y="2669"/>
                    </a:cubicBezTo>
                    <a:cubicBezTo>
                      <a:pt x="12420" y="2940"/>
                      <a:pt x="12662" y="3160"/>
                      <a:pt x="12960" y="3160"/>
                    </a:cubicBezTo>
                    <a:lnTo>
                      <a:pt x="12960" y="3172"/>
                    </a:lnTo>
                    <a:cubicBezTo>
                      <a:pt x="17287" y="4066"/>
                      <a:pt x="20520" y="7577"/>
                      <a:pt x="20520" y="11782"/>
                    </a:cubicBezTo>
                    <a:cubicBezTo>
                      <a:pt x="20520" y="16662"/>
                      <a:pt x="16168" y="20618"/>
                      <a:pt x="10800" y="20618"/>
                    </a:cubicBezTo>
                    <a:cubicBezTo>
                      <a:pt x="5432" y="20618"/>
                      <a:pt x="1080" y="16662"/>
                      <a:pt x="1080" y="11782"/>
                    </a:cubicBezTo>
                    <a:cubicBezTo>
                      <a:pt x="1080" y="7577"/>
                      <a:pt x="4313" y="4066"/>
                      <a:pt x="8640" y="3172"/>
                    </a:cubicBezTo>
                    <a:lnTo>
                      <a:pt x="8640" y="3160"/>
                    </a:lnTo>
                    <a:cubicBezTo>
                      <a:pt x="8938" y="3160"/>
                      <a:pt x="9180" y="2940"/>
                      <a:pt x="9180" y="2669"/>
                    </a:cubicBezTo>
                    <a:cubicBezTo>
                      <a:pt x="9180" y="2398"/>
                      <a:pt x="8938" y="2178"/>
                      <a:pt x="8640" y="2178"/>
                    </a:cubicBezTo>
                    <a:lnTo>
                      <a:pt x="8640" y="2161"/>
                    </a:lnTo>
                    <a:cubicBezTo>
                      <a:pt x="3710" y="3071"/>
                      <a:pt x="0" y="7031"/>
                      <a:pt x="0" y="11782"/>
                    </a:cubicBezTo>
                    <a:cubicBezTo>
                      <a:pt x="0" y="17204"/>
                      <a:pt x="4835" y="21600"/>
                      <a:pt x="10800" y="21600"/>
                    </a:cubicBezTo>
                    <a:cubicBezTo>
                      <a:pt x="16765" y="21600"/>
                      <a:pt x="21600" y="17204"/>
                      <a:pt x="21600" y="11782"/>
                    </a:cubicBezTo>
                    <a:cubicBezTo>
                      <a:pt x="21600" y="7031"/>
                      <a:pt x="17890" y="3071"/>
                      <a:pt x="12960" y="2161"/>
                    </a:cubicBezTo>
                    <a:moveTo>
                      <a:pt x="10800" y="12763"/>
                    </a:moveTo>
                    <a:cubicBezTo>
                      <a:pt x="11098" y="12763"/>
                      <a:pt x="11340" y="12544"/>
                      <a:pt x="11340" y="12272"/>
                    </a:cubicBezTo>
                    <a:lnTo>
                      <a:pt x="11340" y="491"/>
                    </a:lnTo>
                    <a:cubicBezTo>
                      <a:pt x="11340" y="220"/>
                      <a:pt x="11098" y="0"/>
                      <a:pt x="10800" y="0"/>
                    </a:cubicBezTo>
                    <a:cubicBezTo>
                      <a:pt x="10502" y="0"/>
                      <a:pt x="10260" y="220"/>
                      <a:pt x="10260" y="491"/>
                    </a:cubicBezTo>
                    <a:lnTo>
                      <a:pt x="10260" y="12272"/>
                    </a:lnTo>
                    <a:cubicBezTo>
                      <a:pt x="10260" y="12544"/>
                      <a:pt x="10502" y="12763"/>
                      <a:pt x="10800" y="12763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8575">
                <a:solidFill>
                  <a:schemeClr val="bg1"/>
                </a:solidFill>
                <a:miter lim="400000"/>
              </a:ln>
            </p:spPr>
            <p:txBody>
              <a:bodyPr lIns="38090" tIns="38090" rIns="38090" bIns="38090" anchor="ctr"/>
              <a:lstStyle/>
              <a:p>
                <a:pPr defTabSz="457063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999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14DDE53B-4C40-4A5F-90F0-E77EF3120857}"/>
                </a:ext>
              </a:extLst>
            </p:cNvPr>
            <p:cNvGrpSpPr/>
            <p:nvPr/>
          </p:nvGrpSpPr>
          <p:grpSpPr>
            <a:xfrm>
              <a:off x="2405699" y="3895611"/>
              <a:ext cx="576000" cy="576000"/>
              <a:chOff x="3532135" y="1638417"/>
              <a:chExt cx="1051667" cy="1063580"/>
            </a:xfrm>
          </p:grpSpPr>
          <p:sp>
            <p:nvSpPr>
              <p:cNvPr id="76" name="Блок-схема: узел 75">
                <a:extLst>
                  <a:ext uri="{FF2B5EF4-FFF2-40B4-BE49-F238E27FC236}">
                    <a16:creationId xmlns:a16="http://schemas.microsoft.com/office/drawing/2014/main" id="{E435C758-176C-41AC-ADAD-1824DF20945B}"/>
                  </a:ext>
                </a:extLst>
              </p:cNvPr>
              <p:cNvSpPr/>
              <p:nvPr/>
            </p:nvSpPr>
            <p:spPr>
              <a:xfrm>
                <a:off x="3532135" y="1638417"/>
                <a:ext cx="1051667" cy="1063580"/>
              </a:xfrm>
              <a:prstGeom prst="flowChartConnector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Shape 2669">
                <a:extLst>
                  <a:ext uri="{FF2B5EF4-FFF2-40B4-BE49-F238E27FC236}">
                    <a16:creationId xmlns:a16="http://schemas.microsoft.com/office/drawing/2014/main" id="{0E15A4C0-83F5-460B-AB40-C869FE75C80B}"/>
                  </a:ext>
                </a:extLst>
              </p:cNvPr>
              <p:cNvSpPr/>
              <p:nvPr/>
            </p:nvSpPr>
            <p:spPr>
              <a:xfrm>
                <a:off x="3761165" y="1783409"/>
                <a:ext cx="593608" cy="66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0" y="2161"/>
                    </a:moveTo>
                    <a:lnTo>
                      <a:pt x="12960" y="2178"/>
                    </a:lnTo>
                    <a:cubicBezTo>
                      <a:pt x="12662" y="2178"/>
                      <a:pt x="12420" y="2398"/>
                      <a:pt x="12420" y="2669"/>
                    </a:cubicBezTo>
                    <a:cubicBezTo>
                      <a:pt x="12420" y="2940"/>
                      <a:pt x="12662" y="3160"/>
                      <a:pt x="12960" y="3160"/>
                    </a:cubicBezTo>
                    <a:lnTo>
                      <a:pt x="12960" y="3172"/>
                    </a:lnTo>
                    <a:cubicBezTo>
                      <a:pt x="17287" y="4066"/>
                      <a:pt x="20520" y="7577"/>
                      <a:pt x="20520" y="11782"/>
                    </a:cubicBezTo>
                    <a:cubicBezTo>
                      <a:pt x="20520" y="16662"/>
                      <a:pt x="16168" y="20618"/>
                      <a:pt x="10800" y="20618"/>
                    </a:cubicBezTo>
                    <a:cubicBezTo>
                      <a:pt x="5432" y="20618"/>
                      <a:pt x="1080" y="16662"/>
                      <a:pt x="1080" y="11782"/>
                    </a:cubicBezTo>
                    <a:cubicBezTo>
                      <a:pt x="1080" y="7577"/>
                      <a:pt x="4313" y="4066"/>
                      <a:pt x="8640" y="3172"/>
                    </a:cubicBezTo>
                    <a:lnTo>
                      <a:pt x="8640" y="3160"/>
                    </a:lnTo>
                    <a:cubicBezTo>
                      <a:pt x="8938" y="3160"/>
                      <a:pt x="9180" y="2940"/>
                      <a:pt x="9180" y="2669"/>
                    </a:cubicBezTo>
                    <a:cubicBezTo>
                      <a:pt x="9180" y="2398"/>
                      <a:pt x="8938" y="2178"/>
                      <a:pt x="8640" y="2178"/>
                    </a:cubicBezTo>
                    <a:lnTo>
                      <a:pt x="8640" y="2161"/>
                    </a:lnTo>
                    <a:cubicBezTo>
                      <a:pt x="3710" y="3071"/>
                      <a:pt x="0" y="7031"/>
                      <a:pt x="0" y="11782"/>
                    </a:cubicBezTo>
                    <a:cubicBezTo>
                      <a:pt x="0" y="17204"/>
                      <a:pt x="4835" y="21600"/>
                      <a:pt x="10800" y="21600"/>
                    </a:cubicBezTo>
                    <a:cubicBezTo>
                      <a:pt x="16765" y="21600"/>
                      <a:pt x="21600" y="17204"/>
                      <a:pt x="21600" y="11782"/>
                    </a:cubicBezTo>
                    <a:cubicBezTo>
                      <a:pt x="21600" y="7031"/>
                      <a:pt x="17890" y="3071"/>
                      <a:pt x="12960" y="2161"/>
                    </a:cubicBezTo>
                    <a:moveTo>
                      <a:pt x="10800" y="12763"/>
                    </a:moveTo>
                    <a:cubicBezTo>
                      <a:pt x="11098" y="12763"/>
                      <a:pt x="11340" y="12544"/>
                      <a:pt x="11340" y="12272"/>
                    </a:cubicBezTo>
                    <a:lnTo>
                      <a:pt x="11340" y="491"/>
                    </a:lnTo>
                    <a:cubicBezTo>
                      <a:pt x="11340" y="220"/>
                      <a:pt x="11098" y="0"/>
                      <a:pt x="10800" y="0"/>
                    </a:cubicBezTo>
                    <a:cubicBezTo>
                      <a:pt x="10502" y="0"/>
                      <a:pt x="10260" y="220"/>
                      <a:pt x="10260" y="491"/>
                    </a:cubicBezTo>
                    <a:lnTo>
                      <a:pt x="10260" y="12272"/>
                    </a:lnTo>
                    <a:cubicBezTo>
                      <a:pt x="10260" y="12544"/>
                      <a:pt x="10502" y="12763"/>
                      <a:pt x="10800" y="12763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8575">
                <a:solidFill>
                  <a:schemeClr val="bg1"/>
                </a:solidFill>
                <a:miter lim="400000"/>
              </a:ln>
            </p:spPr>
            <p:txBody>
              <a:bodyPr lIns="38090" tIns="38090" rIns="38090" bIns="38090" anchor="ctr"/>
              <a:lstStyle/>
              <a:p>
                <a:pPr defTabSz="457063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999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78" name="Группа 77">
              <a:extLst>
                <a:ext uri="{FF2B5EF4-FFF2-40B4-BE49-F238E27FC236}">
                  <a16:creationId xmlns:a16="http://schemas.microsoft.com/office/drawing/2014/main" id="{05147FC7-F75E-4023-9D1A-6BD2C20A42A3}"/>
                </a:ext>
              </a:extLst>
            </p:cNvPr>
            <p:cNvGrpSpPr/>
            <p:nvPr/>
          </p:nvGrpSpPr>
          <p:grpSpPr>
            <a:xfrm>
              <a:off x="2387210" y="4647753"/>
              <a:ext cx="576000" cy="576000"/>
              <a:chOff x="3532135" y="1638417"/>
              <a:chExt cx="1051667" cy="1063580"/>
            </a:xfrm>
          </p:grpSpPr>
          <p:sp>
            <p:nvSpPr>
              <p:cNvPr id="79" name="Блок-схема: узел 78">
                <a:extLst>
                  <a:ext uri="{FF2B5EF4-FFF2-40B4-BE49-F238E27FC236}">
                    <a16:creationId xmlns:a16="http://schemas.microsoft.com/office/drawing/2014/main" id="{E6A8E2D4-05F4-4179-83E2-A83EE4306FE3}"/>
                  </a:ext>
                </a:extLst>
              </p:cNvPr>
              <p:cNvSpPr/>
              <p:nvPr/>
            </p:nvSpPr>
            <p:spPr>
              <a:xfrm>
                <a:off x="3532135" y="1638417"/>
                <a:ext cx="1051667" cy="1063580"/>
              </a:xfrm>
              <a:prstGeom prst="flowChartConnector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Shape 2669">
                <a:extLst>
                  <a:ext uri="{FF2B5EF4-FFF2-40B4-BE49-F238E27FC236}">
                    <a16:creationId xmlns:a16="http://schemas.microsoft.com/office/drawing/2014/main" id="{C1327695-3462-49A5-AEEE-87D73566F705}"/>
                  </a:ext>
                </a:extLst>
              </p:cNvPr>
              <p:cNvSpPr/>
              <p:nvPr/>
            </p:nvSpPr>
            <p:spPr>
              <a:xfrm>
                <a:off x="3761165" y="1783409"/>
                <a:ext cx="593608" cy="66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0" y="2161"/>
                    </a:moveTo>
                    <a:lnTo>
                      <a:pt x="12960" y="2178"/>
                    </a:lnTo>
                    <a:cubicBezTo>
                      <a:pt x="12662" y="2178"/>
                      <a:pt x="12420" y="2398"/>
                      <a:pt x="12420" y="2669"/>
                    </a:cubicBezTo>
                    <a:cubicBezTo>
                      <a:pt x="12420" y="2940"/>
                      <a:pt x="12662" y="3160"/>
                      <a:pt x="12960" y="3160"/>
                    </a:cubicBezTo>
                    <a:lnTo>
                      <a:pt x="12960" y="3172"/>
                    </a:lnTo>
                    <a:cubicBezTo>
                      <a:pt x="17287" y="4066"/>
                      <a:pt x="20520" y="7577"/>
                      <a:pt x="20520" y="11782"/>
                    </a:cubicBezTo>
                    <a:cubicBezTo>
                      <a:pt x="20520" y="16662"/>
                      <a:pt x="16168" y="20618"/>
                      <a:pt x="10800" y="20618"/>
                    </a:cubicBezTo>
                    <a:cubicBezTo>
                      <a:pt x="5432" y="20618"/>
                      <a:pt x="1080" y="16662"/>
                      <a:pt x="1080" y="11782"/>
                    </a:cubicBezTo>
                    <a:cubicBezTo>
                      <a:pt x="1080" y="7577"/>
                      <a:pt x="4313" y="4066"/>
                      <a:pt x="8640" y="3172"/>
                    </a:cubicBezTo>
                    <a:lnTo>
                      <a:pt x="8640" y="3160"/>
                    </a:lnTo>
                    <a:cubicBezTo>
                      <a:pt x="8938" y="3160"/>
                      <a:pt x="9180" y="2940"/>
                      <a:pt x="9180" y="2669"/>
                    </a:cubicBezTo>
                    <a:cubicBezTo>
                      <a:pt x="9180" y="2398"/>
                      <a:pt x="8938" y="2178"/>
                      <a:pt x="8640" y="2178"/>
                    </a:cubicBezTo>
                    <a:lnTo>
                      <a:pt x="8640" y="2161"/>
                    </a:lnTo>
                    <a:cubicBezTo>
                      <a:pt x="3710" y="3071"/>
                      <a:pt x="0" y="7031"/>
                      <a:pt x="0" y="11782"/>
                    </a:cubicBezTo>
                    <a:cubicBezTo>
                      <a:pt x="0" y="17204"/>
                      <a:pt x="4835" y="21600"/>
                      <a:pt x="10800" y="21600"/>
                    </a:cubicBezTo>
                    <a:cubicBezTo>
                      <a:pt x="16765" y="21600"/>
                      <a:pt x="21600" y="17204"/>
                      <a:pt x="21600" y="11782"/>
                    </a:cubicBezTo>
                    <a:cubicBezTo>
                      <a:pt x="21600" y="7031"/>
                      <a:pt x="17890" y="3071"/>
                      <a:pt x="12960" y="2161"/>
                    </a:cubicBezTo>
                    <a:moveTo>
                      <a:pt x="10800" y="12763"/>
                    </a:moveTo>
                    <a:cubicBezTo>
                      <a:pt x="11098" y="12763"/>
                      <a:pt x="11340" y="12544"/>
                      <a:pt x="11340" y="12272"/>
                    </a:cubicBezTo>
                    <a:lnTo>
                      <a:pt x="11340" y="491"/>
                    </a:lnTo>
                    <a:cubicBezTo>
                      <a:pt x="11340" y="220"/>
                      <a:pt x="11098" y="0"/>
                      <a:pt x="10800" y="0"/>
                    </a:cubicBezTo>
                    <a:cubicBezTo>
                      <a:pt x="10502" y="0"/>
                      <a:pt x="10260" y="220"/>
                      <a:pt x="10260" y="491"/>
                    </a:cubicBezTo>
                    <a:lnTo>
                      <a:pt x="10260" y="12272"/>
                    </a:lnTo>
                    <a:cubicBezTo>
                      <a:pt x="10260" y="12544"/>
                      <a:pt x="10502" y="12763"/>
                      <a:pt x="10800" y="12763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8575">
                <a:solidFill>
                  <a:schemeClr val="bg1"/>
                </a:solidFill>
                <a:miter lim="400000"/>
              </a:ln>
            </p:spPr>
            <p:txBody>
              <a:bodyPr lIns="38090" tIns="38090" rIns="38090" bIns="38090" anchor="ctr"/>
              <a:lstStyle/>
              <a:p>
                <a:pPr defTabSz="457063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999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24548DA-BB66-49C5-9F82-A8076A39DABF}"/>
              </a:ext>
            </a:extLst>
          </p:cNvPr>
          <p:cNvSpPr txBox="1"/>
          <p:nvPr/>
        </p:nvSpPr>
        <p:spPr>
          <a:xfrm>
            <a:off x="3216552" y="3118631"/>
            <a:ext cx="4739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Фундаментальные и прикладные исследования имеют довольно широкий разброс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793CD1-6F2E-4060-9908-32D61733F4A5}"/>
              </a:ext>
            </a:extLst>
          </p:cNvPr>
          <p:cNvSpPr txBox="1"/>
          <p:nvPr/>
        </p:nvSpPr>
        <p:spPr>
          <a:xfrm>
            <a:off x="3216552" y="3886836"/>
            <a:ext cx="4531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Высокий уровень подготовки магистров и специалистов высшей квалификации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3CA489-7BF0-4A6E-8C61-BC1102BFD30D}"/>
              </a:ext>
            </a:extLst>
          </p:cNvPr>
          <p:cNvSpPr txBox="1"/>
          <p:nvPr/>
        </p:nvSpPr>
        <p:spPr>
          <a:xfrm>
            <a:off x="3216552" y="4666098"/>
            <a:ext cx="4531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Выстроенная система программ переподготовки и повышения квалификации кадров</a:t>
            </a:r>
          </a:p>
        </p:txBody>
      </p: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1D50975A-FA1D-4B07-A20E-1662C7CDD53A}"/>
              </a:ext>
            </a:extLst>
          </p:cNvPr>
          <p:cNvGrpSpPr/>
          <p:nvPr/>
        </p:nvGrpSpPr>
        <p:grpSpPr>
          <a:xfrm>
            <a:off x="5375199" y="2310399"/>
            <a:ext cx="574358" cy="144988"/>
            <a:chOff x="6137698" y="2786610"/>
            <a:chExt cx="574358" cy="144988"/>
          </a:xfrm>
        </p:grpSpPr>
        <p:sp>
          <p:nvSpPr>
            <p:cNvPr id="82" name="Блок-схема: узел 81">
              <a:extLst>
                <a:ext uri="{FF2B5EF4-FFF2-40B4-BE49-F238E27FC236}">
                  <a16:creationId xmlns:a16="http://schemas.microsoft.com/office/drawing/2014/main" id="{6C92E3CE-E8B6-4F86-B106-674A14A3D4FB}"/>
                </a:ext>
              </a:extLst>
            </p:cNvPr>
            <p:cNvSpPr/>
            <p:nvPr/>
          </p:nvSpPr>
          <p:spPr>
            <a:xfrm>
              <a:off x="6137698" y="2791198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Блок-схема: узел 82">
              <a:extLst>
                <a:ext uri="{FF2B5EF4-FFF2-40B4-BE49-F238E27FC236}">
                  <a16:creationId xmlns:a16="http://schemas.microsoft.com/office/drawing/2014/main" id="{0A469B6B-C1A8-435E-874F-0E94B18E3A5A}"/>
                </a:ext>
              </a:extLst>
            </p:cNvPr>
            <p:cNvSpPr/>
            <p:nvPr/>
          </p:nvSpPr>
          <p:spPr>
            <a:xfrm>
              <a:off x="6354677" y="2790748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Блок-схема: узел 83">
              <a:extLst>
                <a:ext uri="{FF2B5EF4-FFF2-40B4-BE49-F238E27FC236}">
                  <a16:creationId xmlns:a16="http://schemas.microsoft.com/office/drawing/2014/main" id="{5500F2A9-FBB9-42E5-A20E-44F373D1C2D9}"/>
                </a:ext>
              </a:extLst>
            </p:cNvPr>
            <p:cNvSpPr/>
            <p:nvPr/>
          </p:nvSpPr>
          <p:spPr>
            <a:xfrm>
              <a:off x="6571656" y="2786610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C15B3068-8508-40BF-AE81-97646D75E12E}"/>
              </a:ext>
            </a:extLst>
          </p:cNvPr>
          <p:cNvGrpSpPr/>
          <p:nvPr/>
        </p:nvGrpSpPr>
        <p:grpSpPr>
          <a:xfrm>
            <a:off x="5389334" y="2893385"/>
            <a:ext cx="574358" cy="144988"/>
            <a:chOff x="6137698" y="2786610"/>
            <a:chExt cx="574358" cy="144988"/>
          </a:xfrm>
        </p:grpSpPr>
        <p:sp>
          <p:nvSpPr>
            <p:cNvPr id="86" name="Блок-схема: узел 85">
              <a:extLst>
                <a:ext uri="{FF2B5EF4-FFF2-40B4-BE49-F238E27FC236}">
                  <a16:creationId xmlns:a16="http://schemas.microsoft.com/office/drawing/2014/main" id="{7368FC32-38BD-4F7D-B026-27A9A2AF5419}"/>
                </a:ext>
              </a:extLst>
            </p:cNvPr>
            <p:cNvSpPr/>
            <p:nvPr/>
          </p:nvSpPr>
          <p:spPr>
            <a:xfrm>
              <a:off x="6137698" y="2791198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Блок-схема: узел 86">
              <a:extLst>
                <a:ext uri="{FF2B5EF4-FFF2-40B4-BE49-F238E27FC236}">
                  <a16:creationId xmlns:a16="http://schemas.microsoft.com/office/drawing/2014/main" id="{022AAEF5-FB5E-42C5-AFA6-82FA1623C33C}"/>
                </a:ext>
              </a:extLst>
            </p:cNvPr>
            <p:cNvSpPr/>
            <p:nvPr/>
          </p:nvSpPr>
          <p:spPr>
            <a:xfrm>
              <a:off x="6354677" y="2790748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Блок-схема: узел 87">
              <a:extLst>
                <a:ext uri="{FF2B5EF4-FFF2-40B4-BE49-F238E27FC236}">
                  <a16:creationId xmlns:a16="http://schemas.microsoft.com/office/drawing/2014/main" id="{E0DE10F9-85CC-4692-8E07-43A21F450E35}"/>
                </a:ext>
              </a:extLst>
            </p:cNvPr>
            <p:cNvSpPr/>
            <p:nvPr/>
          </p:nvSpPr>
          <p:spPr>
            <a:xfrm>
              <a:off x="6571656" y="2786610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4D16ADCC-040D-495F-A713-D0F60D2BCE60}"/>
              </a:ext>
            </a:extLst>
          </p:cNvPr>
          <p:cNvGrpSpPr/>
          <p:nvPr/>
        </p:nvGrpSpPr>
        <p:grpSpPr>
          <a:xfrm>
            <a:off x="5389003" y="3766961"/>
            <a:ext cx="574358" cy="144988"/>
            <a:chOff x="6137698" y="2786610"/>
            <a:chExt cx="574358" cy="144988"/>
          </a:xfrm>
        </p:grpSpPr>
        <p:sp>
          <p:nvSpPr>
            <p:cNvPr id="90" name="Блок-схема: узел 89">
              <a:extLst>
                <a:ext uri="{FF2B5EF4-FFF2-40B4-BE49-F238E27FC236}">
                  <a16:creationId xmlns:a16="http://schemas.microsoft.com/office/drawing/2014/main" id="{23292106-7920-44BF-8CA6-B1966E9C9BB2}"/>
                </a:ext>
              </a:extLst>
            </p:cNvPr>
            <p:cNvSpPr/>
            <p:nvPr/>
          </p:nvSpPr>
          <p:spPr>
            <a:xfrm>
              <a:off x="6137698" y="2791198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Блок-схема: узел 90">
              <a:extLst>
                <a:ext uri="{FF2B5EF4-FFF2-40B4-BE49-F238E27FC236}">
                  <a16:creationId xmlns:a16="http://schemas.microsoft.com/office/drawing/2014/main" id="{27F8677F-72C0-49A8-99F0-6B1320A25DE5}"/>
                </a:ext>
              </a:extLst>
            </p:cNvPr>
            <p:cNvSpPr/>
            <p:nvPr/>
          </p:nvSpPr>
          <p:spPr>
            <a:xfrm>
              <a:off x="6354677" y="2790748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Блок-схема: узел 91">
              <a:extLst>
                <a:ext uri="{FF2B5EF4-FFF2-40B4-BE49-F238E27FC236}">
                  <a16:creationId xmlns:a16="http://schemas.microsoft.com/office/drawing/2014/main" id="{01185BEE-4A9D-4B44-983E-FBA4574B0CD7}"/>
                </a:ext>
              </a:extLst>
            </p:cNvPr>
            <p:cNvSpPr/>
            <p:nvPr/>
          </p:nvSpPr>
          <p:spPr>
            <a:xfrm>
              <a:off x="6571656" y="2786610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FE551688-6480-45F6-B4E5-680717A88632}"/>
              </a:ext>
            </a:extLst>
          </p:cNvPr>
          <p:cNvGrpSpPr/>
          <p:nvPr/>
        </p:nvGrpSpPr>
        <p:grpSpPr>
          <a:xfrm>
            <a:off x="5389003" y="4510053"/>
            <a:ext cx="574358" cy="144988"/>
            <a:chOff x="6137698" y="2786610"/>
            <a:chExt cx="574358" cy="144988"/>
          </a:xfrm>
        </p:grpSpPr>
        <p:sp>
          <p:nvSpPr>
            <p:cNvPr id="94" name="Блок-схема: узел 93">
              <a:extLst>
                <a:ext uri="{FF2B5EF4-FFF2-40B4-BE49-F238E27FC236}">
                  <a16:creationId xmlns:a16="http://schemas.microsoft.com/office/drawing/2014/main" id="{066937A4-8507-42C3-B951-1CCFD1FA9924}"/>
                </a:ext>
              </a:extLst>
            </p:cNvPr>
            <p:cNvSpPr/>
            <p:nvPr/>
          </p:nvSpPr>
          <p:spPr>
            <a:xfrm>
              <a:off x="6137698" y="2791198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Блок-схема: узел 94">
              <a:extLst>
                <a:ext uri="{FF2B5EF4-FFF2-40B4-BE49-F238E27FC236}">
                  <a16:creationId xmlns:a16="http://schemas.microsoft.com/office/drawing/2014/main" id="{CB87541A-039B-48EE-B1DA-A8936436625D}"/>
                </a:ext>
              </a:extLst>
            </p:cNvPr>
            <p:cNvSpPr/>
            <p:nvPr/>
          </p:nvSpPr>
          <p:spPr>
            <a:xfrm>
              <a:off x="6354677" y="2790748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Блок-схема: узел 95">
              <a:extLst>
                <a:ext uri="{FF2B5EF4-FFF2-40B4-BE49-F238E27FC236}">
                  <a16:creationId xmlns:a16="http://schemas.microsoft.com/office/drawing/2014/main" id="{7FCEBA1C-9212-4B72-8DC5-E1338DDA8E4A}"/>
                </a:ext>
              </a:extLst>
            </p:cNvPr>
            <p:cNvSpPr/>
            <p:nvPr/>
          </p:nvSpPr>
          <p:spPr>
            <a:xfrm>
              <a:off x="6571656" y="2786610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50245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C26964DA-C2D0-4E83-B0A5-A8DA4B72693C}"/>
              </a:ext>
            </a:extLst>
          </p:cNvPr>
          <p:cNvGrpSpPr/>
          <p:nvPr/>
        </p:nvGrpSpPr>
        <p:grpSpPr>
          <a:xfrm>
            <a:off x="1" y="625252"/>
            <a:ext cx="9143998" cy="498468"/>
            <a:chOff x="1" y="625252"/>
            <a:chExt cx="9143998" cy="498468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96C90A6B-3925-4F0C-B2C7-D1E5763FD4F3}"/>
                </a:ext>
              </a:extLst>
            </p:cNvPr>
            <p:cNvSpPr/>
            <p:nvPr/>
          </p:nvSpPr>
          <p:spPr>
            <a:xfrm>
              <a:off x="1532369" y="625252"/>
              <a:ext cx="7611630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480D3456-4190-4A57-AEA6-2DB8F96F0295}"/>
                </a:ext>
              </a:extLst>
            </p:cNvPr>
            <p:cNvSpPr/>
            <p:nvPr/>
          </p:nvSpPr>
          <p:spPr>
            <a:xfrm>
              <a:off x="1" y="625252"/>
              <a:ext cx="461366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17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5" y="70190"/>
            <a:ext cx="7668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Федеральные и научно-исследовательские университеты – основная задача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18020F-D4E7-41FB-B859-3307FDA293A0}"/>
              </a:ext>
            </a:extLst>
          </p:cNvPr>
          <p:cNvSpPr txBox="1"/>
          <p:nvPr/>
        </p:nvSpPr>
        <p:spPr>
          <a:xfrm>
            <a:off x="1259632" y="1121290"/>
            <a:ext cx="7611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</a:rPr>
              <a:t>ОПЕРЕЖАЮЩЕЕ РАЗВИТИЕ НАУКИ, ВНЕДРЕНИЕ ИННОВАЦИЙ, ПОДГОТОВКА ВЫСОКОКВАЛИФИЦИРОВАННЫХ СПЕЦИАЛИСТОВ ДЛЯ ВЫСОКОТЕХНОЛОГИЧНЫХ СЕКТОРОВ ЭКОНОМИКИ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B4E4E0-1E86-4795-93CB-EA19FC24E550}"/>
              </a:ext>
            </a:extLst>
          </p:cNvPr>
          <p:cNvSpPr txBox="1"/>
          <p:nvPr/>
        </p:nvSpPr>
        <p:spPr>
          <a:xfrm>
            <a:off x="1259631" y="2062719"/>
            <a:ext cx="76116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dirty="0"/>
              <a:t>Как компонент инновационной инфраструктуры страны вузы:</a:t>
            </a:r>
          </a:p>
          <a:p>
            <a:pPr fontAlgn="t"/>
            <a:r>
              <a:rPr lang="ru-RU" dirty="0"/>
              <a:t>генерируют продуктовые, организационные и технологические инновации, </a:t>
            </a:r>
          </a:p>
          <a:p>
            <a:pPr fontAlgn="t"/>
            <a:endParaRPr lang="ru-RU" dirty="0"/>
          </a:p>
          <a:p>
            <a:pPr fontAlgn="t"/>
            <a:r>
              <a:rPr lang="ru-RU" dirty="0"/>
              <a:t>получают возможность дополнительного финансирования своей образовательной и научно-исследовательской деятельности,</a:t>
            </a:r>
          </a:p>
          <a:p>
            <a:pPr fontAlgn="t"/>
            <a:endParaRPr lang="ru-RU" dirty="0"/>
          </a:p>
          <a:p>
            <a:pPr fontAlgn="t"/>
            <a:r>
              <a:rPr lang="ru-RU" dirty="0"/>
              <a:t>открывают новые, прежде неосвоенные, сегменты рынка – как национального, так и международного,</a:t>
            </a:r>
          </a:p>
          <a:p>
            <a:pPr fontAlgn="t"/>
            <a:endParaRPr lang="ru-RU" dirty="0"/>
          </a:p>
          <a:p>
            <a:pPr fontAlgn="t"/>
            <a:r>
              <a:rPr lang="ru-RU" dirty="0"/>
              <a:t>повышают собственную конкурентоспособность на международном и отечественном рынках образовательных услуг, свою инвестиционную привлекательность для государственных и коммерческих организаций.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1D4F611-3D22-4C16-8BA9-ADEA740751DD}"/>
              </a:ext>
            </a:extLst>
          </p:cNvPr>
          <p:cNvGrpSpPr/>
          <p:nvPr/>
        </p:nvGrpSpPr>
        <p:grpSpPr>
          <a:xfrm>
            <a:off x="555295" y="2065412"/>
            <a:ext cx="594816" cy="3240360"/>
            <a:chOff x="2387210" y="1557506"/>
            <a:chExt cx="594816" cy="3240360"/>
          </a:xfrm>
        </p:grpSpPr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id="{A7F5152F-F419-4767-AE1A-C5F26D95C118}"/>
                </a:ext>
              </a:extLst>
            </p:cNvPr>
            <p:cNvGrpSpPr/>
            <p:nvPr/>
          </p:nvGrpSpPr>
          <p:grpSpPr>
            <a:xfrm>
              <a:off x="2406026" y="1557506"/>
              <a:ext cx="576000" cy="576000"/>
              <a:chOff x="3532135" y="1431034"/>
              <a:chExt cx="1051667" cy="1063580"/>
            </a:xfrm>
          </p:grpSpPr>
          <p:sp>
            <p:nvSpPr>
              <p:cNvPr id="46" name="Блок-схема: узел 45">
                <a:extLst>
                  <a:ext uri="{FF2B5EF4-FFF2-40B4-BE49-F238E27FC236}">
                    <a16:creationId xmlns:a16="http://schemas.microsoft.com/office/drawing/2014/main" id="{3A702BFD-B5C9-45FE-A375-DBCA34800FE2}"/>
                  </a:ext>
                </a:extLst>
              </p:cNvPr>
              <p:cNvSpPr/>
              <p:nvPr/>
            </p:nvSpPr>
            <p:spPr>
              <a:xfrm>
                <a:off x="3532135" y="1431034"/>
                <a:ext cx="1051667" cy="1063580"/>
              </a:xfrm>
              <a:prstGeom prst="flowChartConnector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Shape 2669">
                <a:extLst>
                  <a:ext uri="{FF2B5EF4-FFF2-40B4-BE49-F238E27FC236}">
                    <a16:creationId xmlns:a16="http://schemas.microsoft.com/office/drawing/2014/main" id="{8339E89B-4297-48B7-91F9-4E4681CF6CFD}"/>
                  </a:ext>
                </a:extLst>
              </p:cNvPr>
              <p:cNvSpPr/>
              <p:nvPr/>
            </p:nvSpPr>
            <p:spPr>
              <a:xfrm>
                <a:off x="3761165" y="1576026"/>
                <a:ext cx="593608" cy="66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0" y="2161"/>
                    </a:moveTo>
                    <a:lnTo>
                      <a:pt x="12960" y="2178"/>
                    </a:lnTo>
                    <a:cubicBezTo>
                      <a:pt x="12662" y="2178"/>
                      <a:pt x="12420" y="2398"/>
                      <a:pt x="12420" y="2669"/>
                    </a:cubicBezTo>
                    <a:cubicBezTo>
                      <a:pt x="12420" y="2940"/>
                      <a:pt x="12662" y="3160"/>
                      <a:pt x="12960" y="3160"/>
                    </a:cubicBezTo>
                    <a:lnTo>
                      <a:pt x="12960" y="3172"/>
                    </a:lnTo>
                    <a:cubicBezTo>
                      <a:pt x="17287" y="4066"/>
                      <a:pt x="20520" y="7577"/>
                      <a:pt x="20520" y="11782"/>
                    </a:cubicBezTo>
                    <a:cubicBezTo>
                      <a:pt x="20520" y="16662"/>
                      <a:pt x="16168" y="20618"/>
                      <a:pt x="10800" y="20618"/>
                    </a:cubicBezTo>
                    <a:cubicBezTo>
                      <a:pt x="5432" y="20618"/>
                      <a:pt x="1080" y="16662"/>
                      <a:pt x="1080" y="11782"/>
                    </a:cubicBezTo>
                    <a:cubicBezTo>
                      <a:pt x="1080" y="7577"/>
                      <a:pt x="4313" y="4066"/>
                      <a:pt x="8640" y="3172"/>
                    </a:cubicBezTo>
                    <a:lnTo>
                      <a:pt x="8640" y="3160"/>
                    </a:lnTo>
                    <a:cubicBezTo>
                      <a:pt x="8938" y="3160"/>
                      <a:pt x="9180" y="2940"/>
                      <a:pt x="9180" y="2669"/>
                    </a:cubicBezTo>
                    <a:cubicBezTo>
                      <a:pt x="9180" y="2398"/>
                      <a:pt x="8938" y="2178"/>
                      <a:pt x="8640" y="2178"/>
                    </a:cubicBezTo>
                    <a:lnTo>
                      <a:pt x="8640" y="2161"/>
                    </a:lnTo>
                    <a:cubicBezTo>
                      <a:pt x="3710" y="3071"/>
                      <a:pt x="0" y="7031"/>
                      <a:pt x="0" y="11782"/>
                    </a:cubicBezTo>
                    <a:cubicBezTo>
                      <a:pt x="0" y="17204"/>
                      <a:pt x="4835" y="21600"/>
                      <a:pt x="10800" y="21600"/>
                    </a:cubicBezTo>
                    <a:cubicBezTo>
                      <a:pt x="16765" y="21600"/>
                      <a:pt x="21600" y="17204"/>
                      <a:pt x="21600" y="11782"/>
                    </a:cubicBezTo>
                    <a:cubicBezTo>
                      <a:pt x="21600" y="7031"/>
                      <a:pt x="17890" y="3071"/>
                      <a:pt x="12960" y="2161"/>
                    </a:cubicBezTo>
                    <a:moveTo>
                      <a:pt x="10800" y="12763"/>
                    </a:moveTo>
                    <a:cubicBezTo>
                      <a:pt x="11098" y="12763"/>
                      <a:pt x="11340" y="12544"/>
                      <a:pt x="11340" y="12272"/>
                    </a:cubicBezTo>
                    <a:lnTo>
                      <a:pt x="11340" y="491"/>
                    </a:lnTo>
                    <a:cubicBezTo>
                      <a:pt x="11340" y="220"/>
                      <a:pt x="11098" y="0"/>
                      <a:pt x="10800" y="0"/>
                    </a:cubicBezTo>
                    <a:cubicBezTo>
                      <a:pt x="10502" y="0"/>
                      <a:pt x="10260" y="220"/>
                      <a:pt x="10260" y="491"/>
                    </a:cubicBezTo>
                    <a:lnTo>
                      <a:pt x="10260" y="12272"/>
                    </a:lnTo>
                    <a:cubicBezTo>
                      <a:pt x="10260" y="12544"/>
                      <a:pt x="10502" y="12763"/>
                      <a:pt x="10800" y="12763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8575">
                <a:solidFill>
                  <a:schemeClr val="bg1"/>
                </a:solidFill>
                <a:miter lim="400000"/>
              </a:ln>
            </p:spPr>
            <p:txBody>
              <a:bodyPr lIns="38090" tIns="38090" rIns="38090" bIns="38090" anchor="ctr"/>
              <a:lstStyle/>
              <a:p>
                <a:pPr defTabSz="457063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999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1CAFBD2F-71BB-4273-8664-E22968CF8EB7}"/>
                </a:ext>
              </a:extLst>
            </p:cNvPr>
            <p:cNvGrpSpPr/>
            <p:nvPr/>
          </p:nvGrpSpPr>
          <p:grpSpPr>
            <a:xfrm>
              <a:off x="2406026" y="2411749"/>
              <a:ext cx="576000" cy="576000"/>
              <a:chOff x="3532135" y="1638417"/>
              <a:chExt cx="1051667" cy="1063580"/>
            </a:xfrm>
          </p:grpSpPr>
          <p:sp>
            <p:nvSpPr>
              <p:cNvPr id="55" name="Блок-схема: узел 54">
                <a:extLst>
                  <a:ext uri="{FF2B5EF4-FFF2-40B4-BE49-F238E27FC236}">
                    <a16:creationId xmlns:a16="http://schemas.microsoft.com/office/drawing/2014/main" id="{D0B01CED-C2DC-416A-8EF6-7A513D439984}"/>
                  </a:ext>
                </a:extLst>
              </p:cNvPr>
              <p:cNvSpPr/>
              <p:nvPr/>
            </p:nvSpPr>
            <p:spPr>
              <a:xfrm>
                <a:off x="3532135" y="1638417"/>
                <a:ext cx="1051667" cy="1063580"/>
              </a:xfrm>
              <a:prstGeom prst="flowChartConnector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Shape 2669">
                <a:extLst>
                  <a:ext uri="{FF2B5EF4-FFF2-40B4-BE49-F238E27FC236}">
                    <a16:creationId xmlns:a16="http://schemas.microsoft.com/office/drawing/2014/main" id="{9A756EF8-95F6-45E4-91EF-56B31AB7BFD3}"/>
                  </a:ext>
                </a:extLst>
              </p:cNvPr>
              <p:cNvSpPr/>
              <p:nvPr/>
            </p:nvSpPr>
            <p:spPr>
              <a:xfrm>
                <a:off x="3761165" y="1783409"/>
                <a:ext cx="593608" cy="66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0" y="2161"/>
                    </a:moveTo>
                    <a:lnTo>
                      <a:pt x="12960" y="2178"/>
                    </a:lnTo>
                    <a:cubicBezTo>
                      <a:pt x="12662" y="2178"/>
                      <a:pt x="12420" y="2398"/>
                      <a:pt x="12420" y="2669"/>
                    </a:cubicBezTo>
                    <a:cubicBezTo>
                      <a:pt x="12420" y="2940"/>
                      <a:pt x="12662" y="3160"/>
                      <a:pt x="12960" y="3160"/>
                    </a:cubicBezTo>
                    <a:lnTo>
                      <a:pt x="12960" y="3172"/>
                    </a:lnTo>
                    <a:cubicBezTo>
                      <a:pt x="17287" y="4066"/>
                      <a:pt x="20520" y="7577"/>
                      <a:pt x="20520" y="11782"/>
                    </a:cubicBezTo>
                    <a:cubicBezTo>
                      <a:pt x="20520" y="16662"/>
                      <a:pt x="16168" y="20618"/>
                      <a:pt x="10800" y="20618"/>
                    </a:cubicBezTo>
                    <a:cubicBezTo>
                      <a:pt x="5432" y="20618"/>
                      <a:pt x="1080" y="16662"/>
                      <a:pt x="1080" y="11782"/>
                    </a:cubicBezTo>
                    <a:cubicBezTo>
                      <a:pt x="1080" y="7577"/>
                      <a:pt x="4313" y="4066"/>
                      <a:pt x="8640" y="3172"/>
                    </a:cubicBezTo>
                    <a:lnTo>
                      <a:pt x="8640" y="3160"/>
                    </a:lnTo>
                    <a:cubicBezTo>
                      <a:pt x="8938" y="3160"/>
                      <a:pt x="9180" y="2940"/>
                      <a:pt x="9180" y="2669"/>
                    </a:cubicBezTo>
                    <a:cubicBezTo>
                      <a:pt x="9180" y="2398"/>
                      <a:pt x="8938" y="2178"/>
                      <a:pt x="8640" y="2178"/>
                    </a:cubicBezTo>
                    <a:lnTo>
                      <a:pt x="8640" y="2161"/>
                    </a:lnTo>
                    <a:cubicBezTo>
                      <a:pt x="3710" y="3071"/>
                      <a:pt x="0" y="7031"/>
                      <a:pt x="0" y="11782"/>
                    </a:cubicBezTo>
                    <a:cubicBezTo>
                      <a:pt x="0" y="17204"/>
                      <a:pt x="4835" y="21600"/>
                      <a:pt x="10800" y="21600"/>
                    </a:cubicBezTo>
                    <a:cubicBezTo>
                      <a:pt x="16765" y="21600"/>
                      <a:pt x="21600" y="17204"/>
                      <a:pt x="21600" y="11782"/>
                    </a:cubicBezTo>
                    <a:cubicBezTo>
                      <a:pt x="21600" y="7031"/>
                      <a:pt x="17890" y="3071"/>
                      <a:pt x="12960" y="2161"/>
                    </a:cubicBezTo>
                    <a:moveTo>
                      <a:pt x="10800" y="12763"/>
                    </a:moveTo>
                    <a:cubicBezTo>
                      <a:pt x="11098" y="12763"/>
                      <a:pt x="11340" y="12544"/>
                      <a:pt x="11340" y="12272"/>
                    </a:cubicBezTo>
                    <a:lnTo>
                      <a:pt x="11340" y="491"/>
                    </a:lnTo>
                    <a:cubicBezTo>
                      <a:pt x="11340" y="220"/>
                      <a:pt x="11098" y="0"/>
                      <a:pt x="10800" y="0"/>
                    </a:cubicBezTo>
                    <a:cubicBezTo>
                      <a:pt x="10502" y="0"/>
                      <a:pt x="10260" y="220"/>
                      <a:pt x="10260" y="491"/>
                    </a:cubicBezTo>
                    <a:lnTo>
                      <a:pt x="10260" y="12272"/>
                    </a:lnTo>
                    <a:cubicBezTo>
                      <a:pt x="10260" y="12544"/>
                      <a:pt x="10502" y="12763"/>
                      <a:pt x="10800" y="12763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8575">
                <a:solidFill>
                  <a:schemeClr val="bg1"/>
                </a:solidFill>
                <a:miter lim="400000"/>
              </a:ln>
            </p:spPr>
            <p:txBody>
              <a:bodyPr lIns="38090" tIns="38090" rIns="38090" bIns="38090" anchor="ctr"/>
              <a:lstStyle/>
              <a:p>
                <a:pPr defTabSz="457063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999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5EDF21D6-E5E0-4EC9-B380-54F47F8E2CBB}"/>
                </a:ext>
              </a:extLst>
            </p:cNvPr>
            <p:cNvGrpSpPr/>
            <p:nvPr/>
          </p:nvGrpSpPr>
          <p:grpSpPr>
            <a:xfrm>
              <a:off x="2387210" y="3285762"/>
              <a:ext cx="576000" cy="576000"/>
              <a:chOff x="3532135" y="1882305"/>
              <a:chExt cx="1051667" cy="1063580"/>
            </a:xfrm>
          </p:grpSpPr>
          <p:sp>
            <p:nvSpPr>
              <p:cNvPr id="73" name="Блок-схема: узел 72">
                <a:extLst>
                  <a:ext uri="{FF2B5EF4-FFF2-40B4-BE49-F238E27FC236}">
                    <a16:creationId xmlns:a16="http://schemas.microsoft.com/office/drawing/2014/main" id="{B0F4C8D9-7E45-4CE6-A90E-B57CDA5D7594}"/>
                  </a:ext>
                </a:extLst>
              </p:cNvPr>
              <p:cNvSpPr/>
              <p:nvPr/>
            </p:nvSpPr>
            <p:spPr>
              <a:xfrm>
                <a:off x="3532135" y="1882305"/>
                <a:ext cx="1051667" cy="1063580"/>
              </a:xfrm>
              <a:prstGeom prst="flowChartConnector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Shape 2669">
                <a:extLst>
                  <a:ext uri="{FF2B5EF4-FFF2-40B4-BE49-F238E27FC236}">
                    <a16:creationId xmlns:a16="http://schemas.microsoft.com/office/drawing/2014/main" id="{643525B0-AEED-4376-84D3-59010C240C87}"/>
                  </a:ext>
                </a:extLst>
              </p:cNvPr>
              <p:cNvSpPr/>
              <p:nvPr/>
            </p:nvSpPr>
            <p:spPr>
              <a:xfrm>
                <a:off x="3761165" y="2027297"/>
                <a:ext cx="593608" cy="66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0" y="2161"/>
                    </a:moveTo>
                    <a:lnTo>
                      <a:pt x="12960" y="2178"/>
                    </a:lnTo>
                    <a:cubicBezTo>
                      <a:pt x="12662" y="2178"/>
                      <a:pt x="12420" y="2398"/>
                      <a:pt x="12420" y="2669"/>
                    </a:cubicBezTo>
                    <a:cubicBezTo>
                      <a:pt x="12420" y="2940"/>
                      <a:pt x="12662" y="3160"/>
                      <a:pt x="12960" y="3160"/>
                    </a:cubicBezTo>
                    <a:lnTo>
                      <a:pt x="12960" y="3172"/>
                    </a:lnTo>
                    <a:cubicBezTo>
                      <a:pt x="17287" y="4066"/>
                      <a:pt x="20520" y="7577"/>
                      <a:pt x="20520" y="11782"/>
                    </a:cubicBezTo>
                    <a:cubicBezTo>
                      <a:pt x="20520" y="16662"/>
                      <a:pt x="16168" y="20618"/>
                      <a:pt x="10800" y="20618"/>
                    </a:cubicBezTo>
                    <a:cubicBezTo>
                      <a:pt x="5432" y="20618"/>
                      <a:pt x="1080" y="16662"/>
                      <a:pt x="1080" y="11782"/>
                    </a:cubicBezTo>
                    <a:cubicBezTo>
                      <a:pt x="1080" y="7577"/>
                      <a:pt x="4313" y="4066"/>
                      <a:pt x="8640" y="3172"/>
                    </a:cubicBezTo>
                    <a:lnTo>
                      <a:pt x="8640" y="3160"/>
                    </a:lnTo>
                    <a:cubicBezTo>
                      <a:pt x="8938" y="3160"/>
                      <a:pt x="9180" y="2940"/>
                      <a:pt x="9180" y="2669"/>
                    </a:cubicBezTo>
                    <a:cubicBezTo>
                      <a:pt x="9180" y="2398"/>
                      <a:pt x="8938" y="2178"/>
                      <a:pt x="8640" y="2178"/>
                    </a:cubicBezTo>
                    <a:lnTo>
                      <a:pt x="8640" y="2161"/>
                    </a:lnTo>
                    <a:cubicBezTo>
                      <a:pt x="3710" y="3071"/>
                      <a:pt x="0" y="7031"/>
                      <a:pt x="0" y="11782"/>
                    </a:cubicBezTo>
                    <a:cubicBezTo>
                      <a:pt x="0" y="17204"/>
                      <a:pt x="4835" y="21600"/>
                      <a:pt x="10800" y="21600"/>
                    </a:cubicBezTo>
                    <a:cubicBezTo>
                      <a:pt x="16765" y="21600"/>
                      <a:pt x="21600" y="17204"/>
                      <a:pt x="21600" y="11782"/>
                    </a:cubicBezTo>
                    <a:cubicBezTo>
                      <a:pt x="21600" y="7031"/>
                      <a:pt x="17890" y="3071"/>
                      <a:pt x="12960" y="2161"/>
                    </a:cubicBezTo>
                    <a:moveTo>
                      <a:pt x="10800" y="12763"/>
                    </a:moveTo>
                    <a:cubicBezTo>
                      <a:pt x="11098" y="12763"/>
                      <a:pt x="11340" y="12544"/>
                      <a:pt x="11340" y="12272"/>
                    </a:cubicBezTo>
                    <a:lnTo>
                      <a:pt x="11340" y="491"/>
                    </a:lnTo>
                    <a:cubicBezTo>
                      <a:pt x="11340" y="220"/>
                      <a:pt x="11098" y="0"/>
                      <a:pt x="10800" y="0"/>
                    </a:cubicBezTo>
                    <a:cubicBezTo>
                      <a:pt x="10502" y="0"/>
                      <a:pt x="10260" y="220"/>
                      <a:pt x="10260" y="491"/>
                    </a:cubicBezTo>
                    <a:lnTo>
                      <a:pt x="10260" y="12272"/>
                    </a:lnTo>
                    <a:cubicBezTo>
                      <a:pt x="10260" y="12544"/>
                      <a:pt x="10502" y="12763"/>
                      <a:pt x="10800" y="12763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8575">
                <a:solidFill>
                  <a:schemeClr val="bg1"/>
                </a:solidFill>
                <a:miter lim="400000"/>
              </a:ln>
            </p:spPr>
            <p:txBody>
              <a:bodyPr lIns="38090" tIns="38090" rIns="38090" bIns="38090" anchor="ctr"/>
              <a:lstStyle/>
              <a:p>
                <a:pPr defTabSz="457063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999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14DDE53B-4C40-4A5F-90F0-E77EF3120857}"/>
                </a:ext>
              </a:extLst>
            </p:cNvPr>
            <p:cNvGrpSpPr/>
            <p:nvPr/>
          </p:nvGrpSpPr>
          <p:grpSpPr>
            <a:xfrm>
              <a:off x="2405699" y="4221866"/>
              <a:ext cx="576000" cy="576000"/>
              <a:chOff x="3532135" y="2240844"/>
              <a:chExt cx="1051667" cy="1063580"/>
            </a:xfrm>
          </p:grpSpPr>
          <p:sp>
            <p:nvSpPr>
              <p:cNvPr id="76" name="Блок-схема: узел 75">
                <a:extLst>
                  <a:ext uri="{FF2B5EF4-FFF2-40B4-BE49-F238E27FC236}">
                    <a16:creationId xmlns:a16="http://schemas.microsoft.com/office/drawing/2014/main" id="{E435C758-176C-41AC-ADAD-1824DF20945B}"/>
                  </a:ext>
                </a:extLst>
              </p:cNvPr>
              <p:cNvSpPr/>
              <p:nvPr/>
            </p:nvSpPr>
            <p:spPr>
              <a:xfrm>
                <a:off x="3532135" y="2240844"/>
                <a:ext cx="1051667" cy="1063580"/>
              </a:xfrm>
              <a:prstGeom prst="flowChartConnector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Shape 2669">
                <a:extLst>
                  <a:ext uri="{FF2B5EF4-FFF2-40B4-BE49-F238E27FC236}">
                    <a16:creationId xmlns:a16="http://schemas.microsoft.com/office/drawing/2014/main" id="{0E15A4C0-83F5-460B-AB40-C869FE75C80B}"/>
                  </a:ext>
                </a:extLst>
              </p:cNvPr>
              <p:cNvSpPr/>
              <p:nvPr/>
            </p:nvSpPr>
            <p:spPr>
              <a:xfrm>
                <a:off x="3761165" y="2385837"/>
                <a:ext cx="593608" cy="66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0" y="2161"/>
                    </a:moveTo>
                    <a:lnTo>
                      <a:pt x="12960" y="2178"/>
                    </a:lnTo>
                    <a:cubicBezTo>
                      <a:pt x="12662" y="2178"/>
                      <a:pt x="12420" y="2398"/>
                      <a:pt x="12420" y="2669"/>
                    </a:cubicBezTo>
                    <a:cubicBezTo>
                      <a:pt x="12420" y="2940"/>
                      <a:pt x="12662" y="3160"/>
                      <a:pt x="12960" y="3160"/>
                    </a:cubicBezTo>
                    <a:lnTo>
                      <a:pt x="12960" y="3172"/>
                    </a:lnTo>
                    <a:cubicBezTo>
                      <a:pt x="17287" y="4066"/>
                      <a:pt x="20520" y="7577"/>
                      <a:pt x="20520" y="11782"/>
                    </a:cubicBezTo>
                    <a:cubicBezTo>
                      <a:pt x="20520" y="16662"/>
                      <a:pt x="16168" y="20618"/>
                      <a:pt x="10800" y="20618"/>
                    </a:cubicBezTo>
                    <a:cubicBezTo>
                      <a:pt x="5432" y="20618"/>
                      <a:pt x="1080" y="16662"/>
                      <a:pt x="1080" y="11782"/>
                    </a:cubicBezTo>
                    <a:cubicBezTo>
                      <a:pt x="1080" y="7577"/>
                      <a:pt x="4313" y="4066"/>
                      <a:pt x="8640" y="3172"/>
                    </a:cubicBezTo>
                    <a:lnTo>
                      <a:pt x="8640" y="3160"/>
                    </a:lnTo>
                    <a:cubicBezTo>
                      <a:pt x="8938" y="3160"/>
                      <a:pt x="9180" y="2940"/>
                      <a:pt x="9180" y="2669"/>
                    </a:cubicBezTo>
                    <a:cubicBezTo>
                      <a:pt x="9180" y="2398"/>
                      <a:pt x="8938" y="2178"/>
                      <a:pt x="8640" y="2178"/>
                    </a:cubicBezTo>
                    <a:lnTo>
                      <a:pt x="8640" y="2161"/>
                    </a:lnTo>
                    <a:cubicBezTo>
                      <a:pt x="3710" y="3071"/>
                      <a:pt x="0" y="7031"/>
                      <a:pt x="0" y="11782"/>
                    </a:cubicBezTo>
                    <a:cubicBezTo>
                      <a:pt x="0" y="17204"/>
                      <a:pt x="4835" y="21600"/>
                      <a:pt x="10800" y="21600"/>
                    </a:cubicBezTo>
                    <a:cubicBezTo>
                      <a:pt x="16765" y="21600"/>
                      <a:pt x="21600" y="17204"/>
                      <a:pt x="21600" y="11782"/>
                    </a:cubicBezTo>
                    <a:cubicBezTo>
                      <a:pt x="21600" y="7031"/>
                      <a:pt x="17890" y="3071"/>
                      <a:pt x="12960" y="2161"/>
                    </a:cubicBezTo>
                    <a:moveTo>
                      <a:pt x="10800" y="12763"/>
                    </a:moveTo>
                    <a:cubicBezTo>
                      <a:pt x="11098" y="12763"/>
                      <a:pt x="11340" y="12544"/>
                      <a:pt x="11340" y="12272"/>
                    </a:cubicBezTo>
                    <a:lnTo>
                      <a:pt x="11340" y="491"/>
                    </a:lnTo>
                    <a:cubicBezTo>
                      <a:pt x="11340" y="220"/>
                      <a:pt x="11098" y="0"/>
                      <a:pt x="10800" y="0"/>
                    </a:cubicBezTo>
                    <a:cubicBezTo>
                      <a:pt x="10502" y="0"/>
                      <a:pt x="10260" y="220"/>
                      <a:pt x="10260" y="491"/>
                    </a:cubicBezTo>
                    <a:lnTo>
                      <a:pt x="10260" y="12272"/>
                    </a:lnTo>
                    <a:cubicBezTo>
                      <a:pt x="10260" y="12544"/>
                      <a:pt x="10502" y="12763"/>
                      <a:pt x="10800" y="12763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8575">
                <a:solidFill>
                  <a:schemeClr val="bg1"/>
                </a:solidFill>
                <a:miter lim="400000"/>
              </a:ln>
            </p:spPr>
            <p:txBody>
              <a:bodyPr lIns="38090" tIns="38090" rIns="38090" bIns="38090" anchor="ctr"/>
              <a:lstStyle/>
              <a:p>
                <a:pPr defTabSz="457063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999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656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E8851DA-5AB6-4155-ACCD-9FB401E425B3}"/>
              </a:ext>
            </a:extLst>
          </p:cNvPr>
          <p:cNvSpPr/>
          <p:nvPr/>
        </p:nvSpPr>
        <p:spPr>
          <a:xfrm>
            <a:off x="9992" y="1291661"/>
            <a:ext cx="4417991" cy="5987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929A406-2A92-4D06-A26C-5850C92B3CD7}"/>
              </a:ext>
            </a:extLst>
          </p:cNvPr>
          <p:cNvSpPr/>
          <p:nvPr/>
        </p:nvSpPr>
        <p:spPr>
          <a:xfrm>
            <a:off x="4427984" y="627574"/>
            <a:ext cx="4726008" cy="50717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18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5" y="70190"/>
            <a:ext cx="7668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Инновационные площадки 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CCBD1C-5F84-4195-8CF9-2D6CF287E60E}"/>
              </a:ext>
            </a:extLst>
          </p:cNvPr>
          <p:cNvSpPr txBox="1"/>
          <p:nvPr/>
        </p:nvSpPr>
        <p:spPr>
          <a:xfrm>
            <a:off x="302617" y="1305606"/>
            <a:ext cx="3999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ФЕДЕРАЛЬНЫЕ (ФИП) И РЕГИОНАЛЬНЫЕ ИННОВАЦИОННЫЕ ПЛОЩАДКИ </a:t>
            </a: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F29F3F59-6F21-41BD-AF43-A14875C6DF74}"/>
              </a:ext>
            </a:extLst>
          </p:cNvPr>
          <p:cNvGrpSpPr/>
          <p:nvPr/>
        </p:nvGrpSpPr>
        <p:grpSpPr>
          <a:xfrm>
            <a:off x="-4765" y="3518487"/>
            <a:ext cx="864095" cy="532112"/>
            <a:chOff x="760728" y="5398420"/>
            <a:chExt cx="1404873" cy="812042"/>
          </a:xfrm>
        </p:grpSpPr>
        <p:sp>
          <p:nvSpPr>
            <p:cNvPr id="53" name="Равнобедренный треугольник 52">
              <a:extLst>
                <a:ext uri="{FF2B5EF4-FFF2-40B4-BE49-F238E27FC236}">
                  <a16:creationId xmlns:a16="http://schemas.microsoft.com/office/drawing/2014/main" id="{5F31265B-42C3-443D-9C69-29F69A619C69}"/>
                </a:ext>
              </a:extLst>
            </p:cNvPr>
            <p:cNvSpPr/>
            <p:nvPr/>
          </p:nvSpPr>
          <p:spPr>
            <a:xfrm rot="5400000">
              <a:off x="659507" y="5499641"/>
              <a:ext cx="812042" cy="6096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7" name="Группа 56">
              <a:extLst>
                <a:ext uri="{FF2B5EF4-FFF2-40B4-BE49-F238E27FC236}">
                  <a16:creationId xmlns:a16="http://schemas.microsoft.com/office/drawing/2014/main" id="{C020317A-4F63-4E7B-9115-66EC02F9E405}"/>
                </a:ext>
              </a:extLst>
            </p:cNvPr>
            <p:cNvGrpSpPr/>
            <p:nvPr/>
          </p:nvGrpSpPr>
          <p:grpSpPr>
            <a:xfrm>
              <a:off x="1455419" y="5714441"/>
              <a:ext cx="710182" cy="184428"/>
              <a:chOff x="1455419" y="5714441"/>
              <a:chExt cx="710182" cy="184428"/>
            </a:xfrm>
          </p:grpSpPr>
          <p:sp>
            <p:nvSpPr>
              <p:cNvPr id="58" name="Блок-схема: узел 57">
                <a:extLst>
                  <a:ext uri="{FF2B5EF4-FFF2-40B4-BE49-F238E27FC236}">
                    <a16:creationId xmlns:a16="http://schemas.microsoft.com/office/drawing/2014/main" id="{6124DA9E-15DA-4390-83CD-712FABC1DFF2}"/>
                  </a:ext>
                </a:extLst>
              </p:cNvPr>
              <p:cNvSpPr/>
              <p:nvPr/>
            </p:nvSpPr>
            <p:spPr>
              <a:xfrm>
                <a:off x="1455419" y="5714441"/>
                <a:ext cx="180000" cy="180000"/>
              </a:xfrm>
              <a:prstGeom prst="flowChartConnector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Блок-схема: узел 58">
                <a:extLst>
                  <a:ext uri="{FF2B5EF4-FFF2-40B4-BE49-F238E27FC236}">
                    <a16:creationId xmlns:a16="http://schemas.microsoft.com/office/drawing/2014/main" id="{C8A82D1B-997C-4719-AF2A-4BD502E68329}"/>
                  </a:ext>
                </a:extLst>
              </p:cNvPr>
              <p:cNvSpPr/>
              <p:nvPr/>
            </p:nvSpPr>
            <p:spPr>
              <a:xfrm>
                <a:off x="1720510" y="5714441"/>
                <a:ext cx="180000" cy="180000"/>
              </a:xfrm>
              <a:prstGeom prst="flowChartConnector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Блок-схема: узел 59">
                <a:extLst>
                  <a:ext uri="{FF2B5EF4-FFF2-40B4-BE49-F238E27FC236}">
                    <a16:creationId xmlns:a16="http://schemas.microsoft.com/office/drawing/2014/main" id="{6726EAE0-40A1-4E26-A2AB-8F508B8BD533}"/>
                  </a:ext>
                </a:extLst>
              </p:cNvPr>
              <p:cNvSpPr/>
              <p:nvPr/>
            </p:nvSpPr>
            <p:spPr>
              <a:xfrm>
                <a:off x="1985601" y="5718869"/>
                <a:ext cx="180000" cy="180000"/>
              </a:xfrm>
              <a:prstGeom prst="flowChartConnector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084F60F-3116-4294-900B-10A96D8E5EEB}"/>
              </a:ext>
            </a:extLst>
          </p:cNvPr>
          <p:cNvGrpSpPr/>
          <p:nvPr/>
        </p:nvGrpSpPr>
        <p:grpSpPr>
          <a:xfrm>
            <a:off x="0" y="4431927"/>
            <a:ext cx="864095" cy="532112"/>
            <a:chOff x="760728" y="5398420"/>
            <a:chExt cx="1404873" cy="812042"/>
          </a:xfrm>
        </p:grpSpPr>
        <p:sp>
          <p:nvSpPr>
            <p:cNvPr id="62" name="Равнобедренный треугольник 61">
              <a:extLst>
                <a:ext uri="{FF2B5EF4-FFF2-40B4-BE49-F238E27FC236}">
                  <a16:creationId xmlns:a16="http://schemas.microsoft.com/office/drawing/2014/main" id="{680DFA96-C060-431E-A047-CD121CB1572D}"/>
                </a:ext>
              </a:extLst>
            </p:cNvPr>
            <p:cNvSpPr/>
            <p:nvPr/>
          </p:nvSpPr>
          <p:spPr>
            <a:xfrm rot="5400000">
              <a:off x="659507" y="5499641"/>
              <a:ext cx="812042" cy="6096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CF93A2EE-AD94-4C90-B279-538D31C9F38D}"/>
                </a:ext>
              </a:extLst>
            </p:cNvPr>
            <p:cNvGrpSpPr/>
            <p:nvPr/>
          </p:nvGrpSpPr>
          <p:grpSpPr>
            <a:xfrm>
              <a:off x="1455419" y="5714441"/>
              <a:ext cx="710182" cy="184428"/>
              <a:chOff x="1455419" y="5714441"/>
              <a:chExt cx="710182" cy="184428"/>
            </a:xfrm>
          </p:grpSpPr>
          <p:sp>
            <p:nvSpPr>
              <p:cNvPr id="64" name="Блок-схема: узел 63">
                <a:extLst>
                  <a:ext uri="{FF2B5EF4-FFF2-40B4-BE49-F238E27FC236}">
                    <a16:creationId xmlns:a16="http://schemas.microsoft.com/office/drawing/2014/main" id="{67932750-771D-4AFE-A564-6CCD0F235824}"/>
                  </a:ext>
                </a:extLst>
              </p:cNvPr>
              <p:cNvSpPr/>
              <p:nvPr/>
            </p:nvSpPr>
            <p:spPr>
              <a:xfrm>
                <a:off x="1455419" y="5714441"/>
                <a:ext cx="180000" cy="180000"/>
              </a:xfrm>
              <a:prstGeom prst="flowChartConnector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Блок-схема: узел 64">
                <a:extLst>
                  <a:ext uri="{FF2B5EF4-FFF2-40B4-BE49-F238E27FC236}">
                    <a16:creationId xmlns:a16="http://schemas.microsoft.com/office/drawing/2014/main" id="{079A6604-474F-46CD-9D8F-0253E43AC054}"/>
                  </a:ext>
                </a:extLst>
              </p:cNvPr>
              <p:cNvSpPr/>
              <p:nvPr/>
            </p:nvSpPr>
            <p:spPr>
              <a:xfrm>
                <a:off x="1720510" y="5714441"/>
                <a:ext cx="180000" cy="180000"/>
              </a:xfrm>
              <a:prstGeom prst="flowChartConnector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Блок-схема: узел 65">
                <a:extLst>
                  <a:ext uri="{FF2B5EF4-FFF2-40B4-BE49-F238E27FC236}">
                    <a16:creationId xmlns:a16="http://schemas.microsoft.com/office/drawing/2014/main" id="{655D7988-AFAC-4B5B-9B34-EF364FB4E891}"/>
                  </a:ext>
                </a:extLst>
              </p:cNvPr>
              <p:cNvSpPr/>
              <p:nvPr/>
            </p:nvSpPr>
            <p:spPr>
              <a:xfrm>
                <a:off x="1985601" y="5718869"/>
                <a:ext cx="180000" cy="180000"/>
              </a:xfrm>
              <a:prstGeom prst="flowChartConnector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7E3B4BF-1685-4600-86AE-064691F38E9A}"/>
              </a:ext>
            </a:extLst>
          </p:cNvPr>
          <p:cNvSpPr txBox="1"/>
          <p:nvPr/>
        </p:nvSpPr>
        <p:spPr>
          <a:xfrm>
            <a:off x="907592" y="3573657"/>
            <a:ext cx="311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Формируют инновационную инфраструктуру системы образования РФ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5B76EA-2D21-4A46-A2D1-59C802275922}"/>
              </a:ext>
            </a:extLst>
          </p:cNvPr>
          <p:cNvSpPr txBox="1"/>
          <p:nvPr/>
        </p:nvSpPr>
        <p:spPr>
          <a:xfrm>
            <a:off x="985869" y="4330302"/>
            <a:ext cx="263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Реализуют инновационные проекты и программы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800283-7604-41DE-A500-A025D48D5EAC}"/>
              </a:ext>
            </a:extLst>
          </p:cNvPr>
          <p:cNvSpPr txBox="1"/>
          <p:nvPr/>
        </p:nvSpPr>
        <p:spPr>
          <a:xfrm>
            <a:off x="4555873" y="1129308"/>
            <a:ext cx="4368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accent1"/>
                </a:solidFill>
              </a:rPr>
              <a:t>ФИП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2F2D2E-3717-473C-A0AE-97BA528999FC}"/>
              </a:ext>
            </a:extLst>
          </p:cNvPr>
          <p:cNvSpPr txBox="1"/>
          <p:nvPr/>
        </p:nvSpPr>
        <p:spPr>
          <a:xfrm>
            <a:off x="5217235" y="917524"/>
            <a:ext cx="3999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Обеспечивают модернизацию и развитие системы образования с учетом основных направлений социально-экономического развития РФ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55BE23-2B5A-4624-9B09-D48755B67AEE}"/>
              </a:ext>
            </a:extLst>
          </p:cNvPr>
          <p:cNvSpPr txBox="1"/>
          <p:nvPr/>
        </p:nvSpPr>
        <p:spPr>
          <a:xfrm>
            <a:off x="5236736" y="1987032"/>
            <a:ext cx="3715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Реализуют приоритетные направления государственной политики РФ в сфере образования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AFED46-1200-4A1D-9493-9D160F46D483}"/>
              </a:ext>
            </a:extLst>
          </p:cNvPr>
          <p:cNvSpPr txBox="1"/>
          <p:nvPr/>
        </p:nvSpPr>
        <p:spPr>
          <a:xfrm>
            <a:off x="5209403" y="2902645"/>
            <a:ext cx="3691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Разрабатывают, апробируют и внедряют новые образовательные технологии, образовательные ресурсы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B677CB-36A6-4264-9FEE-AE6E27598128}"/>
              </a:ext>
            </a:extLst>
          </p:cNvPr>
          <p:cNvSpPr txBox="1"/>
          <p:nvPr/>
        </p:nvSpPr>
        <p:spPr>
          <a:xfrm>
            <a:off x="5209403" y="3795914"/>
            <a:ext cx="3685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Совершенствуют учебно-методическое, научно-педагогическое, организационное, правовое, финансово-экономическое, кадровое, материально-техническое обеспечение системы образования 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60050C67-B94A-4B7D-837C-056DB31AB1F1}"/>
              </a:ext>
            </a:extLst>
          </p:cNvPr>
          <p:cNvGrpSpPr/>
          <p:nvPr/>
        </p:nvGrpSpPr>
        <p:grpSpPr>
          <a:xfrm>
            <a:off x="8973947" y="1040598"/>
            <a:ext cx="180045" cy="3695341"/>
            <a:chOff x="8973947" y="1040598"/>
            <a:chExt cx="180045" cy="369534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0EC08195-0BB9-4B69-B252-87415AC937C9}"/>
                </a:ext>
              </a:extLst>
            </p:cNvPr>
            <p:cNvSpPr/>
            <p:nvPr/>
          </p:nvSpPr>
          <p:spPr>
            <a:xfrm flipH="1">
              <a:off x="8973947" y="1040598"/>
              <a:ext cx="180045" cy="8112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:a16="http://schemas.microsoft.com/office/drawing/2014/main" id="{DD1E5D36-1627-4DFF-9454-CD5F40E990B1}"/>
                </a:ext>
              </a:extLst>
            </p:cNvPr>
            <p:cNvSpPr/>
            <p:nvPr/>
          </p:nvSpPr>
          <p:spPr>
            <a:xfrm flipH="1">
              <a:off x="8973947" y="1994742"/>
              <a:ext cx="180045" cy="8112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id="{62957979-9292-42CB-B77B-D8942922B626}"/>
                </a:ext>
              </a:extLst>
            </p:cNvPr>
            <p:cNvSpPr/>
            <p:nvPr/>
          </p:nvSpPr>
          <p:spPr>
            <a:xfrm flipH="1">
              <a:off x="8973947" y="2961687"/>
              <a:ext cx="180045" cy="8112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268D2FF3-D42D-447D-9423-8507C4A86C88}"/>
                </a:ext>
              </a:extLst>
            </p:cNvPr>
            <p:cNvSpPr/>
            <p:nvPr/>
          </p:nvSpPr>
          <p:spPr>
            <a:xfrm flipH="1">
              <a:off x="8973947" y="3924664"/>
              <a:ext cx="180045" cy="8112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ÐÐ°ÑÑÐ¸Ð½ÐºÐ¸ Ð¿Ð¾ Ð·Ð°Ð¿ÑÐ¾ÑÑ Ð¸Ð½Ð½Ð¾Ð²Ð°ÑÐ¸Ð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65"/>
          <a:stretch/>
        </p:blipFill>
        <p:spPr bwMode="auto">
          <a:xfrm>
            <a:off x="-4767" y="1884163"/>
            <a:ext cx="4427985" cy="162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661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19</a:t>
            </a:fld>
            <a:endParaRPr lang="ru-RU" sz="1800" dirty="0">
              <a:solidFill>
                <a:schemeClr val="tx1"/>
              </a:solidFill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0F8D86D5-C079-452D-8590-F9EF1AE1DCA7}"/>
              </a:ext>
            </a:extLst>
          </p:cNvPr>
          <p:cNvGrpSpPr/>
          <p:nvPr/>
        </p:nvGrpSpPr>
        <p:grpSpPr>
          <a:xfrm>
            <a:off x="1" y="625252"/>
            <a:ext cx="9143998" cy="498468"/>
            <a:chOff x="1" y="625252"/>
            <a:chExt cx="9143998" cy="498468"/>
          </a:xfrm>
        </p:grpSpPr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614FCCE6-2887-4969-8703-5A18416E055B}"/>
                </a:ext>
              </a:extLst>
            </p:cNvPr>
            <p:cNvSpPr/>
            <p:nvPr/>
          </p:nvSpPr>
          <p:spPr>
            <a:xfrm>
              <a:off x="1532369" y="625252"/>
              <a:ext cx="7611630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131F1EDB-FAC1-4B47-8FC4-B05329C7BFA4}"/>
                </a:ext>
              </a:extLst>
            </p:cNvPr>
            <p:cNvSpPr/>
            <p:nvPr/>
          </p:nvSpPr>
          <p:spPr>
            <a:xfrm>
              <a:off x="1" y="625252"/>
              <a:ext cx="461366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75655" y="70190"/>
            <a:ext cx="7668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Проблемы и сложности внедрения инноваций в образовании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8430139C-0450-40AC-88CA-97E21A83BA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2394241"/>
              </p:ext>
            </p:extLst>
          </p:nvPr>
        </p:nvGraphicFramePr>
        <p:xfrm>
          <a:off x="-95260" y="1257462"/>
          <a:ext cx="9334520" cy="4289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2072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рапеция 47">
            <a:extLst>
              <a:ext uri="{FF2B5EF4-FFF2-40B4-BE49-F238E27FC236}">
                <a16:creationId xmlns:a16="http://schemas.microsoft.com/office/drawing/2014/main" id="{7F0902B8-B04C-459D-B64E-DFD53EEAB935}"/>
              </a:ext>
            </a:extLst>
          </p:cNvPr>
          <p:cNvSpPr/>
          <p:nvPr/>
        </p:nvSpPr>
        <p:spPr>
          <a:xfrm>
            <a:off x="501702" y="4126105"/>
            <a:ext cx="4253880" cy="1308985"/>
          </a:xfrm>
          <a:prstGeom prst="trapezoid">
            <a:avLst>
              <a:gd name="adj" fmla="val 4928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араллелограмм 45">
            <a:extLst>
              <a:ext uri="{FF2B5EF4-FFF2-40B4-BE49-F238E27FC236}">
                <a16:creationId xmlns:a16="http://schemas.microsoft.com/office/drawing/2014/main" id="{118D406D-AED4-413B-B7AA-68218ED57D58}"/>
              </a:ext>
            </a:extLst>
          </p:cNvPr>
          <p:cNvSpPr/>
          <p:nvPr/>
        </p:nvSpPr>
        <p:spPr>
          <a:xfrm>
            <a:off x="0" y="3370220"/>
            <a:ext cx="3284999" cy="369332"/>
          </a:xfrm>
          <a:prstGeom prst="parallelogram">
            <a:avLst>
              <a:gd name="adj" fmla="val 2127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06C8716A-2E6C-4B4D-83A2-363802B92591}"/>
              </a:ext>
            </a:extLst>
          </p:cNvPr>
          <p:cNvGrpSpPr/>
          <p:nvPr/>
        </p:nvGrpSpPr>
        <p:grpSpPr>
          <a:xfrm>
            <a:off x="-52427" y="1312908"/>
            <a:ext cx="858034" cy="504056"/>
            <a:chOff x="-52427" y="1312908"/>
            <a:chExt cx="858034" cy="504056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22A63D9D-1D6D-4750-94F4-943188592E55}"/>
                </a:ext>
              </a:extLst>
            </p:cNvPr>
            <p:cNvGrpSpPr/>
            <p:nvPr/>
          </p:nvGrpSpPr>
          <p:grpSpPr>
            <a:xfrm>
              <a:off x="-13956" y="1312908"/>
              <a:ext cx="819563" cy="504056"/>
              <a:chOff x="46873" y="2974168"/>
              <a:chExt cx="1564511" cy="1095826"/>
            </a:xfrm>
          </p:grpSpPr>
          <p:sp>
            <p:nvSpPr>
              <p:cNvPr id="8" name="Равнобедренный треугольник 7">
                <a:extLst>
                  <a:ext uri="{FF2B5EF4-FFF2-40B4-BE49-F238E27FC236}">
                    <a16:creationId xmlns:a16="http://schemas.microsoft.com/office/drawing/2014/main" id="{B81B494F-09C9-4C47-A33C-C6260F2E6C53}"/>
                  </a:ext>
                </a:extLst>
              </p:cNvPr>
              <p:cNvSpPr/>
              <p:nvPr/>
            </p:nvSpPr>
            <p:spPr>
              <a:xfrm rot="5400000">
                <a:off x="276594" y="2744447"/>
                <a:ext cx="1095826" cy="155526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Равнобедренный треугольник 8">
                <a:extLst>
                  <a:ext uri="{FF2B5EF4-FFF2-40B4-BE49-F238E27FC236}">
                    <a16:creationId xmlns:a16="http://schemas.microsoft.com/office/drawing/2014/main" id="{6B5901AD-1FFF-4DDF-8FB2-92A6831784F0}"/>
                  </a:ext>
                </a:extLst>
              </p:cNvPr>
              <p:cNvSpPr/>
              <p:nvPr/>
            </p:nvSpPr>
            <p:spPr>
              <a:xfrm rot="5400000">
                <a:off x="973643" y="3149660"/>
                <a:ext cx="530536" cy="74494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BC23562E-DD86-49D3-A812-244E16812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28693">
              <a:off x="-52427" y="1376852"/>
              <a:ext cx="376166" cy="376166"/>
            </a:xfrm>
            <a:prstGeom prst="rect">
              <a:avLst/>
            </a:prstGeom>
          </p:spPr>
        </p:pic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араллелограмм 28">
            <a:extLst>
              <a:ext uri="{FF2B5EF4-FFF2-40B4-BE49-F238E27FC236}">
                <a16:creationId xmlns:a16="http://schemas.microsoft.com/office/drawing/2014/main" id="{AC38E246-855F-4DA5-8808-3763F41A8B38}"/>
              </a:ext>
            </a:extLst>
          </p:cNvPr>
          <p:cNvSpPr/>
          <p:nvPr/>
        </p:nvSpPr>
        <p:spPr>
          <a:xfrm>
            <a:off x="1719700" y="730098"/>
            <a:ext cx="4221705" cy="369332"/>
          </a:xfrm>
          <a:prstGeom prst="parallelogram">
            <a:avLst>
              <a:gd name="adj" fmla="val 2127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DD9B8-FC9C-478A-AF58-00AB0794A280}"/>
              </a:ext>
            </a:extLst>
          </p:cNvPr>
          <p:cNvGrpSpPr/>
          <p:nvPr/>
        </p:nvGrpSpPr>
        <p:grpSpPr>
          <a:xfrm>
            <a:off x="4885534" y="539537"/>
            <a:ext cx="4253880" cy="5267638"/>
            <a:chOff x="4885534" y="539537"/>
            <a:chExt cx="4253880" cy="5267638"/>
          </a:xfrm>
        </p:grpSpPr>
        <p:sp>
          <p:nvSpPr>
            <p:cNvPr id="24" name="Параллелограмм 23">
              <a:extLst>
                <a:ext uri="{FF2B5EF4-FFF2-40B4-BE49-F238E27FC236}">
                  <a16:creationId xmlns:a16="http://schemas.microsoft.com/office/drawing/2014/main" id="{4265FE76-FE2A-4259-BA8F-54B055790731}"/>
                </a:ext>
              </a:extLst>
            </p:cNvPr>
            <p:cNvSpPr/>
            <p:nvPr/>
          </p:nvSpPr>
          <p:spPr>
            <a:xfrm>
              <a:off x="4885534" y="625252"/>
              <a:ext cx="4253880" cy="5089748"/>
            </a:xfrm>
            <a:prstGeom prst="parallelogram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араллелограмм 25">
              <a:extLst>
                <a:ext uri="{FF2B5EF4-FFF2-40B4-BE49-F238E27FC236}">
                  <a16:creationId xmlns:a16="http://schemas.microsoft.com/office/drawing/2014/main" id="{B051CDAD-77AE-4D13-B3B8-9F4049AFBBEB}"/>
                </a:ext>
              </a:extLst>
            </p:cNvPr>
            <p:cNvSpPr/>
            <p:nvPr/>
          </p:nvSpPr>
          <p:spPr>
            <a:xfrm rot="16912360" flipV="1">
              <a:off x="4933396" y="3112544"/>
              <a:ext cx="5261175" cy="115162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араллелограмм 26">
              <a:extLst>
                <a:ext uri="{FF2B5EF4-FFF2-40B4-BE49-F238E27FC236}">
                  <a16:creationId xmlns:a16="http://schemas.microsoft.com/office/drawing/2014/main" id="{72F197E1-A031-4484-9191-9826461B107C}"/>
                </a:ext>
              </a:extLst>
            </p:cNvPr>
            <p:cNvSpPr/>
            <p:nvPr/>
          </p:nvSpPr>
          <p:spPr>
            <a:xfrm rot="16912360" flipV="1">
              <a:off x="3890175" y="3118755"/>
              <a:ext cx="5249995" cy="126846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261392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2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6913" y="89821"/>
            <a:ext cx="657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Роль и значение инноваций в образовании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DB402E-62C1-4C31-BAE7-8EC02C534638}"/>
              </a:ext>
            </a:extLst>
          </p:cNvPr>
          <p:cNvSpPr txBox="1"/>
          <p:nvPr/>
        </p:nvSpPr>
        <p:spPr>
          <a:xfrm>
            <a:off x="1758526" y="709407"/>
            <a:ext cx="4221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Предпосылки инноваций в образовании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B18165-E038-4B36-9FF8-F477F6AAABD4}"/>
              </a:ext>
            </a:extLst>
          </p:cNvPr>
          <p:cNvSpPr txBox="1"/>
          <p:nvPr/>
        </p:nvSpPr>
        <p:spPr>
          <a:xfrm>
            <a:off x="438086" y="1246379"/>
            <a:ext cx="4639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Быстрорастущий рынок образовательных</a:t>
            </a:r>
          </a:p>
          <a:p>
            <a:r>
              <a:rPr lang="ru-RU" sz="1600" dirty="0"/>
              <a:t> потребностей</a:t>
            </a:r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10868AE-C044-4CE8-B6E0-C43B6F078C3A}"/>
              </a:ext>
            </a:extLst>
          </p:cNvPr>
          <p:cNvGrpSpPr/>
          <p:nvPr/>
        </p:nvGrpSpPr>
        <p:grpSpPr>
          <a:xfrm>
            <a:off x="-52427" y="2039596"/>
            <a:ext cx="876576" cy="504056"/>
            <a:chOff x="-52427" y="2039596"/>
            <a:chExt cx="876576" cy="504056"/>
          </a:xfrm>
        </p:grpSpPr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F0984B65-18EB-4B26-B7F8-E904887F274E}"/>
                </a:ext>
              </a:extLst>
            </p:cNvPr>
            <p:cNvGrpSpPr/>
            <p:nvPr/>
          </p:nvGrpSpPr>
          <p:grpSpPr>
            <a:xfrm>
              <a:off x="4585" y="2039596"/>
              <a:ext cx="819564" cy="504056"/>
              <a:chOff x="46873" y="2974168"/>
              <a:chExt cx="1564511" cy="1095826"/>
            </a:xfrm>
          </p:grpSpPr>
          <p:sp>
            <p:nvSpPr>
              <p:cNvPr id="22" name="Равнобедренный треугольник 21">
                <a:extLst>
                  <a:ext uri="{FF2B5EF4-FFF2-40B4-BE49-F238E27FC236}">
                    <a16:creationId xmlns:a16="http://schemas.microsoft.com/office/drawing/2014/main" id="{A2AAF7A8-8017-4F3E-94A3-106B2598F663}"/>
                  </a:ext>
                </a:extLst>
              </p:cNvPr>
              <p:cNvSpPr/>
              <p:nvPr/>
            </p:nvSpPr>
            <p:spPr>
              <a:xfrm rot="5400000">
                <a:off x="276594" y="2744447"/>
                <a:ext cx="1095826" cy="155526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Равнобедренный треугольник 22">
                <a:extLst>
                  <a:ext uri="{FF2B5EF4-FFF2-40B4-BE49-F238E27FC236}">
                    <a16:creationId xmlns:a16="http://schemas.microsoft.com/office/drawing/2014/main" id="{7DECD091-400F-4141-B721-CB2CF3572F49}"/>
                  </a:ext>
                </a:extLst>
              </p:cNvPr>
              <p:cNvSpPr/>
              <p:nvPr/>
            </p:nvSpPr>
            <p:spPr>
              <a:xfrm rot="5400000">
                <a:off x="973643" y="3149660"/>
                <a:ext cx="530536" cy="74494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51F2EECA-F390-4668-9F16-FE64430FD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28693">
              <a:off x="-52427" y="2096519"/>
              <a:ext cx="376166" cy="376166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638A3A8-4B35-4D86-9440-AFB5EDC7100D}"/>
              </a:ext>
            </a:extLst>
          </p:cNvPr>
          <p:cNvSpPr txBox="1"/>
          <p:nvPr/>
        </p:nvSpPr>
        <p:spPr>
          <a:xfrm>
            <a:off x="424012" y="1968457"/>
            <a:ext cx="4741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Спрос на формирование новых компетенций, </a:t>
            </a:r>
          </a:p>
          <a:p>
            <a:r>
              <a:rPr lang="ru-RU" sz="1600" dirty="0"/>
              <a:t>новых форм обучения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B2DE6867-56E4-4249-8858-5BED4E92DA26}"/>
              </a:ext>
            </a:extLst>
          </p:cNvPr>
          <p:cNvGrpSpPr/>
          <p:nvPr/>
        </p:nvGrpSpPr>
        <p:grpSpPr>
          <a:xfrm>
            <a:off x="-38868" y="2755101"/>
            <a:ext cx="860596" cy="504056"/>
            <a:chOff x="-38868" y="2755101"/>
            <a:chExt cx="860596" cy="504056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1B325E56-F15D-4683-9E4C-D476F7BD064D}"/>
                </a:ext>
              </a:extLst>
            </p:cNvPr>
            <p:cNvGrpSpPr/>
            <p:nvPr/>
          </p:nvGrpSpPr>
          <p:grpSpPr>
            <a:xfrm>
              <a:off x="2165" y="2755101"/>
              <a:ext cx="819563" cy="504056"/>
              <a:chOff x="46873" y="2974168"/>
              <a:chExt cx="1564511" cy="1095826"/>
            </a:xfrm>
          </p:grpSpPr>
          <p:sp>
            <p:nvSpPr>
              <p:cNvPr id="35" name="Равнобедренный треугольник 34">
                <a:extLst>
                  <a:ext uri="{FF2B5EF4-FFF2-40B4-BE49-F238E27FC236}">
                    <a16:creationId xmlns:a16="http://schemas.microsoft.com/office/drawing/2014/main" id="{922B2BC6-E118-425F-BF36-D30E74C148FC}"/>
                  </a:ext>
                </a:extLst>
              </p:cNvPr>
              <p:cNvSpPr/>
              <p:nvPr/>
            </p:nvSpPr>
            <p:spPr>
              <a:xfrm rot="5400000">
                <a:off x="276594" y="2744447"/>
                <a:ext cx="1095826" cy="155526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Равнобедренный треугольник 35">
                <a:extLst>
                  <a:ext uri="{FF2B5EF4-FFF2-40B4-BE49-F238E27FC236}">
                    <a16:creationId xmlns:a16="http://schemas.microsoft.com/office/drawing/2014/main" id="{B31E3112-EB66-4274-B2BB-DBE83F28FB59}"/>
                  </a:ext>
                </a:extLst>
              </p:cNvPr>
              <p:cNvSpPr/>
              <p:nvPr/>
            </p:nvSpPr>
            <p:spPr>
              <a:xfrm rot="5400000">
                <a:off x="973643" y="3149660"/>
                <a:ext cx="530536" cy="74494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8FC1EC9-C97D-4D53-92F2-203CC338E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28693">
              <a:off x="-38868" y="2823208"/>
              <a:ext cx="376166" cy="376166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FC86C50C-402C-45D3-B829-9C1721852AA8}"/>
              </a:ext>
            </a:extLst>
          </p:cNvPr>
          <p:cNvSpPr txBox="1"/>
          <p:nvPr/>
        </p:nvSpPr>
        <p:spPr>
          <a:xfrm>
            <a:off x="409526" y="2782428"/>
            <a:ext cx="4639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Спрос на формирование личностных свойств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915776-D991-4066-87F8-87F3E9B46E01}"/>
              </a:ext>
            </a:extLst>
          </p:cNvPr>
          <p:cNvSpPr txBox="1"/>
          <p:nvPr/>
        </p:nvSpPr>
        <p:spPr>
          <a:xfrm>
            <a:off x="335826" y="3370220"/>
            <a:ext cx="3284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Компетенции 21 века</a:t>
            </a:r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7A608CB-B760-45F2-9111-7C1241C6EF58}"/>
              </a:ext>
            </a:extLst>
          </p:cNvPr>
          <p:cNvSpPr txBox="1"/>
          <p:nvPr/>
        </p:nvSpPr>
        <p:spPr>
          <a:xfrm>
            <a:off x="1123506" y="4312164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Готовность человека применять полученные знания, умения и личностные качества в профессиональной деятельности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76D7300-05E5-42F8-AC46-3A7CF04DC9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28693">
            <a:off x="3723524" y="4029737"/>
            <a:ext cx="376166" cy="37616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40597B2-666E-4C21-8FCA-3E44B2AB03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28693">
            <a:off x="1202627" y="4012378"/>
            <a:ext cx="376166" cy="37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95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5BC8DE41-23F0-4DBC-8263-7D4DC92C0BAD}"/>
              </a:ext>
            </a:extLst>
          </p:cNvPr>
          <p:cNvGrpSpPr/>
          <p:nvPr/>
        </p:nvGrpSpPr>
        <p:grpSpPr>
          <a:xfrm>
            <a:off x="210040" y="1798241"/>
            <a:ext cx="360002" cy="4020558"/>
            <a:chOff x="4279624" y="1678782"/>
            <a:chExt cx="360002" cy="4020558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FF5D95E8-6AF1-41CD-9FB8-72E0839EA683}"/>
                </a:ext>
              </a:extLst>
            </p:cNvPr>
            <p:cNvSpPr/>
            <p:nvPr/>
          </p:nvSpPr>
          <p:spPr>
            <a:xfrm>
              <a:off x="4279625" y="1678782"/>
              <a:ext cx="360001" cy="4020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>
              <a:extLst>
                <a:ext uri="{FF2B5EF4-FFF2-40B4-BE49-F238E27FC236}">
                  <a16:creationId xmlns:a16="http://schemas.microsoft.com/office/drawing/2014/main" id="{D7D643FC-1A7F-4FBD-8BAE-EE652A5D7C49}"/>
                </a:ext>
              </a:extLst>
            </p:cNvPr>
            <p:cNvSpPr/>
            <p:nvPr/>
          </p:nvSpPr>
          <p:spPr>
            <a:xfrm>
              <a:off x="4279626" y="1993404"/>
              <a:ext cx="360000" cy="360000"/>
            </a:xfrm>
            <a:prstGeom prst="flowChartConnector">
              <a:avLst/>
            </a:prstGeom>
            <a:solidFill>
              <a:srgbClr val="0481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Блок-схема: узел 16">
              <a:extLst>
                <a:ext uri="{FF2B5EF4-FFF2-40B4-BE49-F238E27FC236}">
                  <a16:creationId xmlns:a16="http://schemas.microsoft.com/office/drawing/2014/main" id="{0D1BC434-0DDC-4463-AADF-A5FD62FDC8E1}"/>
                </a:ext>
              </a:extLst>
            </p:cNvPr>
            <p:cNvSpPr/>
            <p:nvPr/>
          </p:nvSpPr>
          <p:spPr>
            <a:xfrm>
              <a:off x="4279624" y="2634988"/>
              <a:ext cx="360000" cy="36000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Блок-схема: узел 17">
              <a:extLst>
                <a:ext uri="{FF2B5EF4-FFF2-40B4-BE49-F238E27FC236}">
                  <a16:creationId xmlns:a16="http://schemas.microsoft.com/office/drawing/2014/main" id="{7BABD5DD-8E92-47B7-9B50-31EC1A7F459D}"/>
                </a:ext>
              </a:extLst>
            </p:cNvPr>
            <p:cNvSpPr/>
            <p:nvPr/>
          </p:nvSpPr>
          <p:spPr>
            <a:xfrm>
              <a:off x="4279624" y="3273269"/>
              <a:ext cx="360000" cy="36000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Блок-схема: узел 18">
              <a:extLst>
                <a:ext uri="{FF2B5EF4-FFF2-40B4-BE49-F238E27FC236}">
                  <a16:creationId xmlns:a16="http://schemas.microsoft.com/office/drawing/2014/main" id="{BE34867C-472B-4B8F-BB33-1E1569016D78}"/>
                </a:ext>
              </a:extLst>
            </p:cNvPr>
            <p:cNvSpPr/>
            <p:nvPr/>
          </p:nvSpPr>
          <p:spPr>
            <a:xfrm>
              <a:off x="4279624" y="3874089"/>
              <a:ext cx="360000" cy="360000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1EC0781-37D8-492D-868E-0CB3434300A6}"/>
              </a:ext>
            </a:extLst>
          </p:cNvPr>
          <p:cNvSpPr/>
          <p:nvPr/>
        </p:nvSpPr>
        <p:spPr>
          <a:xfrm>
            <a:off x="0" y="1274668"/>
            <a:ext cx="5796136" cy="4984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20</a:t>
            </a:fld>
            <a:endParaRPr lang="ru-RU" sz="1800" dirty="0">
              <a:solidFill>
                <a:schemeClr val="tx1"/>
              </a:solidFill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0F8D86D5-C079-452D-8590-F9EF1AE1DCA7}"/>
              </a:ext>
            </a:extLst>
          </p:cNvPr>
          <p:cNvGrpSpPr/>
          <p:nvPr/>
        </p:nvGrpSpPr>
        <p:grpSpPr>
          <a:xfrm>
            <a:off x="1" y="625252"/>
            <a:ext cx="9143998" cy="498468"/>
            <a:chOff x="1" y="625252"/>
            <a:chExt cx="9143998" cy="498468"/>
          </a:xfrm>
        </p:grpSpPr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614FCCE6-2887-4969-8703-5A18416E055B}"/>
                </a:ext>
              </a:extLst>
            </p:cNvPr>
            <p:cNvSpPr/>
            <p:nvPr/>
          </p:nvSpPr>
          <p:spPr>
            <a:xfrm>
              <a:off x="1532369" y="625252"/>
              <a:ext cx="7611630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131F1EDB-FAC1-4B47-8FC4-B05329C7BFA4}"/>
                </a:ext>
              </a:extLst>
            </p:cNvPr>
            <p:cNvSpPr/>
            <p:nvPr/>
          </p:nvSpPr>
          <p:spPr>
            <a:xfrm>
              <a:off x="1" y="625252"/>
              <a:ext cx="461366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75655" y="70190"/>
            <a:ext cx="7668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Цифровое образование, как вызов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CEC217-C318-4352-97C0-D36CB7A440EB}"/>
              </a:ext>
            </a:extLst>
          </p:cNvPr>
          <p:cNvSpPr txBox="1"/>
          <p:nvPr/>
        </p:nvSpPr>
        <p:spPr>
          <a:xfrm>
            <a:off x="210040" y="1294810"/>
            <a:ext cx="8943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Повышение цифровой грамотности учеников и учителей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FC8144-7A6D-407D-AABE-2131D3060AA3}"/>
              </a:ext>
            </a:extLst>
          </p:cNvPr>
          <p:cNvSpPr txBox="1"/>
          <p:nvPr/>
        </p:nvSpPr>
        <p:spPr>
          <a:xfrm>
            <a:off x="683568" y="1921396"/>
            <a:ext cx="8470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активный анализ и адаптация успешного опыта стран-лидеров по интеграции компонентов цифровой грамотности в сферу общего и среднего профессионального образования к реалиям нашего государства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DBF93B-CA6A-4054-9AFC-AF6351B17C12}"/>
              </a:ext>
            </a:extLst>
          </p:cNvPr>
          <p:cNvSpPr txBox="1"/>
          <p:nvPr/>
        </p:nvSpPr>
        <p:spPr>
          <a:xfrm>
            <a:off x="683566" y="2750359"/>
            <a:ext cx="7632848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обеспечение возможности сетевого взаимодействия образовательных организаций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77A3B5-069B-4B27-86D5-802423180DA2}"/>
              </a:ext>
            </a:extLst>
          </p:cNvPr>
          <p:cNvSpPr txBox="1"/>
          <p:nvPr/>
        </p:nvSpPr>
        <p:spPr>
          <a:xfrm>
            <a:off x="658975" y="3280837"/>
            <a:ext cx="7444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внедрение в управленческие и организационные структуры ИКТ</a:t>
            </a:r>
          </a:p>
          <a:p>
            <a:r>
              <a:rPr lang="ru-RU" sz="1600" dirty="0"/>
              <a:t>технологий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25C3DD-FFCF-4B82-930D-39FC271E5759}"/>
              </a:ext>
            </a:extLst>
          </p:cNvPr>
          <p:cNvSpPr txBox="1"/>
          <p:nvPr/>
        </p:nvSpPr>
        <p:spPr>
          <a:xfrm>
            <a:off x="658390" y="3865612"/>
            <a:ext cx="7388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согласование количества и качества внедряемых программ между всеми уровнями и субъектами образования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056A0D55-4215-48AF-9553-68ED31BB7107}"/>
              </a:ext>
            </a:extLst>
          </p:cNvPr>
          <p:cNvGrpSpPr/>
          <p:nvPr/>
        </p:nvGrpSpPr>
        <p:grpSpPr>
          <a:xfrm>
            <a:off x="8026855" y="2420523"/>
            <a:ext cx="2234289" cy="2129916"/>
            <a:chOff x="8026855" y="2420523"/>
            <a:chExt cx="2234289" cy="2129916"/>
          </a:xfrm>
        </p:grpSpPr>
        <p:sp>
          <p:nvSpPr>
            <p:cNvPr id="23" name="Арка 22">
              <a:extLst>
                <a:ext uri="{FF2B5EF4-FFF2-40B4-BE49-F238E27FC236}">
                  <a16:creationId xmlns:a16="http://schemas.microsoft.com/office/drawing/2014/main" id="{99AB9067-1226-4D3E-B2E4-FC27DCE9715E}"/>
                </a:ext>
              </a:extLst>
            </p:cNvPr>
            <p:cNvSpPr/>
            <p:nvPr/>
          </p:nvSpPr>
          <p:spPr>
            <a:xfrm rot="16200000">
              <a:off x="8686798" y="2991102"/>
              <a:ext cx="914400" cy="914400"/>
            </a:xfrm>
            <a:prstGeom prst="blockArc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8" name="Арка 27">
              <a:extLst>
                <a:ext uri="{FF2B5EF4-FFF2-40B4-BE49-F238E27FC236}">
                  <a16:creationId xmlns:a16="http://schemas.microsoft.com/office/drawing/2014/main" id="{95525334-33FD-4A9D-AB61-3CB55F04171D}"/>
                </a:ext>
              </a:extLst>
            </p:cNvPr>
            <p:cNvSpPr/>
            <p:nvPr/>
          </p:nvSpPr>
          <p:spPr>
            <a:xfrm rot="16200000">
              <a:off x="8405342" y="2736838"/>
              <a:ext cx="1497299" cy="1497285"/>
            </a:xfrm>
            <a:prstGeom prst="blockArc">
              <a:avLst>
                <a:gd name="adj1" fmla="val 10800000"/>
                <a:gd name="adj2" fmla="val 66134"/>
                <a:gd name="adj3" fmla="val 11749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9" name="Арка 28">
              <a:extLst>
                <a:ext uri="{FF2B5EF4-FFF2-40B4-BE49-F238E27FC236}">
                  <a16:creationId xmlns:a16="http://schemas.microsoft.com/office/drawing/2014/main" id="{2985A981-641F-4E9C-8683-133A5D9DD9EC}"/>
                </a:ext>
              </a:extLst>
            </p:cNvPr>
            <p:cNvSpPr/>
            <p:nvPr/>
          </p:nvSpPr>
          <p:spPr>
            <a:xfrm rot="16200000">
              <a:off x="8079042" y="2368336"/>
              <a:ext cx="2129916" cy="2234289"/>
            </a:xfrm>
            <a:prstGeom prst="blockArc">
              <a:avLst>
                <a:gd name="adj1" fmla="val 10800000"/>
                <a:gd name="adj2" fmla="val 111219"/>
                <a:gd name="adj3" fmla="val 10662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6A9FD0-720A-4C7B-9512-73F9E786EAEA}"/>
              </a:ext>
            </a:extLst>
          </p:cNvPr>
          <p:cNvSpPr/>
          <p:nvPr/>
        </p:nvSpPr>
        <p:spPr>
          <a:xfrm>
            <a:off x="219415" y="4571558"/>
            <a:ext cx="80201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</a:rPr>
              <a:t>Цифровое образование должно стать лично-центрированным, направленным на формирование системы единства образовательного пространства, учебников, образовательных платформ, формировать новую личность обучающегося</a:t>
            </a:r>
          </a:p>
        </p:txBody>
      </p:sp>
    </p:spTree>
    <p:extLst>
      <p:ext uri="{BB962C8B-B14F-4D97-AF65-F5344CB8AC3E}">
        <p14:creationId xmlns:p14="http://schemas.microsoft.com/office/powerpoint/2010/main" val="3650849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5BC8DE41-23F0-4DBC-8263-7D4DC92C0BAD}"/>
              </a:ext>
            </a:extLst>
          </p:cNvPr>
          <p:cNvGrpSpPr/>
          <p:nvPr/>
        </p:nvGrpSpPr>
        <p:grpSpPr>
          <a:xfrm>
            <a:off x="4998007" y="1698001"/>
            <a:ext cx="360002" cy="4020558"/>
            <a:chOff x="4279624" y="1678782"/>
            <a:chExt cx="360002" cy="4020558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FF5D95E8-6AF1-41CD-9FB8-72E0839EA683}"/>
                </a:ext>
              </a:extLst>
            </p:cNvPr>
            <p:cNvSpPr/>
            <p:nvPr/>
          </p:nvSpPr>
          <p:spPr>
            <a:xfrm>
              <a:off x="4279625" y="1678782"/>
              <a:ext cx="360001" cy="4020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>
              <a:extLst>
                <a:ext uri="{FF2B5EF4-FFF2-40B4-BE49-F238E27FC236}">
                  <a16:creationId xmlns:a16="http://schemas.microsoft.com/office/drawing/2014/main" id="{D7D643FC-1A7F-4FBD-8BAE-EE652A5D7C49}"/>
                </a:ext>
              </a:extLst>
            </p:cNvPr>
            <p:cNvSpPr/>
            <p:nvPr/>
          </p:nvSpPr>
          <p:spPr>
            <a:xfrm>
              <a:off x="4279626" y="1993404"/>
              <a:ext cx="360000" cy="360000"/>
            </a:xfrm>
            <a:prstGeom prst="flowChartConnector">
              <a:avLst/>
            </a:prstGeom>
            <a:solidFill>
              <a:srgbClr val="0481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Блок-схема: узел 16">
              <a:extLst>
                <a:ext uri="{FF2B5EF4-FFF2-40B4-BE49-F238E27FC236}">
                  <a16:creationId xmlns:a16="http://schemas.microsoft.com/office/drawing/2014/main" id="{0D1BC434-0DDC-4463-AADF-A5FD62FDC8E1}"/>
                </a:ext>
              </a:extLst>
            </p:cNvPr>
            <p:cNvSpPr/>
            <p:nvPr/>
          </p:nvSpPr>
          <p:spPr>
            <a:xfrm>
              <a:off x="4279624" y="2634988"/>
              <a:ext cx="360000" cy="36000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Блок-схема: узел 17">
              <a:extLst>
                <a:ext uri="{FF2B5EF4-FFF2-40B4-BE49-F238E27FC236}">
                  <a16:creationId xmlns:a16="http://schemas.microsoft.com/office/drawing/2014/main" id="{7BABD5DD-8E92-47B7-9B50-31EC1A7F459D}"/>
                </a:ext>
              </a:extLst>
            </p:cNvPr>
            <p:cNvSpPr/>
            <p:nvPr/>
          </p:nvSpPr>
          <p:spPr>
            <a:xfrm>
              <a:off x="4279624" y="3273269"/>
              <a:ext cx="360000" cy="36000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Блок-схема: узел 18">
              <a:extLst>
                <a:ext uri="{FF2B5EF4-FFF2-40B4-BE49-F238E27FC236}">
                  <a16:creationId xmlns:a16="http://schemas.microsoft.com/office/drawing/2014/main" id="{BE34867C-472B-4B8F-BB33-1E1569016D78}"/>
                </a:ext>
              </a:extLst>
            </p:cNvPr>
            <p:cNvSpPr/>
            <p:nvPr/>
          </p:nvSpPr>
          <p:spPr>
            <a:xfrm>
              <a:off x="4279624" y="3874089"/>
              <a:ext cx="360000" cy="360000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Блок-схема: узел 19">
              <a:extLst>
                <a:ext uri="{FF2B5EF4-FFF2-40B4-BE49-F238E27FC236}">
                  <a16:creationId xmlns:a16="http://schemas.microsoft.com/office/drawing/2014/main" id="{D2F048B2-1B83-414F-9B3A-B80C792FB903}"/>
                </a:ext>
              </a:extLst>
            </p:cNvPr>
            <p:cNvSpPr/>
            <p:nvPr/>
          </p:nvSpPr>
          <p:spPr>
            <a:xfrm>
              <a:off x="4279624" y="4504561"/>
              <a:ext cx="360000" cy="360000"/>
            </a:xfrm>
            <a:prstGeom prst="flowChartConnector">
              <a:avLst/>
            </a:prstGeom>
            <a:solidFill>
              <a:srgbClr val="DE2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1EC0781-37D8-492D-868E-0CB3434300A6}"/>
              </a:ext>
            </a:extLst>
          </p:cNvPr>
          <p:cNvSpPr/>
          <p:nvPr/>
        </p:nvSpPr>
        <p:spPr>
          <a:xfrm>
            <a:off x="5073112" y="1311031"/>
            <a:ext cx="4080880" cy="4984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21</a:t>
            </a:fld>
            <a:endParaRPr lang="ru-RU" sz="1800" dirty="0">
              <a:solidFill>
                <a:schemeClr val="tx1"/>
              </a:solidFill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0F8D86D5-C079-452D-8590-F9EF1AE1DCA7}"/>
              </a:ext>
            </a:extLst>
          </p:cNvPr>
          <p:cNvGrpSpPr/>
          <p:nvPr/>
        </p:nvGrpSpPr>
        <p:grpSpPr>
          <a:xfrm>
            <a:off x="1" y="625252"/>
            <a:ext cx="9143998" cy="498468"/>
            <a:chOff x="1" y="625252"/>
            <a:chExt cx="9143998" cy="498468"/>
          </a:xfrm>
        </p:grpSpPr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614FCCE6-2887-4969-8703-5A18416E055B}"/>
                </a:ext>
              </a:extLst>
            </p:cNvPr>
            <p:cNvSpPr/>
            <p:nvPr/>
          </p:nvSpPr>
          <p:spPr>
            <a:xfrm>
              <a:off x="1532369" y="625252"/>
              <a:ext cx="7611630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131F1EDB-FAC1-4B47-8FC4-B05329C7BFA4}"/>
                </a:ext>
              </a:extLst>
            </p:cNvPr>
            <p:cNvSpPr/>
            <p:nvPr/>
          </p:nvSpPr>
          <p:spPr>
            <a:xfrm>
              <a:off x="1" y="625252"/>
              <a:ext cx="461366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75655" y="70190"/>
            <a:ext cx="7668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Проблемы и сложности внедрения инноваций в образовании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E1FBD52-B038-4391-B2A8-86114C82AF96}"/>
              </a:ext>
            </a:extLst>
          </p:cNvPr>
          <p:cNvGrpSpPr/>
          <p:nvPr/>
        </p:nvGrpSpPr>
        <p:grpSpPr>
          <a:xfrm>
            <a:off x="210903" y="1552070"/>
            <a:ext cx="3869981" cy="3810682"/>
            <a:chOff x="197963" y="1552070"/>
            <a:chExt cx="3607676" cy="3513209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EAEB277D-6532-4C92-8492-8FD49B5B1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63" y="1552070"/>
              <a:ext cx="3607676" cy="3505572"/>
            </a:xfrm>
            <a:prstGeom prst="rect">
              <a:avLst/>
            </a:prstGeom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02FAEEE-F137-450F-A7AB-C9DD5B985701}"/>
                </a:ext>
              </a:extLst>
            </p:cNvPr>
            <p:cNvSpPr/>
            <p:nvPr/>
          </p:nvSpPr>
          <p:spPr>
            <a:xfrm>
              <a:off x="197963" y="4657700"/>
              <a:ext cx="3607675" cy="407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CCEC217-C318-4352-97C0-D36CB7A440EB}"/>
              </a:ext>
            </a:extLst>
          </p:cNvPr>
          <p:cNvSpPr txBox="1"/>
          <p:nvPr/>
        </p:nvSpPr>
        <p:spPr>
          <a:xfrm>
            <a:off x="5198368" y="1259682"/>
            <a:ext cx="3955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Основные условия эффективности инновационной деятельности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FC8144-7A6D-407D-AABE-2131D3060AA3}"/>
              </a:ext>
            </a:extLst>
          </p:cNvPr>
          <p:cNvSpPr txBox="1"/>
          <p:nvPr/>
        </p:nvSpPr>
        <p:spPr>
          <a:xfrm>
            <a:off x="5479444" y="1983448"/>
            <a:ext cx="3955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организационно-педагогические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9F0857-226A-4544-B023-4633A3B88F37}"/>
              </a:ext>
            </a:extLst>
          </p:cNvPr>
          <p:cNvSpPr txBox="1"/>
          <p:nvPr/>
        </p:nvSpPr>
        <p:spPr>
          <a:xfrm>
            <a:off x="5479444" y="2590427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кадровые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DBF93B-CA6A-4054-9AFC-AF6351B17C12}"/>
              </a:ext>
            </a:extLst>
          </p:cNvPr>
          <p:cNvSpPr txBox="1"/>
          <p:nvPr/>
        </p:nvSpPr>
        <p:spPr>
          <a:xfrm>
            <a:off x="5451548" y="3243001"/>
            <a:ext cx="3046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научно-методические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77A3B5-069B-4B27-86D5-802423180DA2}"/>
              </a:ext>
            </a:extLst>
          </p:cNvPr>
          <p:cNvSpPr txBox="1"/>
          <p:nvPr/>
        </p:nvSpPr>
        <p:spPr>
          <a:xfrm>
            <a:off x="5446192" y="3845115"/>
            <a:ext cx="1986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координационные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25C3DD-FFCF-4B82-930D-39FC271E5759}"/>
              </a:ext>
            </a:extLst>
          </p:cNvPr>
          <p:cNvSpPr txBox="1"/>
          <p:nvPr/>
        </p:nvSpPr>
        <p:spPr>
          <a:xfrm>
            <a:off x="5416376" y="4515697"/>
            <a:ext cx="2163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педагогические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056A0D55-4215-48AF-9553-68ED31BB7107}"/>
              </a:ext>
            </a:extLst>
          </p:cNvPr>
          <p:cNvGrpSpPr/>
          <p:nvPr/>
        </p:nvGrpSpPr>
        <p:grpSpPr>
          <a:xfrm>
            <a:off x="8026855" y="2420523"/>
            <a:ext cx="2234289" cy="2129916"/>
            <a:chOff x="8026855" y="2420523"/>
            <a:chExt cx="2234289" cy="2129916"/>
          </a:xfrm>
        </p:grpSpPr>
        <p:sp>
          <p:nvSpPr>
            <p:cNvPr id="23" name="Арка 22">
              <a:extLst>
                <a:ext uri="{FF2B5EF4-FFF2-40B4-BE49-F238E27FC236}">
                  <a16:creationId xmlns:a16="http://schemas.microsoft.com/office/drawing/2014/main" id="{99AB9067-1226-4D3E-B2E4-FC27DCE9715E}"/>
                </a:ext>
              </a:extLst>
            </p:cNvPr>
            <p:cNvSpPr/>
            <p:nvPr/>
          </p:nvSpPr>
          <p:spPr>
            <a:xfrm rot="16200000">
              <a:off x="8686798" y="2991102"/>
              <a:ext cx="914400" cy="914400"/>
            </a:xfrm>
            <a:prstGeom prst="blockArc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8" name="Арка 27">
              <a:extLst>
                <a:ext uri="{FF2B5EF4-FFF2-40B4-BE49-F238E27FC236}">
                  <a16:creationId xmlns:a16="http://schemas.microsoft.com/office/drawing/2014/main" id="{95525334-33FD-4A9D-AB61-3CB55F04171D}"/>
                </a:ext>
              </a:extLst>
            </p:cNvPr>
            <p:cNvSpPr/>
            <p:nvPr/>
          </p:nvSpPr>
          <p:spPr>
            <a:xfrm rot="16200000">
              <a:off x="8405342" y="2736838"/>
              <a:ext cx="1497299" cy="1497285"/>
            </a:xfrm>
            <a:prstGeom prst="blockArc">
              <a:avLst>
                <a:gd name="adj1" fmla="val 10800000"/>
                <a:gd name="adj2" fmla="val 66134"/>
                <a:gd name="adj3" fmla="val 11749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9" name="Арка 28">
              <a:extLst>
                <a:ext uri="{FF2B5EF4-FFF2-40B4-BE49-F238E27FC236}">
                  <a16:creationId xmlns:a16="http://schemas.microsoft.com/office/drawing/2014/main" id="{2985A981-641F-4E9C-8683-133A5D9DD9EC}"/>
                </a:ext>
              </a:extLst>
            </p:cNvPr>
            <p:cNvSpPr/>
            <p:nvPr/>
          </p:nvSpPr>
          <p:spPr>
            <a:xfrm rot="16200000">
              <a:off x="8079042" y="2368336"/>
              <a:ext cx="2129916" cy="2234289"/>
            </a:xfrm>
            <a:prstGeom prst="blockArc">
              <a:avLst>
                <a:gd name="adj1" fmla="val 10800000"/>
                <a:gd name="adj2" fmla="val 111219"/>
                <a:gd name="adj3" fmla="val 10662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4207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413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36913" y="89821"/>
            <a:ext cx="6579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Иная инновационная деятельность в сфере образования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0"/>
            <a:ext cx="1067656" cy="1129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E:\РАБОТА\Работа_ИТ2.0\PROJECTS\2017-2018\МОН презентация патриотическое воспитание\лого мо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0" y="172536"/>
            <a:ext cx="652784" cy="75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</p:spPr>
        <p:txBody>
          <a:bodyPr/>
          <a:lstStyle/>
          <a:p>
            <a:r>
              <a:rPr lang="ru-RU" dirty="0"/>
              <a:t>3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0410BD-C1E3-470A-BEFF-634D4383C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18E67776-AE5B-488E-9D46-BC2AF91FE0C9}"/>
              </a:ext>
            </a:extLst>
          </p:cNvPr>
          <p:cNvGrpSpPr/>
          <p:nvPr/>
        </p:nvGrpSpPr>
        <p:grpSpPr>
          <a:xfrm>
            <a:off x="2590801" y="3239951"/>
            <a:ext cx="6440820" cy="2209143"/>
            <a:chOff x="1882395" y="1430690"/>
            <a:chExt cx="4721285" cy="183323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E7F2EBF-218D-44E9-A06E-9EE04EFC4973}"/>
                </a:ext>
              </a:extLst>
            </p:cNvPr>
            <p:cNvSpPr txBox="1"/>
            <p:nvPr/>
          </p:nvSpPr>
          <p:spPr>
            <a:xfrm>
              <a:off x="2477863" y="1957268"/>
              <a:ext cx="2562435" cy="561089"/>
            </a:xfrm>
            <a:prstGeom prst="rect">
              <a:avLst/>
            </a:prstGeom>
            <a:noFill/>
          </p:spPr>
          <p:txBody>
            <a:bodyPr wrap="none" lIns="35922" tIns="17961" rIns="35922" bIns="17961" rtlCol="0">
              <a:spAutoFit/>
            </a:bodyPr>
            <a:lstStyle/>
            <a:p>
              <a:r>
                <a:rPr lang="ru-RU" sz="3525" b="1" dirty="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СПАСИБО ЗА </a:t>
              </a:r>
            </a:p>
          </p:txBody>
        </p:sp>
        <p:grpSp>
          <p:nvGrpSpPr>
            <p:cNvPr id="37" name="Group 1">
              <a:extLst>
                <a:ext uri="{FF2B5EF4-FFF2-40B4-BE49-F238E27FC236}">
                  <a16:creationId xmlns:a16="http://schemas.microsoft.com/office/drawing/2014/main" id="{1E0C09F7-7AA6-4056-B314-03AB4D2D7F09}"/>
                </a:ext>
              </a:extLst>
            </p:cNvPr>
            <p:cNvGrpSpPr/>
            <p:nvPr/>
          </p:nvGrpSpPr>
          <p:grpSpPr>
            <a:xfrm>
              <a:off x="1882395" y="1430690"/>
              <a:ext cx="1903198" cy="1833235"/>
              <a:chOff x="5580183" y="4525108"/>
              <a:chExt cx="4683576" cy="4443046"/>
            </a:xfrm>
          </p:grpSpPr>
          <p:cxnSp>
            <p:nvCxnSpPr>
              <p:cNvPr id="39" name="Straight Connector 7">
                <a:extLst>
                  <a:ext uri="{FF2B5EF4-FFF2-40B4-BE49-F238E27FC236}">
                    <a16:creationId xmlns:a16="http://schemas.microsoft.com/office/drawing/2014/main" id="{057B70A1-30AB-428B-B5AF-8E27DBEA34BF}"/>
                  </a:ext>
                </a:extLst>
              </p:cNvPr>
              <p:cNvCxnSpPr/>
              <p:nvPr/>
            </p:nvCxnSpPr>
            <p:spPr>
              <a:xfrm>
                <a:off x="5580183" y="8944708"/>
                <a:ext cx="4683576" cy="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8">
                <a:extLst>
                  <a:ext uri="{FF2B5EF4-FFF2-40B4-BE49-F238E27FC236}">
                    <a16:creationId xmlns:a16="http://schemas.microsoft.com/office/drawing/2014/main" id="{3FC2FE12-8733-41E8-9597-DDBBCB9C3622}"/>
                  </a:ext>
                </a:extLst>
              </p:cNvPr>
              <p:cNvCxnSpPr/>
              <p:nvPr/>
            </p:nvCxnSpPr>
            <p:spPr>
              <a:xfrm flipV="1">
                <a:off x="10263759" y="7716127"/>
                <a:ext cx="0" cy="1252027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9">
                <a:extLst>
                  <a:ext uri="{FF2B5EF4-FFF2-40B4-BE49-F238E27FC236}">
                    <a16:creationId xmlns:a16="http://schemas.microsoft.com/office/drawing/2014/main" id="{6E52D946-B6B7-4E4B-8D66-394D4447F36B}"/>
                  </a:ext>
                </a:extLst>
              </p:cNvPr>
              <p:cNvCxnSpPr/>
              <p:nvPr/>
            </p:nvCxnSpPr>
            <p:spPr>
              <a:xfrm>
                <a:off x="5580183" y="4548554"/>
                <a:ext cx="4683576" cy="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0">
                <a:extLst>
                  <a:ext uri="{FF2B5EF4-FFF2-40B4-BE49-F238E27FC236}">
                    <a16:creationId xmlns:a16="http://schemas.microsoft.com/office/drawing/2014/main" id="{53937BBA-9B3B-4803-A3D4-B0B6CB883FA9}"/>
                  </a:ext>
                </a:extLst>
              </p:cNvPr>
              <p:cNvCxnSpPr/>
              <p:nvPr/>
            </p:nvCxnSpPr>
            <p:spPr>
              <a:xfrm flipV="1">
                <a:off x="5603629" y="4525108"/>
                <a:ext cx="0" cy="441960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11">
                <a:extLst>
                  <a:ext uri="{FF2B5EF4-FFF2-40B4-BE49-F238E27FC236}">
                    <a16:creationId xmlns:a16="http://schemas.microsoft.com/office/drawing/2014/main" id="{7B7450DF-0810-455D-AE2D-C0867CCD062C}"/>
                  </a:ext>
                </a:extLst>
              </p:cNvPr>
              <p:cNvCxnSpPr/>
              <p:nvPr/>
            </p:nvCxnSpPr>
            <p:spPr>
              <a:xfrm flipV="1">
                <a:off x="10263759" y="4525108"/>
                <a:ext cx="0" cy="1252027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6435FAC-D3D8-4C0D-A7BA-E9697A23ED8B}"/>
                </a:ext>
              </a:extLst>
            </p:cNvPr>
            <p:cNvSpPr txBox="1"/>
            <p:nvPr/>
          </p:nvSpPr>
          <p:spPr>
            <a:xfrm>
              <a:off x="4157059" y="2670141"/>
              <a:ext cx="2446621" cy="561089"/>
            </a:xfrm>
            <a:prstGeom prst="rect">
              <a:avLst/>
            </a:prstGeom>
            <a:noFill/>
          </p:spPr>
          <p:txBody>
            <a:bodyPr wrap="none" lIns="35922" tIns="17961" rIns="35922" bIns="17961" rtlCol="0">
              <a:spAutoFit/>
            </a:bodyPr>
            <a:lstStyle/>
            <a:p>
              <a:r>
                <a:rPr lang="ru-RU" sz="3525" b="1" dirty="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ВНИМАНИЕ!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1528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D2BB1AC-B5A9-46A0-907D-63BBF0BCED24}"/>
              </a:ext>
            </a:extLst>
          </p:cNvPr>
          <p:cNvSpPr/>
          <p:nvPr/>
        </p:nvSpPr>
        <p:spPr>
          <a:xfrm>
            <a:off x="4572000" y="625252"/>
            <a:ext cx="4581992" cy="5089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261392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3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6913" y="89821"/>
            <a:ext cx="657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Роль и значение инноваций в образовании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45FC750-EBA3-4A13-9971-15063C1D7411}"/>
              </a:ext>
            </a:extLst>
          </p:cNvPr>
          <p:cNvGrpSpPr/>
          <p:nvPr/>
        </p:nvGrpSpPr>
        <p:grpSpPr>
          <a:xfrm>
            <a:off x="1904464" y="736849"/>
            <a:ext cx="6411952" cy="369332"/>
            <a:chOff x="0" y="3370220"/>
            <a:chExt cx="3620824" cy="369332"/>
          </a:xfrm>
        </p:grpSpPr>
        <p:sp>
          <p:nvSpPr>
            <p:cNvPr id="46" name="Параллелограмм 45">
              <a:extLst>
                <a:ext uri="{FF2B5EF4-FFF2-40B4-BE49-F238E27FC236}">
                  <a16:creationId xmlns:a16="http://schemas.microsoft.com/office/drawing/2014/main" id="{118D406D-AED4-413B-B7AA-68218ED57D58}"/>
                </a:ext>
              </a:extLst>
            </p:cNvPr>
            <p:cNvSpPr/>
            <p:nvPr/>
          </p:nvSpPr>
          <p:spPr>
            <a:xfrm>
              <a:off x="0" y="3370220"/>
              <a:ext cx="3284999" cy="369332"/>
            </a:xfrm>
            <a:prstGeom prst="parallelogram">
              <a:avLst>
                <a:gd name="adj" fmla="val 21278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6915776-D991-4066-87F8-87F3E9B46E01}"/>
                </a:ext>
              </a:extLst>
            </p:cNvPr>
            <p:cNvSpPr txBox="1"/>
            <p:nvPr/>
          </p:nvSpPr>
          <p:spPr>
            <a:xfrm>
              <a:off x="335826" y="3370220"/>
              <a:ext cx="32849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Компетенции 21 века: опыт зарубежных стран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36CF946-0BA9-4F67-B455-713C1CB6DC88}"/>
              </a:ext>
            </a:extLst>
          </p:cNvPr>
          <p:cNvSpPr txBox="1"/>
          <p:nvPr/>
        </p:nvSpPr>
        <p:spPr>
          <a:xfrm>
            <a:off x="1619672" y="1335161"/>
            <a:ext cx="116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КАНАДА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FA3BB5-5593-47F8-98CE-3BB96D3B91EC}"/>
              </a:ext>
            </a:extLst>
          </p:cNvPr>
          <p:cNvSpPr txBox="1"/>
          <p:nvPr/>
        </p:nvSpPr>
        <p:spPr>
          <a:xfrm>
            <a:off x="6099214" y="1291544"/>
            <a:ext cx="152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ФИНЛЯНДИЯ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C1DFCAC-9FF6-4990-8111-20367873FF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09" y="1275273"/>
            <a:ext cx="784663" cy="48910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67F9D69-C88D-46DA-8116-781B59F6D3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21" y="1217778"/>
            <a:ext cx="784663" cy="54664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A9B4A1E-DE4A-44F6-9785-FC112140963A}"/>
              </a:ext>
            </a:extLst>
          </p:cNvPr>
          <p:cNvSpPr txBox="1"/>
          <p:nvPr/>
        </p:nvSpPr>
        <p:spPr>
          <a:xfrm>
            <a:off x="201328" y="1933473"/>
            <a:ext cx="397093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2014 год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─</a:t>
            </a:r>
            <a:r>
              <a:rPr lang="ru-RU" sz="1600" dirty="0"/>
              <a:t> принят новый подход к определению и измерению </a:t>
            </a:r>
            <a:r>
              <a:rPr lang="ru-RU" sz="1600" b="1" dirty="0"/>
              <a:t>универсальных компетенций </a:t>
            </a:r>
            <a:r>
              <a:rPr lang="ru-RU" sz="1600" dirty="0"/>
              <a:t>XXI века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Выбор компетенций, влияющих на образовательные успехи индивида, его взаимоотношения с другими людьми, возможности занятости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Переход от акцента на запоминании фактов к способности применять полученные знания для решения практических задач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В основу учебного процесса положен принцип </a:t>
            </a:r>
            <a:r>
              <a:rPr lang="ru-RU" sz="1600" b="1" dirty="0"/>
              <a:t>обучения через исследование</a:t>
            </a:r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91F8394D-1C97-4851-952B-84D08D74FDE1}"/>
              </a:ext>
            </a:extLst>
          </p:cNvPr>
          <p:cNvGrpSpPr/>
          <p:nvPr/>
        </p:nvGrpSpPr>
        <p:grpSpPr>
          <a:xfrm>
            <a:off x="4169609" y="2006339"/>
            <a:ext cx="804405" cy="2837090"/>
            <a:chOff x="4169609" y="2006339"/>
            <a:chExt cx="804405" cy="2837090"/>
          </a:xfrm>
        </p:grpSpPr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id="{D5A2E963-1C45-41FE-8065-C863A98612FC}"/>
                </a:ext>
              </a:extLst>
            </p:cNvPr>
            <p:cNvSpPr/>
            <p:nvPr/>
          </p:nvSpPr>
          <p:spPr>
            <a:xfrm rot="5400000">
              <a:off x="4503910" y="1674686"/>
              <a:ext cx="131081" cy="794387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3" name="Прямоугольник 72">
              <a:extLst>
                <a:ext uri="{FF2B5EF4-FFF2-40B4-BE49-F238E27FC236}">
                  <a16:creationId xmlns:a16="http://schemas.microsoft.com/office/drawing/2014/main" id="{58EDECE3-8710-4820-95FD-B0913A582C31}"/>
                </a:ext>
              </a:extLst>
            </p:cNvPr>
            <p:cNvSpPr/>
            <p:nvPr/>
          </p:nvSpPr>
          <p:spPr>
            <a:xfrm rot="5400000">
              <a:off x="4509109" y="2439627"/>
              <a:ext cx="131081" cy="794185"/>
            </a:xfrm>
            <a:prstGeom prst="rect">
              <a:avLst/>
            </a:prstGeom>
            <a:solidFill>
              <a:srgbClr val="79E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51F21F38-3DAB-4505-88BF-39B2F503A3C5}"/>
                </a:ext>
              </a:extLst>
            </p:cNvPr>
            <p:cNvSpPr/>
            <p:nvPr/>
          </p:nvSpPr>
          <p:spPr>
            <a:xfrm rot="5400000">
              <a:off x="4501161" y="3412009"/>
              <a:ext cx="131081" cy="794185"/>
            </a:xfrm>
            <a:prstGeom prst="rect">
              <a:avLst/>
            </a:prstGeom>
            <a:solidFill>
              <a:srgbClr val="8AF3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id="{0228B614-27F0-4915-A23E-3531B2F3BC6A}"/>
                </a:ext>
              </a:extLst>
            </p:cNvPr>
            <p:cNvSpPr/>
            <p:nvPr/>
          </p:nvSpPr>
          <p:spPr>
            <a:xfrm rot="5400000">
              <a:off x="4511381" y="4380796"/>
              <a:ext cx="131081" cy="7941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1B316591-378F-4E6F-AE26-19E9307A8940}"/>
              </a:ext>
            </a:extLst>
          </p:cNvPr>
          <p:cNvSpPr/>
          <p:nvPr/>
        </p:nvSpPr>
        <p:spPr>
          <a:xfrm>
            <a:off x="4535617" y="1244149"/>
            <a:ext cx="67665" cy="489107"/>
          </a:xfrm>
          <a:prstGeom prst="rect">
            <a:avLst/>
          </a:prstGeom>
          <a:solidFill>
            <a:srgbClr val="E81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D9E26F-48BD-4F62-90A6-0A74ED140BC3}"/>
              </a:ext>
            </a:extLst>
          </p:cNvPr>
          <p:cNvSpPr txBox="1"/>
          <p:nvPr/>
        </p:nvSpPr>
        <p:spPr>
          <a:xfrm>
            <a:off x="5035909" y="1897796"/>
            <a:ext cx="41773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2014 год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─ принятие</a:t>
            </a:r>
            <a:r>
              <a:rPr lang="ru-RU" sz="1600" dirty="0"/>
              <a:t> новой обязательной программы общего среднего (базового) образования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Акцент на </a:t>
            </a:r>
            <a:r>
              <a:rPr lang="ru-RU" sz="1600" b="1" dirty="0"/>
              <a:t>межпредметных</a:t>
            </a:r>
            <a:r>
              <a:rPr lang="ru-RU" sz="1600" dirty="0"/>
              <a:t> проектных видах деятельности и развитие универсальных компетенций, интегрированное во все предметы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Особое внимание  компетенции «</a:t>
            </a:r>
            <a:r>
              <a:rPr lang="ru-RU" sz="1600" b="1" dirty="0"/>
              <a:t>умение учиться</a:t>
            </a:r>
            <a:r>
              <a:rPr lang="ru-RU" sz="1600" dirty="0"/>
              <a:t>» (</a:t>
            </a:r>
            <a:r>
              <a:rPr lang="ru-RU" sz="1600" dirty="0" err="1"/>
              <a:t>learning</a:t>
            </a:r>
            <a:r>
              <a:rPr lang="ru-RU" sz="1600" dirty="0"/>
              <a:t> </a:t>
            </a:r>
            <a:r>
              <a:rPr lang="ru-RU" sz="1600" dirty="0" err="1"/>
              <a:t>to</a:t>
            </a:r>
            <a:r>
              <a:rPr lang="ru-RU" sz="1600" dirty="0"/>
              <a:t> </a:t>
            </a:r>
            <a:r>
              <a:rPr lang="ru-RU" sz="1600" dirty="0" err="1"/>
              <a:t>learn</a:t>
            </a:r>
            <a:r>
              <a:rPr lang="ru-RU" sz="1600" dirty="0"/>
              <a:t>), которая относится к образованию в целом и не сводится какому-то одному направлению </a:t>
            </a:r>
          </a:p>
        </p:txBody>
      </p:sp>
    </p:spTree>
    <p:extLst>
      <p:ext uri="{BB962C8B-B14F-4D97-AF65-F5344CB8AC3E}">
        <p14:creationId xmlns:p14="http://schemas.microsoft.com/office/powerpoint/2010/main" val="407773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261392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4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6913" y="89821"/>
            <a:ext cx="657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Роль и значение инноваций в образовании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45FC750-EBA3-4A13-9971-15063C1D7411}"/>
              </a:ext>
            </a:extLst>
          </p:cNvPr>
          <p:cNvGrpSpPr/>
          <p:nvPr/>
        </p:nvGrpSpPr>
        <p:grpSpPr>
          <a:xfrm>
            <a:off x="1704162" y="771972"/>
            <a:ext cx="3315608" cy="369332"/>
            <a:chOff x="0" y="3370220"/>
            <a:chExt cx="3284999" cy="369332"/>
          </a:xfrm>
        </p:grpSpPr>
        <p:sp>
          <p:nvSpPr>
            <p:cNvPr id="46" name="Параллелограмм 45">
              <a:extLst>
                <a:ext uri="{FF2B5EF4-FFF2-40B4-BE49-F238E27FC236}">
                  <a16:creationId xmlns:a16="http://schemas.microsoft.com/office/drawing/2014/main" id="{118D406D-AED4-413B-B7AA-68218ED57D58}"/>
                </a:ext>
              </a:extLst>
            </p:cNvPr>
            <p:cNvSpPr/>
            <p:nvPr/>
          </p:nvSpPr>
          <p:spPr>
            <a:xfrm>
              <a:off x="0" y="3370220"/>
              <a:ext cx="3284999" cy="369332"/>
            </a:xfrm>
            <a:prstGeom prst="parallelogram">
              <a:avLst>
                <a:gd name="adj" fmla="val 21278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6915776-D991-4066-87F8-87F3E9B46E01}"/>
                </a:ext>
              </a:extLst>
            </p:cNvPr>
            <p:cNvSpPr txBox="1"/>
            <p:nvPr/>
          </p:nvSpPr>
          <p:spPr>
            <a:xfrm>
              <a:off x="335826" y="3370220"/>
              <a:ext cx="2690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Компетенции 21 века</a:t>
              </a: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7590E2-9866-49C3-98FF-70902B3F80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923" y="620116"/>
            <a:ext cx="629931" cy="6299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84D0B3-E60F-4E5A-B8F3-446AE9191D88}"/>
              </a:ext>
            </a:extLst>
          </p:cNvPr>
          <p:cNvSpPr txBox="1"/>
          <p:nvPr/>
        </p:nvSpPr>
        <p:spPr>
          <a:xfrm>
            <a:off x="5501447" y="75041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РОССИЯ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5A87ED-A2BB-4E89-9F83-3FED4F4017F7}"/>
              </a:ext>
            </a:extLst>
          </p:cNvPr>
          <p:cNvSpPr txBox="1"/>
          <p:nvPr/>
        </p:nvSpPr>
        <p:spPr>
          <a:xfrm>
            <a:off x="179512" y="1178145"/>
            <a:ext cx="806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Новая редакция Стратегии инновационного развития Российской Федерации до 2020 года определила </a:t>
            </a:r>
            <a:r>
              <a:rPr lang="ru-RU" sz="1600" b="1" dirty="0"/>
              <a:t>компоненты «инновационного человека»</a:t>
            </a:r>
            <a:r>
              <a:rPr lang="ru-RU" sz="1600" dirty="0"/>
              <a:t>: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6B8936E8-909B-48CB-B89E-354701B20BF9}"/>
              </a:ext>
            </a:extLst>
          </p:cNvPr>
          <p:cNvCxnSpPr>
            <a:cxnSpLocks/>
          </p:cNvCxnSpPr>
          <p:nvPr/>
        </p:nvCxnSpPr>
        <p:spPr>
          <a:xfrm>
            <a:off x="434493" y="1762920"/>
            <a:ext cx="71287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C699A4C-908F-40F5-AB6A-37C2D14A7D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57034"/>
            <a:ext cx="1197361" cy="358759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75D4043-39FD-4CD0-9668-51B6B727ED18}"/>
              </a:ext>
            </a:extLst>
          </p:cNvPr>
          <p:cNvSpPr txBox="1"/>
          <p:nvPr/>
        </p:nvSpPr>
        <p:spPr>
          <a:xfrm>
            <a:off x="3779912" y="1906972"/>
            <a:ext cx="612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Готовность и способность к непрерывному образованию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DF09CF-08DD-4B24-8C4D-4116B968687B}"/>
              </a:ext>
            </a:extLst>
          </p:cNvPr>
          <p:cNvSpPr txBox="1"/>
          <p:nvPr/>
        </p:nvSpPr>
        <p:spPr>
          <a:xfrm>
            <a:off x="3779912" y="2339807"/>
            <a:ext cx="2294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Критическое мышление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E03929-BA8A-457F-A7CD-6C8A8748A33A}"/>
              </a:ext>
            </a:extLst>
          </p:cNvPr>
          <p:cNvSpPr txBox="1"/>
          <p:nvPr/>
        </p:nvSpPr>
        <p:spPr>
          <a:xfrm>
            <a:off x="3779912" y="2776243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Профессиональная мобильность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67AD96-094A-44C4-A160-3BE1C3F7B3BC}"/>
              </a:ext>
            </a:extLst>
          </p:cNvPr>
          <p:cNvSpPr txBox="1"/>
          <p:nvPr/>
        </p:nvSpPr>
        <p:spPr>
          <a:xfrm>
            <a:off x="3779912" y="3238755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Креативность и предприимчивость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BFED329-BED8-431A-81A2-0C11C8508B18}"/>
              </a:ext>
            </a:extLst>
          </p:cNvPr>
          <p:cNvSpPr txBox="1"/>
          <p:nvPr/>
        </p:nvSpPr>
        <p:spPr>
          <a:xfrm>
            <a:off x="3780618" y="3696139"/>
            <a:ext cx="2293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Конкурентоспособность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76BE71-A21C-4734-91A8-98E25EB98651}"/>
              </a:ext>
            </a:extLst>
          </p:cNvPr>
          <p:cNvSpPr txBox="1"/>
          <p:nvPr/>
        </p:nvSpPr>
        <p:spPr>
          <a:xfrm>
            <a:off x="3779912" y="4108026"/>
            <a:ext cx="5426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Сочетание индивидуальных и командных способностей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99928C4-3DF4-4DBA-BB65-525B4122FDD8}"/>
              </a:ext>
            </a:extLst>
          </p:cNvPr>
          <p:cNvSpPr txBox="1"/>
          <p:nvPr/>
        </p:nvSpPr>
        <p:spPr>
          <a:xfrm>
            <a:off x="3779912" y="4536855"/>
            <a:ext cx="35702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Владение иностранными языками как </a:t>
            </a:r>
          </a:p>
          <a:p>
            <a:r>
              <a:rPr lang="ru-RU" sz="1600" dirty="0"/>
              <a:t>коммуникационными инструментами</a:t>
            </a:r>
          </a:p>
        </p:txBody>
      </p:sp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3B55509C-E759-4C9C-A014-08E83B5FEF1A}"/>
              </a:ext>
            </a:extLst>
          </p:cNvPr>
          <p:cNvSpPr/>
          <p:nvPr/>
        </p:nvSpPr>
        <p:spPr>
          <a:xfrm>
            <a:off x="3322720" y="1912266"/>
            <a:ext cx="360000" cy="360000"/>
          </a:xfrm>
          <a:prstGeom prst="flowChartConnector">
            <a:avLst/>
          </a:prstGeom>
          <a:solidFill>
            <a:srgbClr val="048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" dirty="0"/>
          </a:p>
        </p:txBody>
      </p:sp>
      <p:sp>
        <p:nvSpPr>
          <p:cNvPr id="47" name="Блок-схема: узел 46">
            <a:extLst>
              <a:ext uri="{FF2B5EF4-FFF2-40B4-BE49-F238E27FC236}">
                <a16:creationId xmlns:a16="http://schemas.microsoft.com/office/drawing/2014/main" id="{74BD46C5-AC0C-43E7-AC0E-84617EE95D77}"/>
              </a:ext>
            </a:extLst>
          </p:cNvPr>
          <p:cNvSpPr/>
          <p:nvPr/>
        </p:nvSpPr>
        <p:spPr>
          <a:xfrm>
            <a:off x="3322720" y="2339807"/>
            <a:ext cx="360000" cy="360000"/>
          </a:xfrm>
          <a:prstGeom prst="flowChartConnec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Блок-схема: узел 47">
            <a:extLst>
              <a:ext uri="{FF2B5EF4-FFF2-40B4-BE49-F238E27FC236}">
                <a16:creationId xmlns:a16="http://schemas.microsoft.com/office/drawing/2014/main" id="{A20E920A-8D4E-4E0D-88BC-312563EF1D01}"/>
              </a:ext>
            </a:extLst>
          </p:cNvPr>
          <p:cNvSpPr/>
          <p:nvPr/>
        </p:nvSpPr>
        <p:spPr>
          <a:xfrm>
            <a:off x="3322076" y="2789452"/>
            <a:ext cx="360000" cy="3600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Блок-схема: узел 48">
            <a:extLst>
              <a:ext uri="{FF2B5EF4-FFF2-40B4-BE49-F238E27FC236}">
                <a16:creationId xmlns:a16="http://schemas.microsoft.com/office/drawing/2014/main" id="{BBCFA158-8773-40AD-8E34-FF5B8163C9AE}"/>
              </a:ext>
            </a:extLst>
          </p:cNvPr>
          <p:cNvSpPr/>
          <p:nvPr/>
        </p:nvSpPr>
        <p:spPr>
          <a:xfrm>
            <a:off x="3322076" y="3216967"/>
            <a:ext cx="360000" cy="3600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Блок-схема: узел 49">
            <a:extLst>
              <a:ext uri="{FF2B5EF4-FFF2-40B4-BE49-F238E27FC236}">
                <a16:creationId xmlns:a16="http://schemas.microsoft.com/office/drawing/2014/main" id="{52E8DB59-82F3-4B1C-8124-F491E6012331}"/>
              </a:ext>
            </a:extLst>
          </p:cNvPr>
          <p:cNvSpPr/>
          <p:nvPr/>
        </p:nvSpPr>
        <p:spPr>
          <a:xfrm>
            <a:off x="3322720" y="3666612"/>
            <a:ext cx="360000" cy="360000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Блок-схема: узел 50">
            <a:extLst>
              <a:ext uri="{FF2B5EF4-FFF2-40B4-BE49-F238E27FC236}">
                <a16:creationId xmlns:a16="http://schemas.microsoft.com/office/drawing/2014/main" id="{1B54D8EC-CF9E-4157-B864-6FFABE4D5A45}"/>
              </a:ext>
            </a:extLst>
          </p:cNvPr>
          <p:cNvSpPr/>
          <p:nvPr/>
        </p:nvSpPr>
        <p:spPr>
          <a:xfrm>
            <a:off x="3322720" y="4099950"/>
            <a:ext cx="360000" cy="360000"/>
          </a:xfrm>
          <a:prstGeom prst="flowChartConnector">
            <a:avLst/>
          </a:prstGeom>
          <a:solidFill>
            <a:srgbClr val="DE2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Блок-схема: узел 51">
            <a:extLst>
              <a:ext uri="{FF2B5EF4-FFF2-40B4-BE49-F238E27FC236}">
                <a16:creationId xmlns:a16="http://schemas.microsoft.com/office/drawing/2014/main" id="{68C789A0-1BEA-435A-B4AB-82B1ED69B50C}"/>
              </a:ext>
            </a:extLst>
          </p:cNvPr>
          <p:cNvSpPr/>
          <p:nvPr/>
        </p:nvSpPr>
        <p:spPr>
          <a:xfrm>
            <a:off x="3322720" y="4550262"/>
            <a:ext cx="360000" cy="360000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2B25E0-83B3-4A8B-B8A3-C0611C1FDA42}"/>
              </a:ext>
            </a:extLst>
          </p:cNvPr>
          <p:cNvSpPr txBox="1"/>
          <p:nvPr/>
        </p:nvSpPr>
        <p:spPr>
          <a:xfrm>
            <a:off x="3305548" y="190697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FABE5C3-58A1-4932-83C8-47864F76C600}"/>
              </a:ext>
            </a:extLst>
          </p:cNvPr>
          <p:cNvSpPr txBox="1"/>
          <p:nvPr/>
        </p:nvSpPr>
        <p:spPr>
          <a:xfrm>
            <a:off x="3322076" y="2336097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E9543AD-9340-42E9-9EEF-C139048BB984}"/>
              </a:ext>
            </a:extLst>
          </p:cNvPr>
          <p:cNvSpPr txBox="1"/>
          <p:nvPr/>
        </p:nvSpPr>
        <p:spPr>
          <a:xfrm>
            <a:off x="3322076" y="278679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B8F847F-54B4-4DC0-9590-B3DE6D121524}"/>
              </a:ext>
            </a:extLst>
          </p:cNvPr>
          <p:cNvSpPr txBox="1"/>
          <p:nvPr/>
        </p:nvSpPr>
        <p:spPr>
          <a:xfrm>
            <a:off x="3305548" y="322692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19F28B1-84F8-4846-BBE6-106EA19F1AA5}"/>
              </a:ext>
            </a:extLst>
          </p:cNvPr>
          <p:cNvSpPr txBox="1"/>
          <p:nvPr/>
        </p:nvSpPr>
        <p:spPr>
          <a:xfrm>
            <a:off x="3307990" y="366608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108EE65-3618-463A-94BB-D12261484B6B}"/>
              </a:ext>
            </a:extLst>
          </p:cNvPr>
          <p:cNvSpPr txBox="1"/>
          <p:nvPr/>
        </p:nvSpPr>
        <p:spPr>
          <a:xfrm>
            <a:off x="3305548" y="4099855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26B9550-D50B-4BCF-96AC-3B8DC6BED411}"/>
              </a:ext>
            </a:extLst>
          </p:cNvPr>
          <p:cNvSpPr txBox="1"/>
          <p:nvPr/>
        </p:nvSpPr>
        <p:spPr>
          <a:xfrm>
            <a:off x="3305548" y="4560985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07</a:t>
            </a: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6BF1D4AD-9817-41AE-9496-A0BB95223D85}"/>
              </a:ext>
            </a:extLst>
          </p:cNvPr>
          <p:cNvCxnSpPr>
            <a:cxnSpLocks/>
          </p:cNvCxnSpPr>
          <p:nvPr/>
        </p:nvCxnSpPr>
        <p:spPr>
          <a:xfrm flipV="1">
            <a:off x="1754085" y="2245526"/>
            <a:ext cx="1454271" cy="611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1BCC29E4-0AFC-4530-8766-DB85C68BFB6C}"/>
              </a:ext>
            </a:extLst>
          </p:cNvPr>
          <p:cNvCxnSpPr>
            <a:cxnSpLocks/>
          </p:cNvCxnSpPr>
          <p:nvPr/>
        </p:nvCxnSpPr>
        <p:spPr>
          <a:xfrm>
            <a:off x="1778575" y="3674061"/>
            <a:ext cx="1445665" cy="886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02FF144E-0CD0-4C16-B461-E9F1D3E00480}"/>
              </a:ext>
            </a:extLst>
          </p:cNvPr>
          <p:cNvCxnSpPr>
            <a:cxnSpLocks/>
          </p:cNvCxnSpPr>
          <p:nvPr/>
        </p:nvCxnSpPr>
        <p:spPr>
          <a:xfrm flipV="1">
            <a:off x="1834105" y="2579481"/>
            <a:ext cx="1374251" cy="472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E51CE7FC-E91B-47A2-874D-73F6D0159376}"/>
              </a:ext>
            </a:extLst>
          </p:cNvPr>
          <p:cNvCxnSpPr>
            <a:cxnSpLocks/>
          </p:cNvCxnSpPr>
          <p:nvPr/>
        </p:nvCxnSpPr>
        <p:spPr>
          <a:xfrm flipV="1">
            <a:off x="1879816" y="2969452"/>
            <a:ext cx="1300544" cy="222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9C6C53E0-39DB-490A-887D-2D31D2ACC866}"/>
              </a:ext>
            </a:extLst>
          </p:cNvPr>
          <p:cNvCxnSpPr>
            <a:cxnSpLocks/>
          </p:cNvCxnSpPr>
          <p:nvPr/>
        </p:nvCxnSpPr>
        <p:spPr>
          <a:xfrm>
            <a:off x="1878629" y="3340105"/>
            <a:ext cx="1271010" cy="18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248A2E13-F1E9-41C7-8B74-5941A84F95F9}"/>
              </a:ext>
            </a:extLst>
          </p:cNvPr>
          <p:cNvCxnSpPr>
            <a:cxnSpLocks/>
          </p:cNvCxnSpPr>
          <p:nvPr/>
        </p:nvCxnSpPr>
        <p:spPr>
          <a:xfrm>
            <a:off x="1878629" y="3479115"/>
            <a:ext cx="1329021" cy="271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2A8F4932-A066-4065-B8CD-E3CD2D3BDE57}"/>
              </a:ext>
            </a:extLst>
          </p:cNvPr>
          <p:cNvCxnSpPr>
            <a:cxnSpLocks/>
          </p:cNvCxnSpPr>
          <p:nvPr/>
        </p:nvCxnSpPr>
        <p:spPr>
          <a:xfrm>
            <a:off x="1878629" y="3576967"/>
            <a:ext cx="1271010" cy="531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440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ED76CCD6-8899-4934-A7AE-60A59B4DE3A2}"/>
              </a:ext>
            </a:extLst>
          </p:cNvPr>
          <p:cNvSpPr/>
          <p:nvPr/>
        </p:nvSpPr>
        <p:spPr>
          <a:xfrm>
            <a:off x="5307763" y="4381015"/>
            <a:ext cx="3836235" cy="10772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9F532545-3FE2-4B3F-B4CF-A2BEDAFD8CD8}"/>
              </a:ext>
            </a:extLst>
          </p:cNvPr>
          <p:cNvSpPr/>
          <p:nvPr/>
        </p:nvSpPr>
        <p:spPr>
          <a:xfrm>
            <a:off x="5307764" y="2197655"/>
            <a:ext cx="3836234" cy="8309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 descr="Изображение выглядит как стена, внутрен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4D8B6BFB-165E-43F5-BB43-6CF69B8697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8" t="24895" r="15520" b="17117"/>
          <a:stretch/>
        </p:blipFill>
        <p:spPr>
          <a:xfrm>
            <a:off x="676973" y="1355995"/>
            <a:ext cx="3540779" cy="1944216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261392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5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77053"/>
            <a:ext cx="740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Сущность, функции и свойства инноваций в образовании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26B9550-D50B-4BCF-96AC-3B8DC6BED411}"/>
              </a:ext>
            </a:extLst>
          </p:cNvPr>
          <p:cNvSpPr txBox="1"/>
          <p:nvPr/>
        </p:nvSpPr>
        <p:spPr>
          <a:xfrm>
            <a:off x="3305548" y="456098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7</a:t>
            </a:r>
          </a:p>
        </p:txBody>
      </p: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AE0A1D37-2346-4C0E-9960-D33D2195820B}"/>
              </a:ext>
            </a:extLst>
          </p:cNvPr>
          <p:cNvGrpSpPr/>
          <p:nvPr/>
        </p:nvGrpSpPr>
        <p:grpSpPr>
          <a:xfrm>
            <a:off x="165425" y="3639545"/>
            <a:ext cx="648072" cy="300920"/>
            <a:chOff x="760728" y="5398420"/>
            <a:chExt cx="1404873" cy="812042"/>
          </a:xfrm>
        </p:grpSpPr>
        <p:sp>
          <p:nvSpPr>
            <p:cNvPr id="60" name="Равнобедренный треугольник 59">
              <a:extLst>
                <a:ext uri="{FF2B5EF4-FFF2-40B4-BE49-F238E27FC236}">
                  <a16:creationId xmlns:a16="http://schemas.microsoft.com/office/drawing/2014/main" id="{A33F390A-127F-4431-B32E-811BA788A7AF}"/>
                </a:ext>
              </a:extLst>
            </p:cNvPr>
            <p:cNvSpPr/>
            <p:nvPr/>
          </p:nvSpPr>
          <p:spPr>
            <a:xfrm rot="5400000">
              <a:off x="659507" y="5499641"/>
              <a:ext cx="812042" cy="6096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id="{E0B34444-C3FE-4E9A-A19C-4D641D5064E1}"/>
                </a:ext>
              </a:extLst>
            </p:cNvPr>
            <p:cNvGrpSpPr/>
            <p:nvPr/>
          </p:nvGrpSpPr>
          <p:grpSpPr>
            <a:xfrm>
              <a:off x="1455419" y="5714441"/>
              <a:ext cx="710182" cy="184428"/>
              <a:chOff x="1455419" y="5714441"/>
              <a:chExt cx="710182" cy="184428"/>
            </a:xfrm>
          </p:grpSpPr>
          <p:sp>
            <p:nvSpPr>
              <p:cNvPr id="63" name="Блок-схема: узел 62">
                <a:extLst>
                  <a:ext uri="{FF2B5EF4-FFF2-40B4-BE49-F238E27FC236}">
                    <a16:creationId xmlns:a16="http://schemas.microsoft.com/office/drawing/2014/main" id="{CD6C90C4-7485-4AAD-B62E-42BD62E854ED}"/>
                  </a:ext>
                </a:extLst>
              </p:cNvPr>
              <p:cNvSpPr/>
              <p:nvPr/>
            </p:nvSpPr>
            <p:spPr>
              <a:xfrm>
                <a:off x="1455419" y="5714441"/>
                <a:ext cx="180000" cy="180000"/>
              </a:xfrm>
              <a:prstGeom prst="flowChartConnector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Блок-схема: узел 63">
                <a:extLst>
                  <a:ext uri="{FF2B5EF4-FFF2-40B4-BE49-F238E27FC236}">
                    <a16:creationId xmlns:a16="http://schemas.microsoft.com/office/drawing/2014/main" id="{79CEFA23-723C-49D1-8561-5BC8A38DB0EC}"/>
                  </a:ext>
                </a:extLst>
              </p:cNvPr>
              <p:cNvSpPr/>
              <p:nvPr/>
            </p:nvSpPr>
            <p:spPr>
              <a:xfrm>
                <a:off x="1720510" y="5714441"/>
                <a:ext cx="180000" cy="180000"/>
              </a:xfrm>
              <a:prstGeom prst="flowChartConnector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Блок-схема: узел 64">
                <a:extLst>
                  <a:ext uri="{FF2B5EF4-FFF2-40B4-BE49-F238E27FC236}">
                    <a16:creationId xmlns:a16="http://schemas.microsoft.com/office/drawing/2014/main" id="{19EF99B5-46AE-4DB9-B41C-52B7A293857D}"/>
                  </a:ext>
                </a:extLst>
              </p:cNvPr>
              <p:cNvSpPr/>
              <p:nvPr/>
            </p:nvSpPr>
            <p:spPr>
              <a:xfrm>
                <a:off x="1985601" y="5718869"/>
                <a:ext cx="180000" cy="180000"/>
              </a:xfrm>
              <a:prstGeom prst="flowChartConnector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8D70820E-2ECB-40B9-95DB-768F347BB303}"/>
              </a:ext>
            </a:extLst>
          </p:cNvPr>
          <p:cNvSpPr/>
          <p:nvPr/>
        </p:nvSpPr>
        <p:spPr>
          <a:xfrm>
            <a:off x="831293" y="1327374"/>
            <a:ext cx="2904113" cy="194421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18200EF3-78F4-4906-BF59-383BA021FF44}"/>
              </a:ext>
            </a:extLst>
          </p:cNvPr>
          <p:cNvGrpSpPr/>
          <p:nvPr/>
        </p:nvGrpSpPr>
        <p:grpSpPr>
          <a:xfrm>
            <a:off x="165425" y="4170064"/>
            <a:ext cx="648072" cy="300920"/>
            <a:chOff x="760728" y="5398420"/>
            <a:chExt cx="1404873" cy="812042"/>
          </a:xfrm>
        </p:grpSpPr>
        <p:sp>
          <p:nvSpPr>
            <p:cNvPr id="67" name="Равнобедренный треугольник 66">
              <a:extLst>
                <a:ext uri="{FF2B5EF4-FFF2-40B4-BE49-F238E27FC236}">
                  <a16:creationId xmlns:a16="http://schemas.microsoft.com/office/drawing/2014/main" id="{835DFF13-90FB-4596-82AA-6F2D24457CED}"/>
                </a:ext>
              </a:extLst>
            </p:cNvPr>
            <p:cNvSpPr/>
            <p:nvPr/>
          </p:nvSpPr>
          <p:spPr>
            <a:xfrm rot="5400000">
              <a:off x="659507" y="5499641"/>
              <a:ext cx="812042" cy="6096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id="{63E6F4BE-B920-4616-94D2-CC1565B50416}"/>
                </a:ext>
              </a:extLst>
            </p:cNvPr>
            <p:cNvGrpSpPr/>
            <p:nvPr/>
          </p:nvGrpSpPr>
          <p:grpSpPr>
            <a:xfrm>
              <a:off x="1455419" y="5714441"/>
              <a:ext cx="710182" cy="184428"/>
              <a:chOff x="1455419" y="5714441"/>
              <a:chExt cx="710182" cy="184428"/>
            </a:xfrm>
          </p:grpSpPr>
          <p:sp>
            <p:nvSpPr>
              <p:cNvPr id="70" name="Блок-схема: узел 69">
                <a:extLst>
                  <a:ext uri="{FF2B5EF4-FFF2-40B4-BE49-F238E27FC236}">
                    <a16:creationId xmlns:a16="http://schemas.microsoft.com/office/drawing/2014/main" id="{70588742-C00A-4BA3-B8FB-C2FCB020083C}"/>
                  </a:ext>
                </a:extLst>
              </p:cNvPr>
              <p:cNvSpPr/>
              <p:nvPr/>
            </p:nvSpPr>
            <p:spPr>
              <a:xfrm>
                <a:off x="1455419" y="5714441"/>
                <a:ext cx="180000" cy="180000"/>
              </a:xfrm>
              <a:prstGeom prst="flowChartConnector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Блок-схема: узел 71">
                <a:extLst>
                  <a:ext uri="{FF2B5EF4-FFF2-40B4-BE49-F238E27FC236}">
                    <a16:creationId xmlns:a16="http://schemas.microsoft.com/office/drawing/2014/main" id="{F623422D-8781-4D0B-A828-55D81282F219}"/>
                  </a:ext>
                </a:extLst>
              </p:cNvPr>
              <p:cNvSpPr/>
              <p:nvPr/>
            </p:nvSpPr>
            <p:spPr>
              <a:xfrm>
                <a:off x="1720510" y="5714441"/>
                <a:ext cx="180000" cy="180000"/>
              </a:xfrm>
              <a:prstGeom prst="flowChartConnector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Блок-схема: узел 72">
                <a:extLst>
                  <a:ext uri="{FF2B5EF4-FFF2-40B4-BE49-F238E27FC236}">
                    <a16:creationId xmlns:a16="http://schemas.microsoft.com/office/drawing/2014/main" id="{ABCB7F32-FD24-4998-AE35-48222C58094D}"/>
                  </a:ext>
                </a:extLst>
              </p:cNvPr>
              <p:cNvSpPr/>
              <p:nvPr/>
            </p:nvSpPr>
            <p:spPr>
              <a:xfrm>
                <a:off x="1985601" y="5718869"/>
                <a:ext cx="180000" cy="180000"/>
              </a:xfrm>
              <a:prstGeom prst="flowChartConnector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70E8C92E-4C26-421C-BA6A-15088144336A}"/>
              </a:ext>
            </a:extLst>
          </p:cNvPr>
          <p:cNvGrpSpPr/>
          <p:nvPr/>
        </p:nvGrpSpPr>
        <p:grpSpPr>
          <a:xfrm>
            <a:off x="165425" y="4749079"/>
            <a:ext cx="648072" cy="300920"/>
            <a:chOff x="760728" y="5398420"/>
            <a:chExt cx="1404873" cy="812042"/>
          </a:xfrm>
        </p:grpSpPr>
        <p:sp>
          <p:nvSpPr>
            <p:cNvPr id="75" name="Равнобедренный треугольник 74">
              <a:extLst>
                <a:ext uri="{FF2B5EF4-FFF2-40B4-BE49-F238E27FC236}">
                  <a16:creationId xmlns:a16="http://schemas.microsoft.com/office/drawing/2014/main" id="{850ED02D-C9E3-4A4A-8CB6-B5B7D708C8AD}"/>
                </a:ext>
              </a:extLst>
            </p:cNvPr>
            <p:cNvSpPr/>
            <p:nvPr/>
          </p:nvSpPr>
          <p:spPr>
            <a:xfrm rot="5400000">
              <a:off x="659507" y="5499641"/>
              <a:ext cx="812042" cy="6096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6" name="Группа 75">
              <a:extLst>
                <a:ext uri="{FF2B5EF4-FFF2-40B4-BE49-F238E27FC236}">
                  <a16:creationId xmlns:a16="http://schemas.microsoft.com/office/drawing/2014/main" id="{B13F6A40-17CB-4995-AB92-57F36C24B1D3}"/>
                </a:ext>
              </a:extLst>
            </p:cNvPr>
            <p:cNvGrpSpPr/>
            <p:nvPr/>
          </p:nvGrpSpPr>
          <p:grpSpPr>
            <a:xfrm>
              <a:off x="1455419" y="5714441"/>
              <a:ext cx="710182" cy="184428"/>
              <a:chOff x="1455419" y="5714441"/>
              <a:chExt cx="710182" cy="184428"/>
            </a:xfrm>
          </p:grpSpPr>
          <p:sp>
            <p:nvSpPr>
              <p:cNvPr id="78" name="Блок-схема: узел 77">
                <a:extLst>
                  <a:ext uri="{FF2B5EF4-FFF2-40B4-BE49-F238E27FC236}">
                    <a16:creationId xmlns:a16="http://schemas.microsoft.com/office/drawing/2014/main" id="{C01ECD64-F460-44A3-B0BE-91512E2FEBCA}"/>
                  </a:ext>
                </a:extLst>
              </p:cNvPr>
              <p:cNvSpPr/>
              <p:nvPr/>
            </p:nvSpPr>
            <p:spPr>
              <a:xfrm>
                <a:off x="1455419" y="5714441"/>
                <a:ext cx="180000" cy="180000"/>
              </a:xfrm>
              <a:prstGeom prst="flowChartConnector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Блок-схема: узел 78">
                <a:extLst>
                  <a:ext uri="{FF2B5EF4-FFF2-40B4-BE49-F238E27FC236}">
                    <a16:creationId xmlns:a16="http://schemas.microsoft.com/office/drawing/2014/main" id="{7DDC0562-F663-4277-8F0B-A3532CAC804D}"/>
                  </a:ext>
                </a:extLst>
              </p:cNvPr>
              <p:cNvSpPr/>
              <p:nvPr/>
            </p:nvSpPr>
            <p:spPr>
              <a:xfrm>
                <a:off x="1720510" y="5714441"/>
                <a:ext cx="180000" cy="180000"/>
              </a:xfrm>
              <a:prstGeom prst="flowChartConnector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Блок-схема: узел 79">
                <a:extLst>
                  <a:ext uri="{FF2B5EF4-FFF2-40B4-BE49-F238E27FC236}">
                    <a16:creationId xmlns:a16="http://schemas.microsoft.com/office/drawing/2014/main" id="{431C0838-931E-4103-9795-14C479505EE6}"/>
                  </a:ext>
                </a:extLst>
              </p:cNvPr>
              <p:cNvSpPr/>
              <p:nvPr/>
            </p:nvSpPr>
            <p:spPr>
              <a:xfrm>
                <a:off x="1985601" y="5718869"/>
                <a:ext cx="180000" cy="180000"/>
              </a:xfrm>
              <a:prstGeom prst="flowChartConnector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F4BB6DD-B929-479A-AED9-28A9BE6D46C4}"/>
              </a:ext>
            </a:extLst>
          </p:cNvPr>
          <p:cNvSpPr txBox="1"/>
          <p:nvPr/>
        </p:nvSpPr>
        <p:spPr>
          <a:xfrm>
            <a:off x="831293" y="3606286"/>
            <a:ext cx="2262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Внедрение новой идеи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3CDCF3-CFF3-48FB-AFC0-8B125C7AE34A}"/>
              </a:ext>
            </a:extLst>
          </p:cNvPr>
          <p:cNvSpPr txBox="1"/>
          <p:nvPr/>
        </p:nvSpPr>
        <p:spPr>
          <a:xfrm>
            <a:off x="831293" y="4142921"/>
            <a:ext cx="2083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Заимствование опыта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C6FCC6-F447-4DA9-8EA2-EFDF1829D54C}"/>
              </a:ext>
            </a:extLst>
          </p:cNvPr>
          <p:cNvSpPr txBox="1"/>
          <p:nvPr/>
        </p:nvSpPr>
        <p:spPr>
          <a:xfrm>
            <a:off x="854151" y="4696911"/>
            <a:ext cx="3063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Претворение идеи в конкретный</a:t>
            </a:r>
          </a:p>
          <a:p>
            <a:r>
              <a:rPr lang="ru-RU" sz="1600" dirty="0"/>
              <a:t> образовательный продукт</a:t>
            </a:r>
          </a:p>
        </p:txBody>
      </p:sp>
      <p:pic>
        <p:nvPicPr>
          <p:cNvPr id="21" name="Рисунок 20" descr="Изображение выглядит как монитор, электроника, внутренний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5FEBE82-A25E-4EE1-BD9B-D657DC78BE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7" y="1284223"/>
            <a:ext cx="4234653" cy="28046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8E31D02-E2B6-4DE8-B6DB-2B9FFBA2FE0F}"/>
              </a:ext>
            </a:extLst>
          </p:cNvPr>
          <p:cNvSpPr txBox="1"/>
          <p:nvPr/>
        </p:nvSpPr>
        <p:spPr>
          <a:xfrm>
            <a:off x="1076538" y="1848539"/>
            <a:ext cx="2194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ИННОВАЦИОННАЯ ДЕЯТЕЛЬНОСТЬ В ОБРАЗОВАНИИ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AA67FA5-4C54-49E9-AF91-F7A963E668EF}"/>
              </a:ext>
            </a:extLst>
          </p:cNvPr>
          <p:cNvSpPr txBox="1"/>
          <p:nvPr/>
        </p:nvSpPr>
        <p:spPr>
          <a:xfrm>
            <a:off x="4976498" y="750817"/>
            <a:ext cx="411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ФУНКЦИОНАЛЬНАЯ РОЛЬ ИННОВАЦИЙ</a:t>
            </a:r>
          </a:p>
        </p:txBody>
      </p:sp>
      <p:sp>
        <p:nvSpPr>
          <p:cNvPr id="89" name="Shape 2550">
            <a:extLst>
              <a:ext uri="{FF2B5EF4-FFF2-40B4-BE49-F238E27FC236}">
                <a16:creationId xmlns:a16="http://schemas.microsoft.com/office/drawing/2014/main" id="{83BCFD02-100A-4BF2-8258-EBAD692CFB1F}"/>
              </a:ext>
            </a:extLst>
          </p:cNvPr>
          <p:cNvSpPr/>
          <p:nvPr/>
        </p:nvSpPr>
        <p:spPr>
          <a:xfrm>
            <a:off x="4754578" y="1276178"/>
            <a:ext cx="380454" cy="369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1" name="Shape 2550">
            <a:extLst>
              <a:ext uri="{FF2B5EF4-FFF2-40B4-BE49-F238E27FC236}">
                <a16:creationId xmlns:a16="http://schemas.microsoft.com/office/drawing/2014/main" id="{EDF2E312-182D-4CC4-9EF5-204EF8AFC3AB}"/>
              </a:ext>
            </a:extLst>
          </p:cNvPr>
          <p:cNvSpPr/>
          <p:nvPr/>
        </p:nvSpPr>
        <p:spPr>
          <a:xfrm>
            <a:off x="4756475" y="2272032"/>
            <a:ext cx="380454" cy="369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2" name="Shape 2550">
            <a:extLst>
              <a:ext uri="{FF2B5EF4-FFF2-40B4-BE49-F238E27FC236}">
                <a16:creationId xmlns:a16="http://schemas.microsoft.com/office/drawing/2014/main" id="{8178466B-9CF5-4E6E-AA85-17CE4AD939DE}"/>
              </a:ext>
            </a:extLst>
          </p:cNvPr>
          <p:cNvSpPr/>
          <p:nvPr/>
        </p:nvSpPr>
        <p:spPr>
          <a:xfrm>
            <a:off x="4745587" y="3166725"/>
            <a:ext cx="380454" cy="369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3" name="Shape 2550">
            <a:extLst>
              <a:ext uri="{FF2B5EF4-FFF2-40B4-BE49-F238E27FC236}">
                <a16:creationId xmlns:a16="http://schemas.microsoft.com/office/drawing/2014/main" id="{8B16ECC7-BE8F-4D7F-A733-F7D2A54DBA5A}"/>
              </a:ext>
            </a:extLst>
          </p:cNvPr>
          <p:cNvSpPr/>
          <p:nvPr/>
        </p:nvSpPr>
        <p:spPr>
          <a:xfrm>
            <a:off x="4756475" y="4457302"/>
            <a:ext cx="380454" cy="369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166B3DA-B0D5-4EA2-AE74-2B6D4AF2E142}"/>
              </a:ext>
            </a:extLst>
          </p:cNvPr>
          <p:cNvSpPr txBox="1"/>
          <p:nvPr/>
        </p:nvSpPr>
        <p:spPr>
          <a:xfrm>
            <a:off x="5251207" y="1184878"/>
            <a:ext cx="3953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Воплощение</a:t>
            </a:r>
            <a:r>
              <a:rPr lang="ru-RU" sz="1600" dirty="0"/>
              <a:t> в жизнь достижений человеческого интеллекта, научно-технологических </a:t>
            </a:r>
            <a:r>
              <a:rPr lang="ru-RU" sz="1600" b="1" dirty="0"/>
              <a:t>результатов</a:t>
            </a:r>
          </a:p>
          <a:p>
            <a:r>
              <a:rPr lang="ru-RU" sz="1600" dirty="0"/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90E3C79-0423-4ABB-9D7C-B3BB2DC4CF1E}"/>
              </a:ext>
            </a:extLst>
          </p:cNvPr>
          <p:cNvSpPr txBox="1"/>
          <p:nvPr/>
        </p:nvSpPr>
        <p:spPr>
          <a:xfrm>
            <a:off x="5304819" y="2197655"/>
            <a:ext cx="3836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Расширение</a:t>
            </a:r>
            <a:r>
              <a:rPr lang="ru-RU" sz="1600" dirty="0"/>
              <a:t> круга производимых продукции и услуг, улучшается их качество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4FCFD5D-8E76-4A82-AD29-78E369ACA76C}"/>
              </a:ext>
            </a:extLst>
          </p:cNvPr>
          <p:cNvSpPr txBox="1"/>
          <p:nvPr/>
        </p:nvSpPr>
        <p:spPr>
          <a:xfrm>
            <a:off x="5251207" y="3067044"/>
            <a:ext cx="3836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Возможность </a:t>
            </a:r>
            <a:r>
              <a:rPr lang="ru-RU" sz="1600" b="1" dirty="0"/>
              <a:t>вовлекать</a:t>
            </a:r>
            <a:r>
              <a:rPr lang="ru-RU" sz="1600" dirty="0"/>
              <a:t> в производство новые производительные силы, реализовывать услуги с </a:t>
            </a:r>
            <a:r>
              <a:rPr lang="ru-RU" sz="1600" b="1" dirty="0"/>
              <a:t>меньшими</a:t>
            </a:r>
            <a:r>
              <a:rPr lang="ru-RU" sz="1600" dirty="0"/>
              <a:t> </a:t>
            </a:r>
            <a:r>
              <a:rPr lang="ru-RU" sz="1600" b="1" dirty="0"/>
              <a:t>затратами</a:t>
            </a:r>
            <a:r>
              <a:rPr lang="ru-RU" sz="1600" dirty="0"/>
              <a:t> труда, материалов, энергии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D001012-457A-467C-810C-B4C7A0C6223D}"/>
              </a:ext>
            </a:extLst>
          </p:cNvPr>
          <p:cNvSpPr txBox="1"/>
          <p:nvPr/>
        </p:nvSpPr>
        <p:spPr>
          <a:xfrm>
            <a:off x="5251207" y="4360930"/>
            <a:ext cx="3709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Приведение</a:t>
            </a:r>
            <a:r>
              <a:rPr lang="ru-RU" sz="1600" dirty="0"/>
              <a:t> структуры воспроизводства </a:t>
            </a:r>
            <a:r>
              <a:rPr lang="ru-RU" sz="1600" b="1" dirty="0"/>
              <a:t>в</a:t>
            </a:r>
            <a:r>
              <a:rPr lang="ru-RU" sz="1600" dirty="0"/>
              <a:t> </a:t>
            </a:r>
            <a:r>
              <a:rPr lang="ru-RU" sz="1600" b="1" dirty="0"/>
              <a:t>соответствие</a:t>
            </a:r>
            <a:r>
              <a:rPr lang="ru-RU" sz="1600" dirty="0"/>
              <a:t> со структурой изменившихся потребностей и структурой внешней среды.</a:t>
            </a:r>
          </a:p>
        </p:txBody>
      </p:sp>
    </p:spTree>
    <p:extLst>
      <p:ext uri="{BB962C8B-B14F-4D97-AF65-F5344CB8AC3E}">
        <p14:creationId xmlns:p14="http://schemas.microsoft.com/office/powerpoint/2010/main" val="2705666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8FF093-95A7-4DA0-BC03-A5EE42380F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19" b="31804"/>
          <a:stretch/>
        </p:blipFill>
        <p:spPr>
          <a:xfrm>
            <a:off x="1" y="1001851"/>
            <a:ext cx="9153992" cy="720080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261392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6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77053"/>
            <a:ext cx="740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Основные свойства инноваций в образовании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26B9550-D50B-4BCF-96AC-3B8DC6BED411}"/>
              </a:ext>
            </a:extLst>
          </p:cNvPr>
          <p:cNvSpPr txBox="1"/>
          <p:nvPr/>
        </p:nvSpPr>
        <p:spPr>
          <a:xfrm>
            <a:off x="3305548" y="456098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3929FA01-3136-445D-8E15-9152CBB9F736}"/>
              </a:ext>
            </a:extLst>
          </p:cNvPr>
          <p:cNvSpPr/>
          <p:nvPr/>
        </p:nvSpPr>
        <p:spPr>
          <a:xfrm>
            <a:off x="467544" y="969532"/>
            <a:ext cx="1076854" cy="47298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4AD56-3808-47C3-9F19-9F54CBE8E814}"/>
              </a:ext>
            </a:extLst>
          </p:cNvPr>
          <p:cNvSpPr txBox="1"/>
          <p:nvPr/>
        </p:nvSpPr>
        <p:spPr>
          <a:xfrm>
            <a:off x="1907704" y="1786401"/>
            <a:ext cx="71547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Научно-технологическая </a:t>
            </a:r>
            <a:r>
              <a:rPr lang="ru-RU" sz="1600" b="1" dirty="0"/>
              <a:t>новизна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новые формы и методы организации учебного процесса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современные формы организации повышения квалификации педагогов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авторские методики преподавания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6AC61A-B938-47B8-BE1B-3D13E9608F3E}"/>
              </a:ext>
            </a:extLst>
          </p:cNvPr>
          <p:cNvSpPr txBox="1"/>
          <p:nvPr/>
        </p:nvSpPr>
        <p:spPr>
          <a:xfrm>
            <a:off x="1907703" y="2922081"/>
            <a:ext cx="6865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Практическая </a:t>
            </a:r>
            <a:r>
              <a:rPr lang="ru-RU" sz="1600" b="1" dirty="0"/>
              <a:t>педагогическая применимость и совместимость </a:t>
            </a:r>
            <a:r>
              <a:rPr lang="ru-RU" sz="1600" dirty="0"/>
              <a:t>со сложившейся практикой и технологической структурой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C7A61A-9040-4A97-AB62-0C75A42CB651}"/>
              </a:ext>
            </a:extLst>
          </p:cNvPr>
          <p:cNvSpPr txBox="1"/>
          <p:nvPr/>
        </p:nvSpPr>
        <p:spPr>
          <a:xfrm>
            <a:off x="1907703" y="3656895"/>
            <a:ext cx="6633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Коммерческая </a:t>
            </a:r>
            <a:r>
              <a:rPr lang="ru-RU" sz="1600" b="1" dirty="0"/>
              <a:t>реализуемость</a:t>
            </a:r>
            <a:r>
              <a:rPr lang="ru-RU" sz="1600" dirty="0"/>
              <a:t> в системе образования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BF05E2-CF17-4214-8846-1378844DCF3B}"/>
              </a:ext>
            </a:extLst>
          </p:cNvPr>
          <p:cNvSpPr txBox="1"/>
          <p:nvPr/>
        </p:nvSpPr>
        <p:spPr>
          <a:xfrm>
            <a:off x="1927564" y="4140594"/>
            <a:ext cx="6865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Социальная</a:t>
            </a:r>
            <a:r>
              <a:rPr lang="ru-RU" sz="1600" dirty="0"/>
              <a:t> значимость и </a:t>
            </a:r>
            <a:r>
              <a:rPr lang="ru-RU" sz="1600" b="1" dirty="0"/>
              <a:t>эффективность</a:t>
            </a:r>
            <a:r>
              <a:rPr lang="ru-RU" sz="1600" dirty="0"/>
              <a:t> для общества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405B45-E099-43DD-B038-732162C62785}"/>
              </a:ext>
            </a:extLst>
          </p:cNvPr>
          <p:cNvSpPr txBox="1"/>
          <p:nvPr/>
        </p:nvSpPr>
        <p:spPr>
          <a:xfrm>
            <a:off x="1907703" y="4661052"/>
            <a:ext cx="7084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Удовлетворение</a:t>
            </a:r>
            <a:r>
              <a:rPr lang="ru-RU" sz="1600" dirty="0"/>
              <a:t> существующего </a:t>
            </a:r>
            <a:r>
              <a:rPr lang="ru-RU" sz="1600" b="1" dirty="0"/>
              <a:t>спроса</a:t>
            </a:r>
            <a:r>
              <a:rPr lang="ru-RU" sz="1600" dirty="0"/>
              <a:t> или создание нового спроса на рынке образовательных услуг, продуктов, процессов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30A0658A-7D06-4A3B-9E5C-288CA13790C5}"/>
              </a:ext>
            </a:extLst>
          </p:cNvPr>
          <p:cNvGrpSpPr/>
          <p:nvPr/>
        </p:nvGrpSpPr>
        <p:grpSpPr>
          <a:xfrm>
            <a:off x="423272" y="3003571"/>
            <a:ext cx="1491414" cy="265228"/>
            <a:chOff x="423272" y="3003571"/>
            <a:chExt cx="1491414" cy="265228"/>
          </a:xfrm>
        </p:grpSpPr>
        <p:sp>
          <p:nvSpPr>
            <p:cNvPr id="81" name="Стрелка: пятиугольник 80">
              <a:extLst>
                <a:ext uri="{FF2B5EF4-FFF2-40B4-BE49-F238E27FC236}">
                  <a16:creationId xmlns:a16="http://schemas.microsoft.com/office/drawing/2014/main" id="{202E03C3-A7B8-458A-9637-D84D5B452D54}"/>
                </a:ext>
              </a:extLst>
            </p:cNvPr>
            <p:cNvSpPr/>
            <p:nvPr/>
          </p:nvSpPr>
          <p:spPr>
            <a:xfrm>
              <a:off x="474528" y="3003572"/>
              <a:ext cx="1440158" cy="265227"/>
            </a:xfrm>
            <a:prstGeom prst="homePlate">
              <a:avLst>
                <a:gd name="adj" fmla="val 14946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Блок-схема: знак завершения 84">
              <a:extLst>
                <a:ext uri="{FF2B5EF4-FFF2-40B4-BE49-F238E27FC236}">
                  <a16:creationId xmlns:a16="http://schemas.microsoft.com/office/drawing/2014/main" id="{33133E4D-B9A8-4DB6-B049-9327F8BFA312}"/>
                </a:ext>
              </a:extLst>
            </p:cNvPr>
            <p:cNvSpPr/>
            <p:nvPr/>
          </p:nvSpPr>
          <p:spPr>
            <a:xfrm>
              <a:off x="423272" y="3003571"/>
              <a:ext cx="360040" cy="265227"/>
            </a:xfrm>
            <a:prstGeom prst="flowChartTermina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2075CB3A-8815-4956-953F-8C4E513248E1}"/>
              </a:ext>
            </a:extLst>
          </p:cNvPr>
          <p:cNvGrpSpPr/>
          <p:nvPr/>
        </p:nvGrpSpPr>
        <p:grpSpPr>
          <a:xfrm>
            <a:off x="423272" y="3674981"/>
            <a:ext cx="1475452" cy="265348"/>
            <a:chOff x="423272" y="3674981"/>
            <a:chExt cx="1475452" cy="265348"/>
          </a:xfrm>
        </p:grpSpPr>
        <p:sp>
          <p:nvSpPr>
            <p:cNvPr id="82" name="Стрелка: пятиугольник 81">
              <a:extLst>
                <a:ext uri="{FF2B5EF4-FFF2-40B4-BE49-F238E27FC236}">
                  <a16:creationId xmlns:a16="http://schemas.microsoft.com/office/drawing/2014/main" id="{14EA9B50-C4D3-4FFC-897A-37175D274CCC}"/>
                </a:ext>
              </a:extLst>
            </p:cNvPr>
            <p:cNvSpPr/>
            <p:nvPr/>
          </p:nvSpPr>
          <p:spPr>
            <a:xfrm>
              <a:off x="458566" y="3674981"/>
              <a:ext cx="1440158" cy="265227"/>
            </a:xfrm>
            <a:prstGeom prst="homePlate">
              <a:avLst>
                <a:gd name="adj" fmla="val 149464"/>
              </a:avLst>
            </a:prstGeom>
            <a:pattFill prst="smCheck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Блок-схема: знак завершения 85">
              <a:extLst>
                <a:ext uri="{FF2B5EF4-FFF2-40B4-BE49-F238E27FC236}">
                  <a16:creationId xmlns:a16="http://schemas.microsoft.com/office/drawing/2014/main" id="{343779C2-C6E9-40E8-B9EA-D60760D8703C}"/>
                </a:ext>
              </a:extLst>
            </p:cNvPr>
            <p:cNvSpPr/>
            <p:nvPr/>
          </p:nvSpPr>
          <p:spPr>
            <a:xfrm>
              <a:off x="423272" y="3675102"/>
              <a:ext cx="360040" cy="265227"/>
            </a:xfrm>
            <a:prstGeom prst="flowChartTerminator">
              <a:avLst/>
            </a:prstGeom>
            <a:pattFill prst="smCheck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3A568CD-5C6E-4A32-8414-C41C36EEC122}"/>
              </a:ext>
            </a:extLst>
          </p:cNvPr>
          <p:cNvGrpSpPr/>
          <p:nvPr/>
        </p:nvGrpSpPr>
        <p:grpSpPr>
          <a:xfrm>
            <a:off x="423272" y="4177353"/>
            <a:ext cx="1484431" cy="265227"/>
            <a:chOff x="423272" y="4177353"/>
            <a:chExt cx="1484431" cy="265227"/>
          </a:xfrm>
        </p:grpSpPr>
        <p:sp>
          <p:nvSpPr>
            <p:cNvPr id="83" name="Стрелка: пятиугольник 82">
              <a:extLst>
                <a:ext uri="{FF2B5EF4-FFF2-40B4-BE49-F238E27FC236}">
                  <a16:creationId xmlns:a16="http://schemas.microsoft.com/office/drawing/2014/main" id="{A13D5FE1-F405-487C-B3BE-D848FC0221B9}"/>
                </a:ext>
              </a:extLst>
            </p:cNvPr>
            <p:cNvSpPr/>
            <p:nvPr/>
          </p:nvSpPr>
          <p:spPr>
            <a:xfrm>
              <a:off x="467545" y="4177353"/>
              <a:ext cx="1440158" cy="265227"/>
            </a:xfrm>
            <a:prstGeom prst="homePlate">
              <a:avLst>
                <a:gd name="adj" fmla="val 14946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Блок-схема: знак завершения 86">
              <a:extLst>
                <a:ext uri="{FF2B5EF4-FFF2-40B4-BE49-F238E27FC236}">
                  <a16:creationId xmlns:a16="http://schemas.microsoft.com/office/drawing/2014/main" id="{570EFB09-7685-4DE2-B2BF-9CD07E44BCAA}"/>
                </a:ext>
              </a:extLst>
            </p:cNvPr>
            <p:cNvSpPr/>
            <p:nvPr/>
          </p:nvSpPr>
          <p:spPr>
            <a:xfrm>
              <a:off x="423272" y="4177353"/>
              <a:ext cx="360040" cy="265227"/>
            </a:xfrm>
            <a:prstGeom prst="flowChartTermina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EC54A2DF-64EA-4A1E-83F4-5D105F62850B}"/>
              </a:ext>
            </a:extLst>
          </p:cNvPr>
          <p:cNvGrpSpPr/>
          <p:nvPr/>
        </p:nvGrpSpPr>
        <p:grpSpPr>
          <a:xfrm>
            <a:off x="423272" y="4688212"/>
            <a:ext cx="1484431" cy="266261"/>
            <a:chOff x="423272" y="4688212"/>
            <a:chExt cx="1484431" cy="266261"/>
          </a:xfrm>
        </p:grpSpPr>
        <p:sp>
          <p:nvSpPr>
            <p:cNvPr id="84" name="Стрелка: пятиугольник 83">
              <a:extLst>
                <a:ext uri="{FF2B5EF4-FFF2-40B4-BE49-F238E27FC236}">
                  <a16:creationId xmlns:a16="http://schemas.microsoft.com/office/drawing/2014/main" id="{887720D9-5900-4C1B-998D-4258FA79F3CE}"/>
                </a:ext>
              </a:extLst>
            </p:cNvPr>
            <p:cNvSpPr/>
            <p:nvPr/>
          </p:nvSpPr>
          <p:spPr>
            <a:xfrm>
              <a:off x="467545" y="4688212"/>
              <a:ext cx="1440158" cy="265227"/>
            </a:xfrm>
            <a:prstGeom prst="homePlate">
              <a:avLst>
                <a:gd name="adj" fmla="val 149464"/>
              </a:avLst>
            </a:prstGeom>
            <a:pattFill prst="smCheck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Блок-схема: знак завершения 87">
              <a:extLst>
                <a:ext uri="{FF2B5EF4-FFF2-40B4-BE49-F238E27FC236}">
                  <a16:creationId xmlns:a16="http://schemas.microsoft.com/office/drawing/2014/main" id="{69454F2C-9E0C-4E1A-A951-97DDB0912E78}"/>
                </a:ext>
              </a:extLst>
            </p:cNvPr>
            <p:cNvSpPr/>
            <p:nvPr/>
          </p:nvSpPr>
          <p:spPr>
            <a:xfrm>
              <a:off x="423272" y="4689246"/>
              <a:ext cx="360040" cy="265227"/>
            </a:xfrm>
            <a:prstGeom prst="flowChartTerminator">
              <a:avLst/>
            </a:prstGeom>
            <a:pattFill prst="smCheck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DF0C92A-2207-4772-8BC4-FA917044EF0A}"/>
              </a:ext>
            </a:extLst>
          </p:cNvPr>
          <p:cNvGrpSpPr/>
          <p:nvPr/>
        </p:nvGrpSpPr>
        <p:grpSpPr>
          <a:xfrm>
            <a:off x="426318" y="1848411"/>
            <a:ext cx="1481385" cy="265228"/>
            <a:chOff x="426318" y="1848411"/>
            <a:chExt cx="1481385" cy="265228"/>
          </a:xfrm>
        </p:grpSpPr>
        <p:sp>
          <p:nvSpPr>
            <p:cNvPr id="12" name="Блок-схема: знак завершения 11">
              <a:extLst>
                <a:ext uri="{FF2B5EF4-FFF2-40B4-BE49-F238E27FC236}">
                  <a16:creationId xmlns:a16="http://schemas.microsoft.com/office/drawing/2014/main" id="{6B6008EF-6CB4-486B-B57F-8B7A6AD3BB10}"/>
                </a:ext>
              </a:extLst>
            </p:cNvPr>
            <p:cNvSpPr/>
            <p:nvPr/>
          </p:nvSpPr>
          <p:spPr>
            <a:xfrm>
              <a:off x="426318" y="1848411"/>
              <a:ext cx="360040" cy="265227"/>
            </a:xfrm>
            <a:prstGeom prst="flowChartTerminator">
              <a:avLst/>
            </a:prstGeom>
            <a:pattFill prst="smCheck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: пятиугольник 10">
              <a:extLst>
                <a:ext uri="{FF2B5EF4-FFF2-40B4-BE49-F238E27FC236}">
                  <a16:creationId xmlns:a16="http://schemas.microsoft.com/office/drawing/2014/main" id="{AD6BD883-EFCD-44E3-B24A-3A731362471A}"/>
                </a:ext>
              </a:extLst>
            </p:cNvPr>
            <p:cNvSpPr/>
            <p:nvPr/>
          </p:nvSpPr>
          <p:spPr>
            <a:xfrm>
              <a:off x="467545" y="1848412"/>
              <a:ext cx="1440158" cy="265227"/>
            </a:xfrm>
            <a:prstGeom prst="homePlate">
              <a:avLst>
                <a:gd name="adj" fmla="val 149464"/>
              </a:avLst>
            </a:prstGeom>
            <a:pattFill prst="smCheck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15891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8B1C6AF1-379F-4FF2-9BD7-37F3A26A0F53}"/>
              </a:ext>
            </a:extLst>
          </p:cNvPr>
          <p:cNvSpPr/>
          <p:nvPr/>
        </p:nvSpPr>
        <p:spPr>
          <a:xfrm>
            <a:off x="5448" y="2777915"/>
            <a:ext cx="5145073" cy="1266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C9F01957-74B4-419B-B217-DC4A2E2666EF}"/>
              </a:ext>
            </a:extLst>
          </p:cNvPr>
          <p:cNvSpPr/>
          <p:nvPr/>
        </p:nvSpPr>
        <p:spPr>
          <a:xfrm>
            <a:off x="2246047" y="737334"/>
            <a:ext cx="6907945" cy="3778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261392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7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77053"/>
            <a:ext cx="740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Виды инноваций в образовании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C35A86-2EE1-4BD8-B894-3A7197802177}"/>
              </a:ext>
            </a:extLst>
          </p:cNvPr>
          <p:cNvSpPr txBox="1"/>
          <p:nvPr/>
        </p:nvSpPr>
        <p:spPr>
          <a:xfrm>
            <a:off x="2246047" y="749228"/>
            <a:ext cx="601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</a:rPr>
              <a:t>ИННОВАЦИИ В ОБРАЗОВАНИИ ВЫДЕЛЯЮТ В ТРИ ГРУППЫ: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97BEB33-6D67-4C61-B1FE-37FAF5C0CF74}"/>
              </a:ext>
            </a:extLst>
          </p:cNvPr>
          <p:cNvGrpSpPr/>
          <p:nvPr/>
        </p:nvGrpSpPr>
        <p:grpSpPr>
          <a:xfrm>
            <a:off x="5345135" y="1797964"/>
            <a:ext cx="3220961" cy="2775297"/>
            <a:chOff x="5436096" y="1666259"/>
            <a:chExt cx="3220961" cy="2775297"/>
          </a:xfrm>
        </p:grpSpPr>
        <p:sp>
          <p:nvSpPr>
            <p:cNvPr id="27" name="Равнобедренный треугольник 26">
              <a:extLst>
                <a:ext uri="{FF2B5EF4-FFF2-40B4-BE49-F238E27FC236}">
                  <a16:creationId xmlns:a16="http://schemas.microsoft.com/office/drawing/2014/main" id="{39B264E0-0B13-420D-A398-A9CAEBD94E4C}"/>
                </a:ext>
              </a:extLst>
            </p:cNvPr>
            <p:cNvSpPr/>
            <p:nvPr/>
          </p:nvSpPr>
          <p:spPr>
            <a:xfrm>
              <a:off x="5771963" y="2145153"/>
              <a:ext cx="2467629" cy="1831700"/>
            </a:xfrm>
            <a:prstGeom prst="triangle">
              <a:avLst>
                <a:gd name="adj" fmla="val 5207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>
              <a:extLst>
                <a:ext uri="{FF2B5EF4-FFF2-40B4-BE49-F238E27FC236}">
                  <a16:creationId xmlns:a16="http://schemas.microsoft.com/office/drawing/2014/main" id="{7D665ACC-F6BE-4467-BC47-2BB200982D84}"/>
                </a:ext>
              </a:extLst>
            </p:cNvPr>
            <p:cNvSpPr/>
            <p:nvPr/>
          </p:nvSpPr>
          <p:spPr>
            <a:xfrm>
              <a:off x="6516096" y="1666259"/>
              <a:ext cx="1080000" cy="1080000"/>
            </a:xfrm>
            <a:prstGeom prst="flowChartConnector">
              <a:avLst/>
            </a:prstGeom>
            <a:solidFill>
              <a:srgbClr val="004A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/>
                <a:t>01</a:t>
              </a:r>
            </a:p>
          </p:txBody>
        </p:sp>
        <p:sp>
          <p:nvSpPr>
            <p:cNvPr id="31" name="Блок-схема: узел 30">
              <a:extLst>
                <a:ext uri="{FF2B5EF4-FFF2-40B4-BE49-F238E27FC236}">
                  <a16:creationId xmlns:a16="http://schemas.microsoft.com/office/drawing/2014/main" id="{5CF129D4-3229-4D8A-A2F0-C12805EDF957}"/>
                </a:ext>
              </a:extLst>
            </p:cNvPr>
            <p:cNvSpPr/>
            <p:nvPr/>
          </p:nvSpPr>
          <p:spPr>
            <a:xfrm>
              <a:off x="5436096" y="3361556"/>
              <a:ext cx="1080000" cy="108000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/>
                <a:t>02</a:t>
              </a:r>
            </a:p>
          </p:txBody>
        </p:sp>
        <p:sp>
          <p:nvSpPr>
            <p:cNvPr id="32" name="Блок-схема: узел 31">
              <a:extLst>
                <a:ext uri="{FF2B5EF4-FFF2-40B4-BE49-F238E27FC236}">
                  <a16:creationId xmlns:a16="http://schemas.microsoft.com/office/drawing/2014/main" id="{B2051C42-9DFF-48F1-9550-4A49F5A1ADB0}"/>
                </a:ext>
              </a:extLst>
            </p:cNvPr>
            <p:cNvSpPr/>
            <p:nvPr/>
          </p:nvSpPr>
          <p:spPr>
            <a:xfrm>
              <a:off x="7577057" y="3361556"/>
              <a:ext cx="1080000" cy="108000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/>
                <a:t>03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7859DE4-AD95-4F01-B219-FDD8677EB5D6}"/>
              </a:ext>
            </a:extLst>
          </p:cNvPr>
          <p:cNvSpPr txBox="1"/>
          <p:nvPr/>
        </p:nvSpPr>
        <p:spPr>
          <a:xfrm>
            <a:off x="6035134" y="1389240"/>
            <a:ext cx="2037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инновация-процесс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5061FC-1B88-44C4-B344-DF6F6C40997A}"/>
              </a:ext>
            </a:extLst>
          </p:cNvPr>
          <p:cNvSpPr txBox="1"/>
          <p:nvPr/>
        </p:nvSpPr>
        <p:spPr>
          <a:xfrm>
            <a:off x="5036367" y="4585539"/>
            <a:ext cx="1997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/>
              <a:t>инновация-продукт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0540EAF-6994-4A45-8562-C5390667D36E}"/>
              </a:ext>
            </a:extLst>
          </p:cNvPr>
          <p:cNvSpPr txBox="1"/>
          <p:nvPr/>
        </p:nvSpPr>
        <p:spPr>
          <a:xfrm>
            <a:off x="7170235" y="4581531"/>
            <a:ext cx="1836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/>
              <a:t>инновация-услуга </a:t>
            </a: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DD4720B-656D-4031-97D3-194B48E6CFD8}"/>
              </a:ext>
            </a:extLst>
          </p:cNvPr>
          <p:cNvGrpSpPr/>
          <p:nvPr/>
        </p:nvGrpSpPr>
        <p:grpSpPr>
          <a:xfrm>
            <a:off x="251520" y="1457794"/>
            <a:ext cx="540000" cy="3203995"/>
            <a:chOff x="251520" y="1457794"/>
            <a:chExt cx="540000" cy="3203995"/>
          </a:xfrm>
        </p:grpSpPr>
        <p:sp>
          <p:nvSpPr>
            <p:cNvPr id="35" name="Блок-схема: узел 34">
              <a:extLst>
                <a:ext uri="{FF2B5EF4-FFF2-40B4-BE49-F238E27FC236}">
                  <a16:creationId xmlns:a16="http://schemas.microsoft.com/office/drawing/2014/main" id="{8ADEDB0F-CF40-48FE-944F-1233DE993A41}"/>
                </a:ext>
              </a:extLst>
            </p:cNvPr>
            <p:cNvSpPr/>
            <p:nvPr/>
          </p:nvSpPr>
          <p:spPr>
            <a:xfrm>
              <a:off x="251520" y="1457794"/>
              <a:ext cx="540000" cy="540000"/>
            </a:xfrm>
            <a:prstGeom prst="flowChartConnector">
              <a:avLst/>
            </a:prstGeom>
            <a:solidFill>
              <a:srgbClr val="004A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/>
                <a:t>01</a:t>
              </a:r>
            </a:p>
          </p:txBody>
        </p:sp>
        <p:sp>
          <p:nvSpPr>
            <p:cNvPr id="46" name="Блок-схема: узел 45">
              <a:extLst>
                <a:ext uri="{FF2B5EF4-FFF2-40B4-BE49-F238E27FC236}">
                  <a16:creationId xmlns:a16="http://schemas.microsoft.com/office/drawing/2014/main" id="{E1C9E5AF-864B-4865-ADC1-534B3F798300}"/>
                </a:ext>
              </a:extLst>
            </p:cNvPr>
            <p:cNvSpPr/>
            <p:nvPr/>
          </p:nvSpPr>
          <p:spPr>
            <a:xfrm>
              <a:off x="251520" y="2789791"/>
              <a:ext cx="540000" cy="54000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/>
                <a:t>02</a:t>
              </a:r>
            </a:p>
          </p:txBody>
        </p:sp>
        <p:sp>
          <p:nvSpPr>
            <p:cNvPr id="47" name="Блок-схема: узел 46">
              <a:extLst>
                <a:ext uri="{FF2B5EF4-FFF2-40B4-BE49-F238E27FC236}">
                  <a16:creationId xmlns:a16="http://schemas.microsoft.com/office/drawing/2014/main" id="{87FAF4DF-A44C-4332-B997-FE5D792B2063}"/>
                </a:ext>
              </a:extLst>
            </p:cNvPr>
            <p:cNvSpPr/>
            <p:nvPr/>
          </p:nvSpPr>
          <p:spPr>
            <a:xfrm>
              <a:off x="251520" y="4121789"/>
              <a:ext cx="540000" cy="54000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/>
                <a:t>03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D4479372-80A9-4735-B41D-EA104057A8EC}"/>
              </a:ext>
            </a:extLst>
          </p:cNvPr>
          <p:cNvSpPr txBox="1"/>
          <p:nvPr/>
        </p:nvSpPr>
        <p:spPr>
          <a:xfrm>
            <a:off x="895136" y="1387386"/>
            <a:ext cx="45409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Технологическое и управленческое </a:t>
            </a:r>
            <a:r>
              <a:rPr lang="ru-RU" sz="1600" b="1" dirty="0"/>
              <a:t>усовершенствование</a:t>
            </a:r>
            <a:r>
              <a:rPr lang="ru-RU" sz="1600" dirty="0"/>
              <a:t> или </a:t>
            </a:r>
            <a:r>
              <a:rPr lang="ru-RU" sz="1600" b="1" dirty="0"/>
              <a:t>создание</a:t>
            </a:r>
            <a:r>
              <a:rPr lang="ru-RU" sz="1600" dirty="0"/>
              <a:t> принципиально </a:t>
            </a:r>
            <a:r>
              <a:rPr lang="ru-RU" sz="1600" b="1" dirty="0"/>
              <a:t>нового</a:t>
            </a:r>
            <a:r>
              <a:rPr lang="ru-RU" sz="1600" dirty="0"/>
              <a:t> процесса, повышающее эффективность и качество нового или существующего образовательного процесса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21A34FD-1A6F-4F9B-8B61-28A0F9973375}"/>
              </a:ext>
            </a:extLst>
          </p:cNvPr>
          <p:cNvSpPr txBox="1"/>
          <p:nvPr/>
        </p:nvSpPr>
        <p:spPr>
          <a:xfrm>
            <a:off x="895136" y="2743548"/>
            <a:ext cx="3770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Новшество, имеющее физическую форму готового </a:t>
            </a:r>
            <a:r>
              <a:rPr lang="ru-RU" sz="1600" b="1" dirty="0"/>
              <a:t>принципиально нового </a:t>
            </a:r>
            <a:r>
              <a:rPr lang="ru-RU" sz="1600" dirty="0"/>
              <a:t>или усовершенствованного </a:t>
            </a:r>
            <a:r>
              <a:rPr lang="ru-RU" sz="1600" b="1" dirty="0"/>
              <a:t>продукта</a:t>
            </a:r>
            <a:r>
              <a:rPr lang="ru-RU" sz="1600" dirty="0"/>
              <a:t>, которое выходит в этой форме за пределы образовательной организации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9A9E88A-C200-4EDE-99B1-B53F5E6CCFAB}"/>
              </a:ext>
            </a:extLst>
          </p:cNvPr>
          <p:cNvSpPr txBox="1"/>
          <p:nvPr/>
        </p:nvSpPr>
        <p:spPr>
          <a:xfrm>
            <a:off x="871408" y="4079330"/>
            <a:ext cx="4123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Деятельность, направленная на </a:t>
            </a:r>
            <a:r>
              <a:rPr lang="ru-RU" sz="1600" b="1" dirty="0"/>
              <a:t>передачу знаний, умений и навыков</a:t>
            </a:r>
            <a:r>
              <a:rPr lang="ru-RU" sz="1600" dirty="0"/>
              <a:t> общеобразовательного, профессионального характера потребителю, с целью удовлетворения и развития личных, групповых и общественных потребностей </a:t>
            </a:r>
          </a:p>
        </p:txBody>
      </p:sp>
    </p:spTree>
    <p:extLst>
      <p:ext uri="{BB962C8B-B14F-4D97-AF65-F5344CB8AC3E}">
        <p14:creationId xmlns:p14="http://schemas.microsoft.com/office/powerpoint/2010/main" val="2169101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261392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8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8" y="77053"/>
            <a:ext cx="774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Нормативно-правовые основы инновационной политики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ACE3115A-5983-4F69-8B3D-D4D9C58237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0096592"/>
              </p:ext>
            </p:extLst>
          </p:nvPr>
        </p:nvGraphicFramePr>
        <p:xfrm>
          <a:off x="299121" y="1278370"/>
          <a:ext cx="8719984" cy="4436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7F43B6-2B01-4976-846E-D991409DEE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898" y="841276"/>
            <a:ext cx="778171" cy="55864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F6349344-F2B7-4187-885B-CD0B75FF2C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017" y="841276"/>
            <a:ext cx="778171" cy="5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1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7F7EED9-6B3F-4575-AC0B-E681465877F2}"/>
              </a:ext>
            </a:extLst>
          </p:cNvPr>
          <p:cNvSpPr/>
          <p:nvPr/>
        </p:nvSpPr>
        <p:spPr>
          <a:xfrm>
            <a:off x="4829263" y="2197126"/>
            <a:ext cx="4324729" cy="35022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7EF7DD3-8B7F-42F3-B815-0878A7DDA8B1}"/>
              </a:ext>
            </a:extLst>
          </p:cNvPr>
          <p:cNvSpPr/>
          <p:nvPr/>
        </p:nvSpPr>
        <p:spPr>
          <a:xfrm>
            <a:off x="4829263" y="681484"/>
            <a:ext cx="4314737" cy="46166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2210814-60CB-450A-A89F-C5B6E22E4437}"/>
              </a:ext>
            </a:extLst>
          </p:cNvPr>
          <p:cNvSpPr/>
          <p:nvPr/>
        </p:nvSpPr>
        <p:spPr>
          <a:xfrm>
            <a:off x="0" y="1346402"/>
            <a:ext cx="4067944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261392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9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8" y="77053"/>
            <a:ext cx="774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Нормативно-правовые основы инновационной политики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40A3DB94-D0FD-4691-9A0D-12D6C8DCB5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956390"/>
              </p:ext>
            </p:extLst>
          </p:nvPr>
        </p:nvGraphicFramePr>
        <p:xfrm>
          <a:off x="150976" y="2139194"/>
          <a:ext cx="4449304" cy="289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586AFB3-0798-474B-A87F-DC3391D02B6B}"/>
              </a:ext>
            </a:extLst>
          </p:cNvPr>
          <p:cNvSpPr txBox="1"/>
          <p:nvPr/>
        </p:nvSpPr>
        <p:spPr>
          <a:xfrm>
            <a:off x="5173051" y="598090"/>
            <a:ext cx="3742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Основные тенденции инновационной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деятельности в образовании</a:t>
            </a:r>
          </a:p>
        </p:txBody>
      </p:sp>
      <p:pic>
        <p:nvPicPr>
          <p:cNvPr id="12" name="Рисунок 11" descr="Изображение выглядит как человек, мужчина, внутренний, сцен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3800DA1A-53DA-4381-8AEF-107BB21D918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" t="20655" r="2174" b="55027"/>
          <a:stretch/>
        </p:blipFill>
        <p:spPr>
          <a:xfrm>
            <a:off x="4829263" y="1119908"/>
            <a:ext cx="4324729" cy="10772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D434570-979C-42FB-A2A8-8AC635BD41E4}"/>
              </a:ext>
            </a:extLst>
          </p:cNvPr>
          <p:cNvSpPr txBox="1"/>
          <p:nvPr/>
        </p:nvSpPr>
        <p:spPr>
          <a:xfrm>
            <a:off x="4732968" y="2157411"/>
            <a:ext cx="42883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Обеспечение </a:t>
            </a:r>
            <a:r>
              <a:rPr lang="ru-RU" sz="1600" b="1" dirty="0"/>
              <a:t>реализации</a:t>
            </a:r>
            <a:r>
              <a:rPr lang="ru-RU" sz="1600" dirty="0"/>
              <a:t> приоритетных направлений </a:t>
            </a:r>
            <a:r>
              <a:rPr lang="ru-RU" sz="1600" b="1" dirty="0"/>
              <a:t>государственной политики </a:t>
            </a:r>
            <a:r>
              <a:rPr lang="ru-RU" sz="1600" dirty="0"/>
              <a:t>РФ в сфере образования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Ориентация инновационной деятельности на приоритеты </a:t>
            </a:r>
            <a:r>
              <a:rPr lang="ru-RU" sz="1600" b="1" dirty="0"/>
              <a:t>социально-экономического развития</a:t>
            </a:r>
            <a:r>
              <a:rPr lang="ru-RU" sz="1600" dirty="0"/>
              <a:t> РФ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Учет при осуществлении инновационной деятельности основных направлений социально-экономического развития конкретного </a:t>
            </a:r>
            <a:r>
              <a:rPr lang="ru-RU" sz="1600" b="1" dirty="0"/>
              <a:t>субъекта</a:t>
            </a:r>
            <a:r>
              <a:rPr lang="ru-RU" sz="1600" dirty="0"/>
              <a:t> </a:t>
            </a:r>
            <a:r>
              <a:rPr lang="ru-RU" sz="1600" b="1" dirty="0"/>
              <a:t>РФ, муниципального образования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Обеспечение ориентации на </a:t>
            </a:r>
            <a:r>
              <a:rPr lang="ru-RU" sz="1600" b="1" dirty="0"/>
              <a:t>запросы</a:t>
            </a:r>
            <a:r>
              <a:rPr lang="ru-RU" sz="1600" dirty="0"/>
              <a:t> участников образовательных отношений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F5738F-D49C-487A-AE39-B998C5F27461}"/>
              </a:ext>
            </a:extLst>
          </p:cNvPr>
          <p:cNvSpPr txBox="1"/>
          <p:nvPr/>
        </p:nvSpPr>
        <p:spPr>
          <a:xfrm>
            <a:off x="428590" y="1346402"/>
            <a:ext cx="3639354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Законодательством установлено, что инновационная деятельность в системе образования осуществляется в двух основных формах: 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695B553F-896A-4B09-97FD-150092EC2C20}"/>
              </a:ext>
            </a:extLst>
          </p:cNvPr>
          <p:cNvGrpSpPr/>
          <p:nvPr/>
        </p:nvGrpSpPr>
        <p:grpSpPr>
          <a:xfrm>
            <a:off x="3813894" y="1559148"/>
            <a:ext cx="442546" cy="632440"/>
            <a:chOff x="3931292" y="1524972"/>
            <a:chExt cx="442546" cy="632440"/>
          </a:xfrm>
        </p:grpSpPr>
        <p:sp>
          <p:nvSpPr>
            <p:cNvPr id="6" name="Трапеция 5">
              <a:extLst>
                <a:ext uri="{FF2B5EF4-FFF2-40B4-BE49-F238E27FC236}">
                  <a16:creationId xmlns:a16="http://schemas.microsoft.com/office/drawing/2014/main" id="{A4BE59EC-350A-4B81-95BA-20DFFB762F72}"/>
                </a:ext>
              </a:extLst>
            </p:cNvPr>
            <p:cNvSpPr/>
            <p:nvPr/>
          </p:nvSpPr>
          <p:spPr>
            <a:xfrm rot="5400000">
              <a:off x="3952887" y="1736461"/>
              <a:ext cx="632440" cy="209462"/>
            </a:xfrm>
            <a:prstGeom prst="trapezoid">
              <a:avLst>
                <a:gd name="adj" fmla="val 55599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>
              <a:extLst>
                <a:ext uri="{FF2B5EF4-FFF2-40B4-BE49-F238E27FC236}">
                  <a16:creationId xmlns:a16="http://schemas.microsoft.com/office/drawing/2014/main" id="{7B9D52AD-7087-4357-A333-399C35AF1E7A}"/>
                </a:ext>
              </a:extLst>
            </p:cNvPr>
            <p:cNvSpPr/>
            <p:nvPr/>
          </p:nvSpPr>
          <p:spPr>
            <a:xfrm rot="16200000">
              <a:off x="3940784" y="1620354"/>
              <a:ext cx="411233" cy="43021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AB7083E-F484-45DC-A20F-1F2178C9D089}"/>
              </a:ext>
            </a:extLst>
          </p:cNvPr>
          <p:cNvSpPr txBox="1"/>
          <p:nvPr/>
        </p:nvSpPr>
        <p:spPr>
          <a:xfrm>
            <a:off x="398117" y="4712727"/>
            <a:ext cx="4431146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/>
              <a:t>Субъект инноваций – организации, осуществляющие образовательную деятельность и иные организации и объединения</a:t>
            </a:r>
          </a:p>
        </p:txBody>
      </p:sp>
    </p:spTree>
    <p:extLst>
      <p:ext uri="{BB962C8B-B14F-4D97-AF65-F5344CB8AC3E}">
        <p14:creationId xmlns:p14="http://schemas.microsoft.com/office/powerpoint/2010/main" val="38189474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14233</TotalTime>
  <Words>1391</Words>
  <Application>Microsoft Office PowerPoint</Application>
  <PresentationFormat>Экран (16:10)</PresentationFormat>
  <Paragraphs>224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Gill Sans</vt:lpstr>
      <vt:lpstr>Montserrat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Лорис Юлия Андреевна</dc:creator>
  <cp:lastModifiedBy>Наталья Булаева</cp:lastModifiedBy>
  <cp:revision>1001</cp:revision>
  <cp:lastPrinted>2018-10-14T15:54:48Z</cp:lastPrinted>
  <dcterms:created xsi:type="dcterms:W3CDTF">2015-10-01T11:47:19Z</dcterms:created>
  <dcterms:modified xsi:type="dcterms:W3CDTF">2018-10-14T15:57:35Z</dcterms:modified>
</cp:coreProperties>
</file>